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97" r:id="rId4"/>
    <p:sldId id="298" r:id="rId5"/>
    <p:sldId id="301" r:id="rId6"/>
    <p:sldId id="308" r:id="rId7"/>
    <p:sldId id="309" r:id="rId8"/>
    <p:sldId id="310" r:id="rId9"/>
    <p:sldId id="311" r:id="rId10"/>
    <p:sldId id="299" r:id="rId11"/>
    <p:sldId id="314" r:id="rId12"/>
    <p:sldId id="316" r:id="rId13"/>
    <p:sldId id="265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7" userDrawn="1">
          <p15:clr>
            <a:srgbClr val="A4A3A4"/>
          </p15:clr>
        </p15:guide>
        <p15:guide id="2" pos="37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5F6485"/>
    <a:srgbClr val="746F93"/>
    <a:srgbClr val="BE9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756" y="-90"/>
      </p:cViewPr>
      <p:guideLst>
        <p:guide orient="horz" pos="2157"/>
        <p:guide pos="37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199FE-D3F4-4DB7-839A-05384328F25C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A8791-0B85-476E-85AE-5C09E31F7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927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A8791-0B85-476E-85AE-5C09E31F728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02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4750-D6D4-48D4-8F37-0C34714DA326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EE43C-1EB9-4EB9-8F83-6ACA3658F5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цветаева"/>
          <p:cNvPicPr>
            <a:picLocks noChangeAspect="1"/>
          </p:cNvPicPr>
          <p:nvPr/>
        </p:nvPicPr>
        <p:blipFill>
          <a:blip r:embed="rId2"/>
          <a:srcRect l="23758" t="7574" r="19559" b="14407"/>
          <a:stretch>
            <a:fillRect/>
          </a:stretch>
        </p:blipFill>
        <p:spPr>
          <a:xfrm>
            <a:off x="10527597" y="2787875"/>
            <a:ext cx="1284243" cy="1684906"/>
          </a:xfrm>
          <a:prstGeom prst="rect">
            <a:avLst/>
          </a:prstGeom>
        </p:spPr>
      </p:pic>
      <p:pic>
        <p:nvPicPr>
          <p:cNvPr id="4" name="Изображение 3" descr="ахматова"/>
          <p:cNvPicPr>
            <a:picLocks noChangeAspect="1"/>
          </p:cNvPicPr>
          <p:nvPr/>
        </p:nvPicPr>
        <p:blipFill>
          <a:blip r:embed="rId3"/>
          <a:srcRect l="21725" t="7546" r="20137" b="17928"/>
          <a:stretch>
            <a:fillRect/>
          </a:stretch>
        </p:blipFill>
        <p:spPr>
          <a:xfrm>
            <a:off x="10942361" y="427355"/>
            <a:ext cx="982304" cy="1210350"/>
          </a:xfrm>
          <a:prstGeom prst="rect">
            <a:avLst/>
          </a:prstGeom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8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82" name="图片 1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080" y="196530"/>
            <a:ext cx="6820081" cy="3358088"/>
          </a:xfrm>
          <a:prstGeom prst="rect">
            <a:avLst/>
          </a:prstGeom>
        </p:spPr>
      </p:pic>
      <p:sp>
        <p:nvSpPr>
          <p:cNvPr id="183" name="文本框 182"/>
          <p:cNvSpPr txBox="1"/>
          <p:nvPr/>
        </p:nvSpPr>
        <p:spPr>
          <a:xfrm>
            <a:off x="823958" y="718109"/>
            <a:ext cx="7560418" cy="4491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ru-RU" altLang="en-US" sz="2000" b="1" dirty="0">
                <a:solidFill>
                  <a:prstClr val="black"/>
                </a:solidFill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БУ «Когалымский политехнический колледж»</a:t>
            </a:r>
          </a:p>
          <a:p>
            <a:pPr lvl="0" algn="ctr"/>
            <a:r>
              <a:rPr lang="ru-RU" altLang="en-US" sz="2000" b="1" dirty="0">
                <a:solidFill>
                  <a:prstClr val="black"/>
                </a:solidFill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 </a:t>
            </a:r>
          </a:p>
          <a:p>
            <a:pPr indent="0" algn="ctr" fontAlgn="auto"/>
            <a:endParaRPr lang="ru-RU" altLang="en-US" sz="2800" b="1" dirty="0">
              <a:latin typeface="Century Schoolbook" panose="02040604050505020304" charset="0"/>
              <a:ea typeface="方正兰亭粗黑简体" panose="02000000000000000000" pitchFamily="2" charset="-122"/>
              <a:cs typeface="Century Schoolbook" panose="02040604050505020304" charset="0"/>
            </a:endParaRPr>
          </a:p>
          <a:p>
            <a:pPr indent="0" algn="ctr" fontAlgn="auto"/>
            <a:r>
              <a:rPr lang="ru-RU" altLang="en-US" sz="2800" b="1" dirty="0" smtClean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Трансформация </a:t>
            </a:r>
            <a:r>
              <a:rPr lang="ru-RU" altLang="en-US" sz="2800" b="1" dirty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библиотечного пространства:</a:t>
            </a:r>
          </a:p>
          <a:p>
            <a:pPr indent="0" algn="ctr" fontAlgn="auto"/>
            <a:r>
              <a:rPr lang="ru-RU" altLang="en-US" sz="2800" b="1" dirty="0" smtClean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зона </a:t>
            </a:r>
            <a:r>
              <a:rPr lang="ru-RU" altLang="en-US" sz="2800" b="1" dirty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свободного чтения как точка притяжения</a:t>
            </a:r>
          </a:p>
          <a:p>
            <a:pPr indent="0" algn="ctr" fontAlgn="auto"/>
            <a:endParaRPr lang="ru-RU" altLang="en-US" sz="2000" b="1" dirty="0" smtClean="0">
              <a:latin typeface="Century Schoolbook" panose="02040604050505020304" charset="0"/>
              <a:ea typeface="方正兰亭粗黑简体" panose="02000000000000000000" pitchFamily="2" charset="-122"/>
              <a:cs typeface="Century Schoolbook" panose="02040604050505020304" charset="0"/>
            </a:endParaRPr>
          </a:p>
          <a:p>
            <a:pPr indent="0" algn="ctr" fontAlgn="auto"/>
            <a:r>
              <a:rPr lang="ru-RU" altLang="en-US" sz="2000" b="1" dirty="0" smtClean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или</a:t>
            </a:r>
          </a:p>
          <a:p>
            <a:pPr indent="0" algn="ctr" fontAlgn="auto"/>
            <a:endParaRPr lang="ru-RU" altLang="en-US" sz="2000" b="1" dirty="0" smtClean="0">
              <a:latin typeface="Century Schoolbook" panose="02040604050505020304" charset="0"/>
              <a:ea typeface="方正兰亭粗黑简体" panose="02000000000000000000" pitchFamily="2" charset="-122"/>
              <a:cs typeface="Century Schoolbook" panose="02040604050505020304" charset="0"/>
            </a:endParaRPr>
          </a:p>
          <a:p>
            <a:pPr indent="0" algn="ctr" fontAlgn="auto"/>
            <a:r>
              <a:rPr lang="ru-RU" altLang="en-US" sz="2800" b="1" dirty="0" smtClean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Как </a:t>
            </a:r>
            <a:r>
              <a:rPr lang="ru-RU" altLang="en-US" sz="2800" b="1" dirty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мы убрали стеллажи и получили +300% живого </a:t>
            </a:r>
            <a:r>
              <a:rPr lang="ru-RU" altLang="en-US" sz="2800" b="1" dirty="0" smtClean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общения</a:t>
            </a:r>
            <a:endParaRPr lang="ru-RU" altLang="en-US" sz="3600" b="1" dirty="0" smtClean="0">
              <a:latin typeface="Century Schoolbook" panose="02040604050505020304" charset="0"/>
              <a:ea typeface="方正兰亭粗黑简体" panose="02000000000000000000" pitchFamily="2" charset="-122"/>
              <a:cs typeface="Century Schoolbook" panose="02040604050505020304" charset="0"/>
            </a:endParaRPr>
          </a:p>
          <a:p>
            <a:pPr indent="0" algn="ctr" fontAlgn="auto"/>
            <a:r>
              <a:rPr lang="ru-RU" altLang="en-US" sz="3600" b="1" dirty="0" smtClean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                           </a:t>
            </a:r>
            <a:r>
              <a:rPr lang="ru-RU" altLang="en-US" sz="2000" b="1" dirty="0" smtClean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Библиотекарь </a:t>
            </a:r>
            <a:r>
              <a:rPr lang="ru-RU" altLang="en-US" sz="2000" b="1" dirty="0" err="1" smtClean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Ефанова</a:t>
            </a:r>
            <a:r>
              <a:rPr lang="ru-RU" altLang="en-US" sz="2000" b="1" dirty="0" smtClean="0">
                <a:latin typeface="Century Schoolbook" panose="02040604050505020304" charset="0"/>
                <a:ea typeface="方正兰亭粗黑简体" panose="02000000000000000000" pitchFamily="2" charset="-122"/>
                <a:cs typeface="Century Schoolbook" panose="02040604050505020304" charset="0"/>
              </a:rPr>
              <a:t> В.П</a:t>
            </a:r>
            <a:endParaRPr lang="ru-RU" altLang="en-US" sz="2000" b="1" dirty="0">
              <a:latin typeface="Century Schoolbook" panose="02040604050505020304" charset="0"/>
              <a:ea typeface="方正兰亭粗黑简体" panose="02000000000000000000" pitchFamily="2" charset="-122"/>
              <a:cs typeface="Century Schoolbook" panose="02040604050505020304" charset="0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5460365" y="6165215"/>
            <a:ext cx="1097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2026 г.</a:t>
            </a:r>
          </a:p>
        </p:txBody>
      </p:sp>
      <p:pic>
        <p:nvPicPr>
          <p:cNvPr id="7" name="Изображение 6" descr="пушкин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8830" y="3880485"/>
            <a:ext cx="2012950" cy="26847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6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199" y="-1"/>
            <a:ext cx="3432801" cy="3975663"/>
          </a:xfrm>
          <a:prstGeom prst="rect">
            <a:avLst/>
          </a:prstGeom>
        </p:spPr>
      </p:pic>
      <p:sp>
        <p:nvSpPr>
          <p:cNvPr id="185" name="Текстовое поле 184"/>
          <p:cNvSpPr txBox="1"/>
          <p:nvPr/>
        </p:nvSpPr>
        <p:spPr>
          <a:xfrm>
            <a:off x="3300095" y="2635250"/>
            <a:ext cx="7814945" cy="2829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altLang="en-US" sz="3600" dirty="0">
              <a:solidFill>
                <a:srgbClr val="746F93"/>
              </a:solidFill>
              <a:latin typeface="Impact" panose="020B0806030902050204" pitchFamily="34" charset="0"/>
              <a:cs typeface="Impact" panose="020B0806030902050204" pitchFamily="34" charset="0"/>
            </a:endParaRPr>
          </a:p>
        </p:txBody>
      </p:sp>
      <p:pic>
        <p:nvPicPr>
          <p:cNvPr id="249" name="图片 248"/>
          <p:cNvPicPr>
            <a:picLocks noChangeAspect="1"/>
          </p:cNvPicPr>
          <p:nvPr/>
        </p:nvPicPr>
        <p:blipFill rotWithShape="1">
          <a:blip r:embed="rId2"/>
          <a:srcRect t="47438" r="7491"/>
          <a:stretch>
            <a:fillRect/>
          </a:stretch>
        </p:blipFill>
        <p:spPr>
          <a:xfrm flipH="1">
            <a:off x="0" y="0"/>
            <a:ext cx="216217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6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199" y="-1"/>
            <a:ext cx="3432801" cy="3975663"/>
          </a:xfrm>
          <a:prstGeom prst="rect">
            <a:avLst/>
          </a:prstGeom>
        </p:spPr>
      </p:pic>
      <p:pic>
        <p:nvPicPr>
          <p:cNvPr id="180" name="图片 3"/>
          <p:cNvPicPr>
            <a:picLocks noChangeAspect="1"/>
          </p:cNvPicPr>
          <p:nvPr/>
        </p:nvPicPr>
        <p:blipFill>
          <a:blip r:embed="rId3"/>
          <a:srcRect l="862" t="-721" b="1372"/>
          <a:stretch>
            <a:fillRect/>
          </a:stretch>
        </p:blipFill>
        <p:spPr>
          <a:xfrm>
            <a:off x="71755" y="3272155"/>
            <a:ext cx="4307840" cy="3585845"/>
          </a:xfrm>
          <a:prstGeom prst="rect">
            <a:avLst/>
          </a:prstGeom>
        </p:spPr>
      </p:pic>
      <p:sp>
        <p:nvSpPr>
          <p:cNvPr id="182" name="Текстовое поле 181"/>
          <p:cNvSpPr txBox="1"/>
          <p:nvPr/>
        </p:nvSpPr>
        <p:spPr>
          <a:xfrm>
            <a:off x="1449070" y="3187065"/>
            <a:ext cx="9350375" cy="1523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ru-RU" altLang="en-US" sz="4400" dirty="0">
              <a:solidFill>
                <a:srgbClr val="746F93"/>
              </a:solidFill>
              <a:latin typeface="Impact" panose="020B0806030902050204" pitchFamily="34" charset="0"/>
              <a:cs typeface="Impact" panose="020B0806030902050204" pitchFamily="34" charset="0"/>
            </a:endParaRPr>
          </a:p>
        </p:txBody>
      </p:sp>
      <p:pic>
        <p:nvPicPr>
          <p:cNvPr id="249" name="图片 248"/>
          <p:cNvPicPr>
            <a:picLocks noChangeAspect="1"/>
          </p:cNvPicPr>
          <p:nvPr/>
        </p:nvPicPr>
        <p:blipFill rotWithShape="1">
          <a:blip r:embed="rId2"/>
          <a:srcRect t="47438" r="7491"/>
          <a:stretch>
            <a:fillRect/>
          </a:stretch>
        </p:blipFill>
        <p:spPr>
          <a:xfrm flipH="1">
            <a:off x="0" y="0"/>
            <a:ext cx="2162175" cy="1423035"/>
          </a:xfrm>
          <a:prstGeom prst="rect">
            <a:avLst/>
          </a:prstGeom>
        </p:spPr>
      </p:pic>
      <p:pic>
        <p:nvPicPr>
          <p:cNvPr id="187" name="图片 248"/>
          <p:cNvPicPr>
            <a:picLocks noChangeAspect="1"/>
          </p:cNvPicPr>
          <p:nvPr/>
        </p:nvPicPr>
        <p:blipFill rotWithShape="1">
          <a:blip r:embed="rId2"/>
          <a:srcRect t="47438" r="7491"/>
          <a:stretch>
            <a:fillRect/>
          </a:stretch>
        </p:blipFill>
        <p:spPr>
          <a:xfrm flipV="1">
            <a:off x="9726295" y="5464810"/>
            <a:ext cx="2465705" cy="14052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14210" y="428747"/>
            <a:ext cx="7147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 Black" pitchFamily="34" charset="0"/>
              </a:rPr>
              <a:t>Мнение о библиотеке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67553" y="889844"/>
            <a:ext cx="854039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smtClean="0"/>
              <a:t>среднее» :</a:t>
            </a:r>
            <a:endParaRPr lang="ru-RU" sz="1400" dirty="0"/>
          </a:p>
          <a:p>
            <a:pPr lvl="0"/>
            <a:r>
              <a:rPr lang="ru-RU" b="1" dirty="0">
                <a:latin typeface="Arial Black" pitchFamily="34" charset="0"/>
              </a:rPr>
              <a:t>Как часто?</a:t>
            </a:r>
            <a:r>
              <a:rPr lang="ru-RU" dirty="0"/>
              <a:t> → </a:t>
            </a:r>
            <a:r>
              <a:rPr lang="ru-RU" i="1" dirty="0"/>
              <a:t>Несколько раз в неделю</a:t>
            </a:r>
            <a:endParaRPr lang="ru-RU" sz="1400" dirty="0"/>
          </a:p>
          <a:p>
            <a:pPr lvl="0"/>
            <a:r>
              <a:rPr lang="ru-RU" b="1" dirty="0">
                <a:latin typeface="Arial Black" pitchFamily="34" charset="0"/>
              </a:rPr>
              <a:t>Для чего?</a:t>
            </a:r>
            <a:r>
              <a:rPr lang="ru-RU" dirty="0"/>
              <a:t> → </a:t>
            </a:r>
            <a:r>
              <a:rPr lang="ru-RU" i="1" dirty="0"/>
              <a:t>Взять книгу</a:t>
            </a:r>
            <a:r>
              <a:rPr lang="ru-RU" dirty="0"/>
              <a:t>, </a:t>
            </a:r>
            <a:r>
              <a:rPr lang="ru-RU" i="1" dirty="0"/>
              <a:t>Подготовиться к занятиям</a:t>
            </a:r>
            <a:r>
              <a:rPr lang="ru-RU" dirty="0"/>
              <a:t>, </a:t>
            </a:r>
            <a:r>
              <a:rPr lang="ru-RU" i="1" dirty="0"/>
              <a:t>Прийти на мероприятие</a:t>
            </a:r>
            <a:endParaRPr lang="ru-RU" sz="1400" dirty="0"/>
          </a:p>
          <a:p>
            <a:pPr lvl="0"/>
            <a:r>
              <a:rPr lang="ru-RU" b="1" dirty="0">
                <a:latin typeface="Arial Black" pitchFamily="34" charset="0"/>
              </a:rPr>
              <a:t>Оценки (1–5):</a:t>
            </a:r>
            <a:endParaRPr lang="ru-RU" sz="1400" dirty="0">
              <a:latin typeface="Arial Black" pitchFamily="34" charset="0"/>
            </a:endParaRPr>
          </a:p>
          <a:p>
            <a:pPr lvl="1"/>
            <a:r>
              <a:rPr lang="ru-RU" dirty="0"/>
              <a:t>Удобство пространства → </a:t>
            </a:r>
            <a:r>
              <a:rPr lang="ru-RU" b="1" dirty="0"/>
              <a:t>4</a:t>
            </a:r>
            <a:endParaRPr lang="ru-RU" sz="1400" dirty="0"/>
          </a:p>
          <a:p>
            <a:pPr lvl="1"/>
            <a:r>
              <a:rPr lang="ru-RU" dirty="0"/>
              <a:t>Доступ к книгам → </a:t>
            </a:r>
            <a:r>
              <a:rPr lang="ru-RU" b="1" dirty="0"/>
              <a:t>5</a:t>
            </a:r>
            <a:endParaRPr lang="ru-RU" sz="1400" dirty="0"/>
          </a:p>
          <a:p>
            <a:pPr lvl="1"/>
            <a:r>
              <a:rPr lang="ru-RU" dirty="0"/>
              <a:t>Компьютеры и интернет → </a:t>
            </a:r>
            <a:r>
              <a:rPr lang="ru-RU" b="1" dirty="0"/>
              <a:t>4</a:t>
            </a:r>
            <a:endParaRPr lang="ru-RU" sz="1400" dirty="0"/>
          </a:p>
          <a:p>
            <a:pPr lvl="1"/>
            <a:r>
              <a:rPr lang="ru-RU" dirty="0"/>
              <a:t>Зона отдыха → </a:t>
            </a:r>
            <a:r>
              <a:rPr lang="ru-RU" b="1" dirty="0"/>
              <a:t>3</a:t>
            </a:r>
            <a:r>
              <a:rPr lang="ru-RU" dirty="0"/>
              <a:t> (иногда занято/маловато)</a:t>
            </a:r>
            <a:endParaRPr lang="ru-RU" sz="1400" dirty="0"/>
          </a:p>
          <a:p>
            <a:pPr lvl="1"/>
            <a:r>
              <a:rPr lang="ru-RU" dirty="0"/>
              <a:t>Тишина/шум → </a:t>
            </a:r>
            <a:r>
              <a:rPr lang="ru-RU" b="1" dirty="0"/>
              <a:t>4</a:t>
            </a:r>
            <a:endParaRPr lang="ru-RU" sz="1400" dirty="0"/>
          </a:p>
          <a:p>
            <a:pPr lvl="1"/>
            <a:r>
              <a:rPr lang="ru-RU" dirty="0"/>
              <a:t>Мероприятия и клуб → </a:t>
            </a:r>
            <a:r>
              <a:rPr lang="ru-RU" b="1" dirty="0"/>
              <a:t>5</a:t>
            </a:r>
            <a:endParaRPr lang="ru-RU" sz="1400" dirty="0"/>
          </a:p>
          <a:p>
            <a:pPr lvl="1"/>
            <a:r>
              <a:rPr lang="ru-RU" dirty="0"/>
              <a:t>Общая атмосфера → </a:t>
            </a:r>
            <a:r>
              <a:rPr lang="ru-RU" b="1" dirty="0"/>
              <a:t>4</a:t>
            </a:r>
            <a:endParaRPr lang="ru-RU" sz="1400" dirty="0"/>
          </a:p>
          <a:p>
            <a:pPr lvl="0"/>
            <a:r>
              <a:rPr lang="ru-RU" dirty="0">
                <a:latin typeface="Arial Black" pitchFamily="34" charset="0"/>
              </a:rPr>
              <a:t>Что нравится больше всего?</a:t>
            </a:r>
            <a:r>
              <a:rPr lang="ru-RU" dirty="0"/>
              <a:t> → Живые книжные выставки и </a:t>
            </a:r>
            <a:r>
              <a:rPr lang="ru-RU" dirty="0" smtClean="0"/>
              <a:t>внимательный библиотекарь.</a:t>
            </a:r>
            <a:endParaRPr lang="ru-RU" sz="1400" dirty="0"/>
          </a:p>
          <a:p>
            <a:pPr lvl="0"/>
            <a:r>
              <a:rPr lang="ru-RU" b="1" dirty="0">
                <a:latin typeface="Arial Black" pitchFamily="34" charset="0"/>
              </a:rPr>
              <a:t>Чего не хватает?</a:t>
            </a:r>
            <a:r>
              <a:rPr lang="ru-RU" dirty="0">
                <a:latin typeface="Arial Black" pitchFamily="34" charset="0"/>
              </a:rPr>
              <a:t> </a:t>
            </a:r>
            <a:r>
              <a:rPr lang="ru-RU" dirty="0"/>
              <a:t>→ Больше розеток у диванов и продлённых часов работы в сессию.</a:t>
            </a:r>
            <a:endParaRPr lang="ru-RU" sz="1400" dirty="0"/>
          </a:p>
          <a:p>
            <a:pPr lvl="0"/>
            <a:r>
              <a:rPr lang="ru-RU" b="1" dirty="0">
                <a:latin typeface="Arial Black" pitchFamily="34" charset="0"/>
              </a:rPr>
              <a:t>Посоветуете друзьям</a:t>
            </a:r>
            <a:r>
              <a:rPr lang="ru-RU" b="1" dirty="0"/>
              <a:t>?</a:t>
            </a:r>
            <a:r>
              <a:rPr lang="ru-RU" dirty="0"/>
              <a:t> → </a:t>
            </a:r>
            <a:r>
              <a:rPr lang="ru-RU" i="1" dirty="0"/>
              <a:t>Скорее да</a:t>
            </a:r>
            <a:r>
              <a:rPr lang="ru-RU" dirty="0"/>
              <a:t/>
            </a:r>
            <a:br>
              <a:rPr lang="ru-RU" dirty="0"/>
            </a:br>
            <a:endParaRPr lang="ru-RU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462135" y="4561205"/>
            <a:ext cx="2427605" cy="1637030"/>
            <a:chOff x="4073511" y="1858692"/>
            <a:chExt cx="4044982" cy="3333699"/>
          </a:xfrm>
          <a:solidFill>
            <a:srgbClr val="BE9CB3"/>
          </a:solidFill>
        </p:grpSpPr>
        <p:sp>
          <p:nvSpPr>
            <p:cNvPr id="6" name="Freeform 67"/>
            <p:cNvSpPr/>
            <p:nvPr/>
          </p:nvSpPr>
          <p:spPr bwMode="auto">
            <a:xfrm rot="1883109">
              <a:off x="4073511" y="2926619"/>
              <a:ext cx="1523198" cy="1518466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900">
                <a:solidFill>
                  <a:srgbClr val="59595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Freeform 67"/>
            <p:cNvSpPr/>
            <p:nvPr/>
          </p:nvSpPr>
          <p:spPr bwMode="auto">
            <a:xfrm rot="4961872">
              <a:off x="4742043" y="2128646"/>
              <a:ext cx="1848248" cy="1842509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900">
                <a:solidFill>
                  <a:srgbClr val="59595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67"/>
            <p:cNvSpPr/>
            <p:nvPr/>
          </p:nvSpPr>
          <p:spPr bwMode="auto">
            <a:xfrm rot="7696778">
              <a:off x="5883191" y="2238215"/>
              <a:ext cx="1628429" cy="1623373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900">
                <a:solidFill>
                  <a:srgbClr val="59595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67"/>
            <p:cNvSpPr/>
            <p:nvPr/>
          </p:nvSpPr>
          <p:spPr bwMode="auto">
            <a:xfrm rot="10345882">
              <a:off x="6637375" y="3072530"/>
              <a:ext cx="1481118" cy="1476517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900">
                <a:solidFill>
                  <a:srgbClr val="59595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67"/>
            <p:cNvSpPr/>
            <p:nvPr/>
          </p:nvSpPr>
          <p:spPr bwMode="auto">
            <a:xfrm rot="12440007">
              <a:off x="6683779" y="4097619"/>
              <a:ext cx="1098183" cy="1094772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900">
                <a:solidFill>
                  <a:srgbClr val="59595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67"/>
            <p:cNvSpPr/>
            <p:nvPr/>
          </p:nvSpPr>
          <p:spPr bwMode="auto">
            <a:xfrm rot="20954305">
              <a:off x="4451866" y="3969268"/>
              <a:ext cx="1098183" cy="1094772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900">
                <a:solidFill>
                  <a:srgbClr val="59595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67"/>
            <p:cNvSpPr/>
            <p:nvPr/>
          </p:nvSpPr>
          <p:spPr bwMode="auto">
            <a:xfrm rot="2241606">
              <a:off x="4086753" y="2409134"/>
              <a:ext cx="915735" cy="912890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900">
                <a:solidFill>
                  <a:srgbClr val="59595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67"/>
            <p:cNvSpPr/>
            <p:nvPr/>
          </p:nvSpPr>
          <p:spPr bwMode="auto">
            <a:xfrm rot="6355571">
              <a:off x="5755765" y="1860114"/>
              <a:ext cx="915734" cy="912890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900">
                <a:solidFill>
                  <a:srgbClr val="59595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67"/>
            <p:cNvSpPr/>
            <p:nvPr/>
          </p:nvSpPr>
          <p:spPr bwMode="auto">
            <a:xfrm rot="9774375">
              <a:off x="7084922" y="2598569"/>
              <a:ext cx="915735" cy="912890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900">
                <a:solidFill>
                  <a:srgbClr val="59595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519920" y="5547360"/>
            <a:ext cx="2249170" cy="1035685"/>
            <a:chOff x="4131806" y="3767059"/>
            <a:chExt cx="3746933" cy="2108391"/>
          </a:xfrm>
          <a:solidFill>
            <a:srgbClr val="5F6485"/>
          </a:solidFill>
        </p:grpSpPr>
        <p:sp>
          <p:nvSpPr>
            <p:cNvPr id="5" name="Freeform 4"/>
            <p:cNvSpPr/>
            <p:nvPr/>
          </p:nvSpPr>
          <p:spPr bwMode="auto">
            <a:xfrm flipH="1">
              <a:off x="5555830" y="3767059"/>
              <a:ext cx="1077189" cy="1730274"/>
            </a:xfrm>
            <a:custGeom>
              <a:avLst/>
              <a:gdLst>
                <a:gd name="connsiteX0" fmla="*/ 759198 w 1653886"/>
                <a:gd name="connsiteY0" fmla="*/ 850 h 2656618"/>
                <a:gd name="connsiteX1" fmla="*/ 763881 w 1653886"/>
                <a:gd name="connsiteY1" fmla="*/ 488839 h 2656618"/>
                <a:gd name="connsiteX2" fmla="*/ 459348 w 1653886"/>
                <a:gd name="connsiteY2" fmla="*/ 298375 h 2656618"/>
                <a:gd name="connsiteX3" fmla="*/ 233486 w 1653886"/>
                <a:gd name="connsiteY3" fmla="*/ 125688 h 2656618"/>
                <a:gd name="connsiteX4" fmla="*/ 502490 w 1653886"/>
                <a:gd name="connsiteY4" fmla="*/ 735172 h 2656618"/>
                <a:gd name="connsiteX5" fmla="*/ 55842 w 1653886"/>
                <a:gd name="connsiteY5" fmla="*/ 326310 h 2656618"/>
                <a:gd name="connsiteX6" fmla="*/ 48228 w 1653886"/>
                <a:gd name="connsiteY6" fmla="*/ 514234 h 2656618"/>
                <a:gd name="connsiteX7" fmla="*/ 411130 w 1653886"/>
                <a:gd name="connsiteY7" fmla="*/ 930715 h 2656618"/>
                <a:gd name="connsiteX8" fmla="*/ 65993 w 1653886"/>
                <a:gd name="connsiteY8" fmla="*/ 750409 h 2656618"/>
                <a:gd name="connsiteX9" fmla="*/ 170042 w 1653886"/>
                <a:gd name="connsiteY9" fmla="*/ 981505 h 2656618"/>
                <a:gd name="connsiteX10" fmla="*/ 723277 w 1653886"/>
                <a:gd name="connsiteY10" fmla="*/ 1641780 h 2656618"/>
                <a:gd name="connsiteX11" fmla="*/ 671256 w 1653886"/>
                <a:gd name="connsiteY11" fmla="*/ 2645894 h 2656618"/>
                <a:gd name="connsiteX12" fmla="*/ 670238 w 1653886"/>
                <a:gd name="connsiteY12" fmla="*/ 2656618 h 2656618"/>
                <a:gd name="connsiteX13" fmla="*/ 1288826 w 1653886"/>
                <a:gd name="connsiteY13" fmla="*/ 2656618 h 2656618"/>
                <a:gd name="connsiteX14" fmla="*/ 1277268 w 1653886"/>
                <a:gd name="connsiteY14" fmla="*/ 2583272 h 2656618"/>
                <a:gd name="connsiteX15" fmla="*/ 1266361 w 1653886"/>
                <a:gd name="connsiteY15" fmla="*/ 1331959 h 2656618"/>
                <a:gd name="connsiteX16" fmla="*/ 1652103 w 1653886"/>
                <a:gd name="connsiteY16" fmla="*/ 430430 h 2656618"/>
                <a:gd name="connsiteX17" fmla="*/ 1459232 w 1653886"/>
                <a:gd name="connsiteY17" fmla="*/ 471062 h 2656618"/>
                <a:gd name="connsiteX18" fmla="*/ 1098868 w 1653886"/>
                <a:gd name="connsiteY18" fmla="*/ 732633 h 2656618"/>
                <a:gd name="connsiteX19" fmla="*/ 794335 w 1653886"/>
                <a:gd name="connsiteY19" fmla="*/ 8870 h 2656618"/>
                <a:gd name="connsiteX20" fmla="*/ 759198 w 1653886"/>
                <a:gd name="connsiteY20" fmla="*/ 850 h 265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53886" h="2656618">
                  <a:moveTo>
                    <a:pt x="759198" y="850"/>
                  </a:moveTo>
                  <a:cubicBezTo>
                    <a:pt x="692269" y="17203"/>
                    <a:pt x="726132" y="266631"/>
                    <a:pt x="763881" y="488839"/>
                  </a:cubicBezTo>
                  <a:cubicBezTo>
                    <a:pt x="807024" y="740251"/>
                    <a:pt x="593850" y="600578"/>
                    <a:pt x="459348" y="298375"/>
                  </a:cubicBezTo>
                  <a:cubicBezTo>
                    <a:pt x="324846" y="-3827"/>
                    <a:pt x="246175" y="82516"/>
                    <a:pt x="233486" y="125688"/>
                  </a:cubicBezTo>
                  <a:cubicBezTo>
                    <a:pt x="218259" y="168860"/>
                    <a:pt x="525330" y="707237"/>
                    <a:pt x="502490" y="735172"/>
                  </a:cubicBezTo>
                  <a:cubicBezTo>
                    <a:pt x="482188" y="760567"/>
                    <a:pt x="93908" y="313612"/>
                    <a:pt x="55842" y="326310"/>
                  </a:cubicBezTo>
                  <a:cubicBezTo>
                    <a:pt x="20313" y="339007"/>
                    <a:pt x="-45669" y="374561"/>
                    <a:pt x="48228" y="514234"/>
                  </a:cubicBezTo>
                  <a:cubicBezTo>
                    <a:pt x="139588" y="656447"/>
                    <a:pt x="428895" y="892622"/>
                    <a:pt x="411130" y="930715"/>
                  </a:cubicBezTo>
                  <a:cubicBezTo>
                    <a:pt x="393366" y="971347"/>
                    <a:pt x="152277" y="755488"/>
                    <a:pt x="65993" y="750409"/>
                  </a:cubicBezTo>
                  <a:cubicBezTo>
                    <a:pt x="-22829" y="745330"/>
                    <a:pt x="12700" y="869767"/>
                    <a:pt x="170042" y="981505"/>
                  </a:cubicBezTo>
                  <a:cubicBezTo>
                    <a:pt x="327384" y="1093244"/>
                    <a:pt x="710588" y="1217680"/>
                    <a:pt x="723277" y="1641780"/>
                  </a:cubicBezTo>
                  <a:cubicBezTo>
                    <a:pt x="732001" y="1933348"/>
                    <a:pt x="695144" y="2389360"/>
                    <a:pt x="671256" y="2645894"/>
                  </a:cubicBezTo>
                  <a:lnTo>
                    <a:pt x="670238" y="2656618"/>
                  </a:lnTo>
                  <a:lnTo>
                    <a:pt x="1288826" y="2656618"/>
                  </a:lnTo>
                  <a:lnTo>
                    <a:pt x="1277268" y="2583272"/>
                  </a:lnTo>
                  <a:cubicBezTo>
                    <a:pt x="1221841" y="2210562"/>
                    <a:pt x="1177856" y="1703363"/>
                    <a:pt x="1266361" y="1331959"/>
                  </a:cubicBezTo>
                  <a:cubicBezTo>
                    <a:pt x="1426241" y="669145"/>
                    <a:pt x="1677481" y="532011"/>
                    <a:pt x="1652103" y="430430"/>
                  </a:cubicBezTo>
                  <a:cubicBezTo>
                    <a:pt x="1629263" y="328849"/>
                    <a:pt x="1499836" y="377100"/>
                    <a:pt x="1459232" y="471062"/>
                  </a:cubicBezTo>
                  <a:cubicBezTo>
                    <a:pt x="1418628" y="562485"/>
                    <a:pt x="1253672" y="765646"/>
                    <a:pt x="1098868" y="732633"/>
                  </a:cubicBezTo>
                  <a:cubicBezTo>
                    <a:pt x="946601" y="699619"/>
                    <a:pt x="905997" y="69819"/>
                    <a:pt x="794335" y="8870"/>
                  </a:cubicBezTo>
                  <a:cubicBezTo>
                    <a:pt x="780377" y="934"/>
                    <a:pt x="768759" y="-1486"/>
                    <a:pt x="759198" y="8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0" tIns="45716" rIns="91430" bIns="45716" numCol="1" anchor="t" anchorCtr="0" compatLnSpc="1">
              <a:noAutofit/>
            </a:bodyPr>
            <a:lstStyle/>
            <a:p>
              <a:pPr algn="just">
                <a:lnSpc>
                  <a:spcPct val="120000"/>
                </a:lnSpc>
              </a:pPr>
              <a:endParaRPr lang="id-ID" sz="900">
                <a:solidFill>
                  <a:srgbClr val="59595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131806" y="5222793"/>
              <a:ext cx="3746933" cy="652657"/>
            </a:xfrm>
            <a:custGeom>
              <a:avLst/>
              <a:gdLst>
                <a:gd name="connsiteX0" fmla="*/ 2069981 w 4139963"/>
                <a:gd name="connsiteY0" fmla="*/ 0 h 721117"/>
                <a:gd name="connsiteX1" fmla="*/ 4041693 w 4139963"/>
                <a:gd name="connsiteY1" fmla="*/ 631822 h 721117"/>
                <a:gd name="connsiteX2" fmla="*/ 4139963 w 4139963"/>
                <a:gd name="connsiteY2" fmla="*/ 721117 h 721117"/>
                <a:gd name="connsiteX3" fmla="*/ 4029024 w 4139963"/>
                <a:gd name="connsiteY3" fmla="*/ 677936 h 721117"/>
                <a:gd name="connsiteX4" fmla="*/ 2069980 w 4139963"/>
                <a:gd name="connsiteY4" fmla="*/ 366464 h 721117"/>
                <a:gd name="connsiteX5" fmla="*/ 110936 w 4139963"/>
                <a:gd name="connsiteY5" fmla="*/ 677936 h 721117"/>
                <a:gd name="connsiteX6" fmla="*/ 0 w 4139963"/>
                <a:gd name="connsiteY6" fmla="*/ 721115 h 721117"/>
                <a:gd name="connsiteX7" fmla="*/ 98269 w 4139963"/>
                <a:gd name="connsiteY7" fmla="*/ 631822 h 721117"/>
                <a:gd name="connsiteX8" fmla="*/ 2069981 w 4139963"/>
                <a:gd name="connsiteY8" fmla="*/ 0 h 72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9963" h="721117">
                  <a:moveTo>
                    <a:pt x="2069981" y="0"/>
                  </a:moveTo>
                  <a:cubicBezTo>
                    <a:pt x="2863778" y="0"/>
                    <a:pt x="3573033" y="245952"/>
                    <a:pt x="4041693" y="631822"/>
                  </a:cubicBezTo>
                  <a:lnTo>
                    <a:pt x="4139963" y="721117"/>
                  </a:lnTo>
                  <a:lnTo>
                    <a:pt x="4029024" y="677936"/>
                  </a:lnTo>
                  <a:cubicBezTo>
                    <a:pt x="3469804" y="481289"/>
                    <a:pt x="2795654" y="366464"/>
                    <a:pt x="2069980" y="366464"/>
                  </a:cubicBezTo>
                  <a:cubicBezTo>
                    <a:pt x="1344306" y="366464"/>
                    <a:pt x="670157" y="481289"/>
                    <a:pt x="110936" y="677936"/>
                  </a:cubicBezTo>
                  <a:lnTo>
                    <a:pt x="0" y="721115"/>
                  </a:lnTo>
                  <a:lnTo>
                    <a:pt x="98269" y="631822"/>
                  </a:lnTo>
                  <a:cubicBezTo>
                    <a:pt x="566929" y="245952"/>
                    <a:pt x="1276184" y="0"/>
                    <a:pt x="206998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59595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30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13" name="图片 212"/>
          <p:cNvPicPr>
            <a:picLocks noChangeAspect="1"/>
          </p:cNvPicPr>
          <p:nvPr/>
        </p:nvPicPr>
        <p:blipFill rotWithShape="1">
          <a:blip r:embed="rId3"/>
          <a:srcRect t="47438" r="7491"/>
          <a:stretch>
            <a:fillRect/>
          </a:stretch>
        </p:blipFill>
        <p:spPr>
          <a:xfrm flipH="1">
            <a:off x="0" y="0"/>
            <a:ext cx="2162175" cy="142303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48961"/>
            <a:ext cx="4345577" cy="3609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44769" y="725194"/>
            <a:ext cx="9327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3600" b="1" dirty="0">
                <a:latin typeface="Arial Black" pitchFamily="34" charset="0"/>
              </a:rPr>
              <a:t>Э</a:t>
            </a:r>
            <a:r>
              <a:rPr lang="ru-RU" sz="3600" b="1" dirty="0" smtClean="0">
                <a:latin typeface="Arial Black" pitchFamily="34" charset="0"/>
              </a:rPr>
              <a:t>кскурсия </a:t>
            </a:r>
            <a:r>
              <a:rPr lang="ru-RU" sz="3600" b="1" dirty="0">
                <a:latin typeface="Arial Black" pitchFamily="34" charset="0"/>
              </a:rPr>
              <a:t>для </a:t>
            </a:r>
            <a:r>
              <a:rPr lang="ru-RU" sz="3600" b="1" dirty="0" smtClean="0">
                <a:latin typeface="Arial Black" pitchFamily="34" charset="0"/>
              </a:rPr>
              <a:t>абитуриентов и…</a:t>
            </a:r>
            <a:endParaRPr lang="ru-RU" sz="3600" dirty="0">
              <a:latin typeface="Arial Black" pitchFamily="34" charset="0"/>
            </a:endParaRP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733531"/>
              </p:ext>
            </p:extLst>
          </p:nvPr>
        </p:nvGraphicFramePr>
        <p:xfrm>
          <a:off x="744026" y="1866599"/>
          <a:ext cx="159067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Объект упаковщика для оболочки" showAsIcon="1" r:id="rId5" imgW="1591200" imgH="491040" progId="Package">
                  <p:embed/>
                </p:oleObj>
              </mc:Choice>
              <mc:Fallback>
                <p:oleObj name="Объект упаковщика для оболочки" showAsIcon="1" r:id="rId5" imgW="159120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4026" y="1866599"/>
                        <a:ext cx="159067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2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3401361"/>
            <a:ext cx="4345577" cy="360903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726995" y="2551836"/>
            <a:ext cx="79172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«</a:t>
            </a:r>
            <a:r>
              <a:rPr lang="ru-RU" sz="2800" dirty="0">
                <a:latin typeface="Arial Black" pitchFamily="34" charset="0"/>
              </a:rPr>
              <a:t>Привет! Меня зовут </a:t>
            </a:r>
            <a:r>
              <a:rPr lang="ru-RU" sz="2800" dirty="0" smtClean="0">
                <a:latin typeface="Arial Black" pitchFamily="34" charset="0"/>
              </a:rPr>
              <a:t> …</a:t>
            </a:r>
          </a:p>
          <a:p>
            <a:r>
              <a:rPr lang="ru-RU" sz="2800" dirty="0" smtClean="0">
                <a:latin typeface="Arial Black" pitchFamily="34" charset="0"/>
              </a:rPr>
              <a:t>Я </a:t>
            </a:r>
            <a:r>
              <a:rPr lang="ru-RU" sz="2800" dirty="0">
                <a:latin typeface="Arial Black" pitchFamily="34" charset="0"/>
              </a:rPr>
              <a:t>проведу вас по библиотеке колледжа.</a:t>
            </a:r>
          </a:p>
          <a:p>
            <a:r>
              <a:rPr lang="ru-RU" sz="2800" dirty="0" smtClean="0">
                <a:latin typeface="Arial Black" pitchFamily="34" charset="0"/>
              </a:rPr>
              <a:t>	Сразу </a:t>
            </a:r>
            <a:r>
              <a:rPr lang="ru-RU" sz="2800" dirty="0">
                <a:latin typeface="Arial Black" pitchFamily="34" charset="0"/>
              </a:rPr>
              <a:t>честно: если вы представляете библиотеку как скучное место с табличкой „ТИШИНА!“ и строгой бабушкой — выкиньте эту </a:t>
            </a:r>
            <a:r>
              <a:rPr lang="ru-RU" sz="2800" dirty="0" smtClean="0">
                <a:latin typeface="Arial Black" pitchFamily="34" charset="0"/>
              </a:rPr>
              <a:t>картинку!</a:t>
            </a:r>
            <a:endParaRPr lang="ru-RU" sz="2800" dirty="0">
              <a:latin typeface="Arial Black" pitchFamily="34" charset="0"/>
            </a:endParaRPr>
          </a:p>
          <a:p>
            <a:r>
              <a:rPr lang="ru-RU" sz="2800" dirty="0">
                <a:latin typeface="Arial Black" pitchFamily="34" charset="0"/>
              </a:rPr>
              <a:t>У нас всё иначе. Давайте зайдём».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8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3" name="文本框 182"/>
          <p:cNvSpPr txBox="1"/>
          <p:nvPr/>
        </p:nvSpPr>
        <p:spPr>
          <a:xfrm>
            <a:off x="1942465" y="519430"/>
            <a:ext cx="81743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6600" b="1" dirty="0">
                <a:solidFill>
                  <a:srgbClr val="746F93"/>
                </a:solidFill>
                <a:latin typeface="Impact" panose="020B0806030902050204" pitchFamily="34" charset="0"/>
                <a:ea typeface="方正兰亭粗黑简体" panose="02000000000000000000" pitchFamily="2" charset="-122"/>
              </a:rPr>
              <a:t>СПАСИБО </a:t>
            </a:r>
            <a:r>
              <a:rPr lang="ru-RU" altLang="en-US" sz="6600" b="1" dirty="0" smtClean="0">
                <a:solidFill>
                  <a:srgbClr val="746F93"/>
                </a:solidFill>
                <a:latin typeface="Impact" panose="020B0806030902050204" pitchFamily="34" charset="0"/>
                <a:ea typeface="方正兰亭粗黑简体" panose="02000000000000000000" pitchFamily="2" charset="-122"/>
              </a:rPr>
              <a:t> </a:t>
            </a:r>
            <a:endParaRPr lang="ru-RU" altLang="en-US" sz="6600" b="1" dirty="0">
              <a:solidFill>
                <a:srgbClr val="746F93"/>
              </a:solidFill>
              <a:latin typeface="Impact" panose="020B0806030902050204" pitchFamily="34" charset="0"/>
              <a:ea typeface="方正兰亭粗黑简体" panose="02000000000000000000" pitchFamily="2" charset="-122"/>
            </a:endParaRPr>
          </a:p>
        </p:txBody>
      </p:sp>
      <p:pic>
        <p:nvPicPr>
          <p:cNvPr id="2" name="Изображение 1" descr="a179359e4026a99ac6934dddda09e7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5" y="1958743"/>
            <a:ext cx="3676015" cy="28270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199" y="-1"/>
            <a:ext cx="3432801" cy="39756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862" t="-721" b="1372"/>
          <a:stretch>
            <a:fillRect/>
          </a:stretch>
        </p:blipFill>
        <p:spPr>
          <a:xfrm>
            <a:off x="0" y="3272155"/>
            <a:ext cx="4307840" cy="35858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6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199" y="-1"/>
            <a:ext cx="3432801" cy="39756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48961"/>
            <a:ext cx="4345577" cy="3609039"/>
          </a:xfrm>
          <a:prstGeom prst="rect">
            <a:avLst/>
          </a:prstGeom>
        </p:spPr>
      </p:pic>
      <p:pic>
        <p:nvPicPr>
          <p:cNvPr id="2" name="Изображение 1" descr="перо"/>
          <p:cNvPicPr>
            <a:picLocks noChangeAspect="1"/>
          </p:cNvPicPr>
          <p:nvPr/>
        </p:nvPicPr>
        <p:blipFill>
          <a:blip r:embed="rId4"/>
          <a:srcRect l="5111" t="2796" r="2972" b="5833"/>
          <a:stretch>
            <a:fillRect/>
          </a:stretch>
        </p:blipFill>
        <p:spPr>
          <a:xfrm>
            <a:off x="9680575" y="4333240"/>
            <a:ext cx="2244090" cy="2232025"/>
          </a:xfrm>
          <a:prstGeom prst="rect">
            <a:avLst/>
          </a:prstGeom>
        </p:spPr>
      </p:pic>
      <p:sp>
        <p:nvSpPr>
          <p:cNvPr id="182" name="Прямоугольник 181"/>
          <p:cNvSpPr/>
          <p:nvPr/>
        </p:nvSpPr>
        <p:spPr>
          <a:xfrm>
            <a:off x="508806" y="725193"/>
            <a:ext cx="61324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Black" pitchFamily="34" charset="0"/>
              </a:rPr>
              <a:t>Было: классическая библиотека</a:t>
            </a:r>
          </a:p>
        </p:txBody>
      </p:sp>
      <p:pic>
        <p:nvPicPr>
          <p:cNvPr id="1026" name="Picture 2" descr="C:\Users\Admin\Desktop\IMG_20260405_1655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45" y="1713335"/>
            <a:ext cx="4434028" cy="368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IMG_20260405_1701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46" y="1767790"/>
            <a:ext cx="4960454" cy="372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Прямоугольник 183"/>
          <p:cNvSpPr/>
          <p:nvPr/>
        </p:nvSpPr>
        <p:spPr>
          <a:xfrm>
            <a:off x="6399267" y="800952"/>
            <a:ext cx="49389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 Black" pitchFamily="34" charset="0"/>
              </a:rPr>
              <a:t>Стало: светло, просторно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перо"/>
          <p:cNvPicPr>
            <a:picLocks noChangeAspect="1"/>
          </p:cNvPicPr>
          <p:nvPr/>
        </p:nvPicPr>
        <p:blipFill>
          <a:blip r:embed="rId4"/>
          <a:srcRect l="5019" t="3944" r="4630" b="5833"/>
          <a:stretch>
            <a:fillRect/>
          </a:stretch>
        </p:blipFill>
        <p:spPr>
          <a:xfrm>
            <a:off x="9112885" y="4455160"/>
            <a:ext cx="1772285" cy="1769745"/>
          </a:xfrm>
          <a:prstGeom prst="rect">
            <a:avLst/>
          </a:prstGeom>
        </p:spPr>
      </p:pic>
      <p:pic>
        <p:nvPicPr>
          <p:cNvPr id="4" name="Изображение 3" descr="зима"/>
          <p:cNvPicPr>
            <a:picLocks noChangeAspect="1"/>
          </p:cNvPicPr>
          <p:nvPr/>
        </p:nvPicPr>
        <p:blipFill>
          <a:blip r:embed="rId5"/>
          <a:srcRect l="30496"/>
          <a:stretch>
            <a:fillRect/>
          </a:stretch>
        </p:blipFill>
        <p:spPr>
          <a:xfrm>
            <a:off x="896620" y="3942080"/>
            <a:ext cx="3386455" cy="2282825"/>
          </a:xfrm>
          <a:prstGeom prst="rect">
            <a:avLst/>
          </a:prstGeom>
        </p:spPr>
      </p:pic>
      <p:sp>
        <p:nvSpPr>
          <p:cNvPr id="189" name="矩形 188"/>
          <p:cNvSpPr/>
          <p:nvPr/>
        </p:nvSpPr>
        <p:spPr>
          <a:xfrm rot="5400000">
            <a:off x="5316935" y="-420455"/>
            <a:ext cx="61102" cy="456814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95959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l="72897" t="100000" r="26869" b="-138"/>
          <a:stretch>
            <a:fillRect/>
          </a:stretch>
        </p:blipFill>
        <p:spPr>
          <a:xfrm rot="3017157">
            <a:off x="-6332" y="6862590"/>
            <a:ext cx="17133" cy="8421"/>
          </a:xfrm>
          <a:custGeom>
            <a:avLst/>
            <a:gdLst>
              <a:gd name="connsiteX0" fmla="*/ 0 w 17133"/>
              <a:gd name="connsiteY0" fmla="*/ 0 h 8421"/>
              <a:gd name="connsiteX1" fmla="*/ 17133 w 17133"/>
              <a:gd name="connsiteY1" fmla="*/ 0 h 8421"/>
              <a:gd name="connsiteX2" fmla="*/ 10138 w 17133"/>
              <a:gd name="connsiteY2" fmla="*/ 8421 h 8421"/>
              <a:gd name="connsiteX3" fmla="*/ 0 w 17133"/>
              <a:gd name="connsiteY3" fmla="*/ 0 h 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33" h="8421">
                <a:moveTo>
                  <a:pt x="0" y="0"/>
                </a:moveTo>
                <a:lnTo>
                  <a:pt x="17133" y="0"/>
                </a:lnTo>
                <a:lnTo>
                  <a:pt x="10138" y="842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13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l="847"/>
          <a:stretch>
            <a:fillRect/>
          </a:stretch>
        </p:blipFill>
        <p:spPr>
          <a:xfrm rot="3017157">
            <a:off x="-2346686" y="582160"/>
            <a:ext cx="7272872" cy="6091773"/>
          </a:xfrm>
          <a:custGeom>
            <a:avLst/>
            <a:gdLst>
              <a:gd name="connsiteX0" fmla="*/ 0 w 7272872"/>
              <a:gd name="connsiteY0" fmla="*/ 1702001 h 6091773"/>
              <a:gd name="connsiteX1" fmla="*/ 1413734 w 7272872"/>
              <a:gd name="connsiteY1" fmla="*/ 0 h 6091773"/>
              <a:gd name="connsiteX2" fmla="*/ 7272872 w 7272872"/>
              <a:gd name="connsiteY2" fmla="*/ 0 h 6091773"/>
              <a:gd name="connsiteX3" fmla="*/ 7272871 w 7272872"/>
              <a:gd name="connsiteY3" fmla="*/ 3719034 h 6091773"/>
              <a:gd name="connsiteX4" fmla="*/ 5302002 w 7272872"/>
              <a:gd name="connsiteY4" fmla="*/ 6091773 h 6091773"/>
              <a:gd name="connsiteX5" fmla="*/ 5284869 w 7272872"/>
              <a:gd name="connsiteY5" fmla="*/ 6091773 h 6091773"/>
              <a:gd name="connsiteX6" fmla="*/ 0 w 7272872"/>
              <a:gd name="connsiteY6" fmla="*/ 1702001 h 609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2872" h="6091773">
                <a:moveTo>
                  <a:pt x="0" y="1702001"/>
                </a:moveTo>
                <a:lnTo>
                  <a:pt x="1413734" y="0"/>
                </a:lnTo>
                <a:lnTo>
                  <a:pt x="7272872" y="0"/>
                </a:lnTo>
                <a:lnTo>
                  <a:pt x="7272871" y="3719034"/>
                </a:lnTo>
                <a:lnTo>
                  <a:pt x="5302002" y="6091773"/>
                </a:lnTo>
                <a:lnTo>
                  <a:pt x="5284869" y="6091773"/>
                </a:lnTo>
                <a:lnTo>
                  <a:pt x="0" y="1702001"/>
                </a:lnTo>
                <a:close/>
              </a:path>
            </a:pathLst>
          </a:custGeom>
        </p:spPr>
      </p:pic>
      <p:sp>
        <p:nvSpPr>
          <p:cNvPr id="187" name="任意多边形 186"/>
          <p:cNvSpPr/>
          <p:nvPr>
            <p:custDataLst>
              <p:tags r:id="rId1"/>
            </p:custDataLst>
          </p:nvPr>
        </p:nvSpPr>
        <p:spPr>
          <a:xfrm>
            <a:off x="2643904" y="1988073"/>
            <a:ext cx="5333268" cy="1566545"/>
          </a:xfrm>
          <a:prstGeom prst="roundRect">
            <a:avLst>
              <a:gd name="adj" fmla="val 32776"/>
            </a:avLst>
          </a:prstGeom>
          <a:solidFill>
            <a:srgbClr val="5F6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0" name="文本框 199"/>
          <p:cNvSpPr txBox="1"/>
          <p:nvPr>
            <p:custDataLst>
              <p:tags r:id="rId2"/>
            </p:custDataLst>
          </p:nvPr>
        </p:nvSpPr>
        <p:spPr>
          <a:xfrm>
            <a:off x="2569775" y="2129653"/>
            <a:ext cx="5400880" cy="1424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800" i="1" dirty="0">
                <a:solidFill>
                  <a:schemeClr val="bg1"/>
                </a:solidFill>
                <a:latin typeface="Arial Black" pitchFamily="34" charset="0"/>
                <a:ea typeface="方正兰亭超细黑简体" panose="02000000000000000000" pitchFamily="2" charset="-122"/>
              </a:rPr>
              <a:t>Зонирование — главное решение</a:t>
            </a:r>
            <a:endParaRPr lang="ru-RU" altLang="en-US" sz="2800" i="1" dirty="0">
              <a:solidFill>
                <a:schemeClr val="bg1"/>
              </a:solidFill>
              <a:latin typeface="Arial Black" pitchFamily="34" charset="0"/>
              <a:ea typeface="方正兰亭超细黑简体" panose="02000000000000000000" pitchFamily="2" charset="-122"/>
              <a:cs typeface="Gabriola" panose="04040605051002020D02" charset="0"/>
            </a:endParaRPr>
          </a:p>
        </p:txBody>
      </p:sp>
      <p:pic>
        <p:nvPicPr>
          <p:cNvPr id="5" name="Изображение 4" descr="ког"/>
          <p:cNvPicPr>
            <a:picLocks noChangeAspect="1"/>
          </p:cNvPicPr>
          <p:nvPr/>
        </p:nvPicPr>
        <p:blipFill>
          <a:blip r:embed="rId7"/>
          <a:srcRect l="14850"/>
          <a:stretch>
            <a:fillRect/>
          </a:stretch>
        </p:blipFill>
        <p:spPr>
          <a:xfrm>
            <a:off x="8145801" y="431974"/>
            <a:ext cx="3774440" cy="22783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8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82" name="图片 1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14" y="11677"/>
            <a:ext cx="8070922" cy="3973980"/>
          </a:xfrm>
          <a:prstGeom prst="rect">
            <a:avLst/>
          </a:prstGeom>
        </p:spPr>
      </p:pic>
      <p:sp>
        <p:nvSpPr>
          <p:cNvPr id="183" name="文本框 182"/>
          <p:cNvSpPr txBox="1"/>
          <p:nvPr/>
        </p:nvSpPr>
        <p:spPr>
          <a:xfrm>
            <a:off x="5561965" y="3783330"/>
            <a:ext cx="5610225" cy="1905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ctr" fontAlgn="auto"/>
            <a:r>
              <a:rPr lang="en-US" altLang="en-US" sz="5500" b="1" dirty="0" smtClean="0">
                <a:solidFill>
                  <a:srgbClr val="595959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</a:t>
            </a:r>
            <a:endParaRPr lang="en-US" altLang="en-US" sz="5500" b="1" dirty="0">
              <a:solidFill>
                <a:srgbClr val="595959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" name="文本框 182"/>
          <p:cNvSpPr txBox="1"/>
          <p:nvPr/>
        </p:nvSpPr>
        <p:spPr>
          <a:xfrm>
            <a:off x="4787265" y="5269230"/>
            <a:ext cx="7137400" cy="1699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ctr" fontAlgn="auto"/>
            <a:endParaRPr lang="en-US" altLang="en-US" sz="5500" b="1" dirty="0">
              <a:solidFill>
                <a:srgbClr val="595959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15247"/>
              </p:ext>
            </p:extLst>
          </p:nvPr>
        </p:nvGraphicFramePr>
        <p:xfrm>
          <a:off x="928255" y="983762"/>
          <a:ext cx="10243826" cy="506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3818"/>
                <a:gridCol w="3360004"/>
                <a:gridCol w="3360004"/>
              </a:tblGrid>
              <a:tr h="844600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Зона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Вместимость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Для чего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152400" marT="95250" marB="95250" anchor="ctr"/>
                </a:tc>
              </a:tr>
              <a:tr h="844600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Большой зал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itchFamily="34" charset="0"/>
                        </a:rPr>
                        <a:t>45–55</a:t>
                      </a:r>
                      <a:endParaRPr lang="ru-RU" sz="2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itchFamily="34" charset="0"/>
                        </a:rPr>
                        <a:t>Лекции, кино, встречи</a:t>
                      </a:r>
                      <a:endParaRPr lang="ru-RU" sz="2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0" marT="95250" marB="95250" anchor="ctr"/>
                </a:tc>
              </a:tr>
              <a:tr h="844600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Малый зал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 Black" pitchFamily="34" charset="0"/>
                        </a:rPr>
                        <a:t>26</a:t>
                      </a:r>
                      <a:endParaRPr lang="ru-RU" sz="2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itchFamily="34" charset="0"/>
                        </a:rPr>
                        <a:t>Групповая работа</a:t>
                      </a:r>
                      <a:endParaRPr lang="ru-RU" sz="2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0" marT="95250" marB="95250" anchor="ctr"/>
                </a:tc>
              </a:tr>
              <a:tr h="844600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Круглый стол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 Black" pitchFamily="34" charset="0"/>
                        </a:rPr>
                        <a:t>12</a:t>
                      </a:r>
                      <a:endParaRPr lang="ru-RU" sz="2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itchFamily="34" charset="0"/>
                        </a:rPr>
                        <a:t>Клуб, переговоры</a:t>
                      </a:r>
                      <a:endParaRPr lang="ru-RU" sz="2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0" marT="95250" marB="95250" anchor="ctr"/>
                </a:tc>
              </a:tr>
              <a:tr h="844600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Компьютерная зона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 Black" pitchFamily="34" charset="0"/>
                        </a:rPr>
                        <a:t>10 мест</a:t>
                      </a:r>
                      <a:endParaRPr lang="ru-RU" sz="2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itchFamily="34" charset="0"/>
                        </a:rPr>
                        <a:t>Работа с интернетом</a:t>
                      </a:r>
                      <a:endParaRPr lang="ru-RU" sz="2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0" marT="95250" marB="95250" anchor="ctr"/>
                </a:tc>
              </a:tr>
              <a:tr h="844600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Зона отдыха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 Black" pitchFamily="34" charset="0"/>
                        </a:rPr>
                        <a:t>—</a:t>
                      </a:r>
                      <a:endParaRPr lang="ru-RU" sz="2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15240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 Black" pitchFamily="34" charset="0"/>
                        </a:rPr>
                        <a:t>Чтение, беседы</a:t>
                      </a:r>
                      <a:endParaRPr lang="ru-RU" sz="2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52400" marR="0" marT="95250" marB="952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6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199" y="-1"/>
            <a:ext cx="3432801" cy="39756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862" t="-721" b="1372"/>
          <a:stretch>
            <a:fillRect/>
          </a:stretch>
        </p:blipFill>
        <p:spPr>
          <a:xfrm>
            <a:off x="0" y="3272155"/>
            <a:ext cx="4307840" cy="3585845"/>
          </a:xfrm>
          <a:prstGeom prst="rect">
            <a:avLst/>
          </a:prstGeom>
        </p:spPr>
      </p:pic>
      <p:sp>
        <p:nvSpPr>
          <p:cNvPr id="181" name="Прямоугольник 180"/>
          <p:cNvSpPr/>
          <p:nvPr/>
        </p:nvSpPr>
        <p:spPr>
          <a:xfrm>
            <a:off x="718159" y="700489"/>
            <a:ext cx="39712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Black" pitchFamily="34" charset="0"/>
              </a:rPr>
              <a:t>Свободный доступ к книгам</a:t>
            </a:r>
            <a:endParaRPr lang="ru-RU" sz="2800" dirty="0">
              <a:latin typeface="Arial Black" pitchFamily="34" charset="0"/>
            </a:endParaRPr>
          </a:p>
          <a:p>
            <a:pPr lvl="0"/>
            <a:r>
              <a:rPr lang="ru-RU" sz="2800" dirty="0">
                <a:latin typeface="Arial Black" pitchFamily="34" charset="0"/>
              </a:rPr>
              <a:t>Стеллажи от пола до потолка по периметру</a:t>
            </a:r>
          </a:p>
          <a:p>
            <a:r>
              <a:rPr lang="ru-RU" sz="2800" dirty="0">
                <a:latin typeface="Arial Black" pitchFamily="34" charset="0"/>
              </a:rPr>
              <a:t>Можно брать любую книгу без </a:t>
            </a:r>
            <a:r>
              <a:rPr lang="ru-RU" sz="2800" dirty="0" smtClean="0">
                <a:latin typeface="Arial Black" pitchFamily="34" charset="0"/>
              </a:rPr>
              <a:t>разрешения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3074" name="Picture 2" descr="C:\Users\Admin\Desktop\Новая папка\IMG_20260405_17155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67" y="594998"/>
            <a:ext cx="6014646" cy="38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овая папка\IMG_20260405_2044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238" y="2830886"/>
            <a:ext cx="2415287" cy="32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1066911" y="237860"/>
            <a:ext cx="5492058" cy="6427146"/>
            <a:chOff x="514461" y="0"/>
            <a:chExt cx="5874374" cy="6874556"/>
          </a:xfrm>
        </p:grpSpPr>
        <p:sp>
          <p:nvSpPr>
            <p:cNvPr id="16" name="任意多边形 15"/>
            <p:cNvSpPr/>
            <p:nvPr/>
          </p:nvSpPr>
          <p:spPr bwMode="auto">
            <a:xfrm>
              <a:off x="1527119" y="0"/>
              <a:ext cx="4861716" cy="6857812"/>
            </a:xfrm>
            <a:custGeom>
              <a:avLst/>
              <a:gdLst>
                <a:gd name="connsiteX0" fmla="*/ 0 w 3810000"/>
                <a:gd name="connsiteY0" fmla="*/ 0 h 5181600"/>
                <a:gd name="connsiteX1" fmla="*/ 1079500 w 3810000"/>
                <a:gd name="connsiteY1" fmla="*/ 5181600 h 5181600"/>
                <a:gd name="connsiteX2" fmla="*/ 3810000 w 3810000"/>
                <a:gd name="connsiteY2" fmla="*/ 5181600 h 5181600"/>
                <a:gd name="connsiteX3" fmla="*/ 2514600 w 3810000"/>
                <a:gd name="connsiteY3" fmla="*/ 12700 h 5181600"/>
                <a:gd name="connsiteX4" fmla="*/ 0 w 3810000"/>
                <a:gd name="connsiteY4" fmla="*/ 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5181600">
                  <a:moveTo>
                    <a:pt x="0" y="0"/>
                  </a:moveTo>
                  <a:lnTo>
                    <a:pt x="1079500" y="5181600"/>
                  </a:lnTo>
                  <a:lnTo>
                    <a:pt x="3810000" y="5181600"/>
                  </a:lnTo>
                  <a:lnTo>
                    <a:pt x="251460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6F93"/>
            </a:solidFill>
            <a:ln>
              <a:solidFill>
                <a:srgbClr val="DECD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705">
                <a:solidFill>
                  <a:srgbClr val="595959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514461" y="0"/>
              <a:ext cx="4861716" cy="6874556"/>
            </a:xfrm>
            <a:custGeom>
              <a:avLst/>
              <a:gdLst>
                <a:gd name="connsiteX0" fmla="*/ 0 w 3810000"/>
                <a:gd name="connsiteY0" fmla="*/ 0 h 5181600"/>
                <a:gd name="connsiteX1" fmla="*/ 1079500 w 3810000"/>
                <a:gd name="connsiteY1" fmla="*/ 5181600 h 5181600"/>
                <a:gd name="connsiteX2" fmla="*/ 3810000 w 3810000"/>
                <a:gd name="connsiteY2" fmla="*/ 5181600 h 5181600"/>
                <a:gd name="connsiteX3" fmla="*/ 2514600 w 3810000"/>
                <a:gd name="connsiteY3" fmla="*/ 12700 h 5181600"/>
                <a:gd name="connsiteX4" fmla="*/ 0 w 3810000"/>
                <a:gd name="connsiteY4" fmla="*/ 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5181600">
                  <a:moveTo>
                    <a:pt x="0" y="0"/>
                  </a:moveTo>
                  <a:lnTo>
                    <a:pt x="1079500" y="5181600"/>
                  </a:lnTo>
                  <a:lnTo>
                    <a:pt x="3810000" y="5181600"/>
                  </a:lnTo>
                  <a:lnTo>
                    <a:pt x="251460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705">
                <a:solidFill>
                  <a:srgbClr val="595959"/>
                </a:solidFill>
              </a:endParaRPr>
            </a:p>
          </p:txBody>
        </p:sp>
      </p:grp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10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7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8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9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0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1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2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3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4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5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6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7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8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9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0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1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2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3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4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5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6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7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8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9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0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1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2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3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4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5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6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7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8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9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0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2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3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4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5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6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7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8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9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0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1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2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3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4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5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6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7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8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9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0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1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2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3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4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5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6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7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8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9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0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1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2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3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4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5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6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7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8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9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0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1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2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3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4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5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6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7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8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9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0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1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2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3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4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5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6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7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8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9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0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1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2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3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4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5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6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7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8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9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0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1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2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3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4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5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6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7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8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9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0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1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2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3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4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5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6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7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8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9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0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1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2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3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4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5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6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7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8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9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0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1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2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3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4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5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6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7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8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9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0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1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2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3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4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5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6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7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8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9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0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</p:grpSp>
      <p:pic>
        <p:nvPicPr>
          <p:cNvPr id="192" name="图片 191"/>
          <p:cNvPicPr>
            <a:picLocks noChangeAspect="1"/>
          </p:cNvPicPr>
          <p:nvPr/>
        </p:nvPicPr>
        <p:blipFill rotWithShape="1">
          <a:blip r:embed="rId3"/>
          <a:srcRect t="47438" r="7491"/>
          <a:stretch>
            <a:fillRect/>
          </a:stretch>
        </p:blipFill>
        <p:spPr>
          <a:xfrm flipH="1">
            <a:off x="0" y="0"/>
            <a:ext cx="2162175" cy="142303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487795" y="2767330"/>
            <a:ext cx="4683760" cy="119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3600" dirty="0" smtClean="0">
                <a:solidFill>
                  <a:srgbClr val="746F93"/>
                </a:solidFill>
                <a:latin typeface="Gabriola" panose="04040605051002020D02" charset="0"/>
                <a:cs typeface="Gabriola" panose="04040605051002020D02" charset="0"/>
              </a:rPr>
              <a:t>. </a:t>
            </a:r>
            <a:endParaRPr lang="ru-RU" altLang="en-US" sz="3600" dirty="0">
              <a:solidFill>
                <a:srgbClr val="746F93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68615" y="3248660"/>
            <a:ext cx="4223385" cy="36093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73923" y="790248"/>
            <a:ext cx="104710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 Black" pitchFamily="34" charset="0"/>
              </a:rPr>
              <a:t>Читательский клуб — неожиданный результат</a:t>
            </a:r>
          </a:p>
          <a:p>
            <a:r>
              <a:rPr lang="ru-RU" sz="2800" dirty="0">
                <a:latin typeface="Arial Black" pitchFamily="34" charset="0"/>
              </a:rPr>
              <a:t>•	Начинали с 2 студентов</a:t>
            </a:r>
          </a:p>
          <a:p>
            <a:r>
              <a:rPr lang="ru-RU" sz="2800" dirty="0">
                <a:latin typeface="Arial Black" pitchFamily="34" charset="0"/>
              </a:rPr>
              <a:t>•	Сейчас: рост с каждым заседанием</a:t>
            </a:r>
          </a:p>
          <a:p>
            <a:r>
              <a:rPr lang="ru-RU" sz="2800" dirty="0">
                <a:latin typeface="Arial Black" pitchFamily="34" charset="0"/>
              </a:rPr>
              <a:t>•	Формат: «обсуждение без оценок», живое </a:t>
            </a:r>
            <a:r>
              <a:rPr lang="ru-RU" sz="2800" dirty="0" smtClean="0">
                <a:latin typeface="Arial Black" pitchFamily="34" charset="0"/>
              </a:rPr>
              <a:t>общение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4098" name="Picture 2" descr="C:\Users\Admin\Downloads\IMG_20260405_2103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56" y="3681928"/>
            <a:ext cx="2017233" cy="268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IMG_20260405_20065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901" y="3745975"/>
            <a:ext cx="4030731" cy="269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1149091" y="237860"/>
            <a:ext cx="5492058" cy="6427146"/>
            <a:chOff x="514461" y="0"/>
            <a:chExt cx="5874374" cy="6874556"/>
          </a:xfrm>
        </p:grpSpPr>
        <p:sp>
          <p:nvSpPr>
            <p:cNvPr id="16" name="任意多边形 15"/>
            <p:cNvSpPr/>
            <p:nvPr/>
          </p:nvSpPr>
          <p:spPr bwMode="auto">
            <a:xfrm>
              <a:off x="1527119" y="0"/>
              <a:ext cx="4861716" cy="6857812"/>
            </a:xfrm>
            <a:custGeom>
              <a:avLst/>
              <a:gdLst>
                <a:gd name="connsiteX0" fmla="*/ 0 w 3810000"/>
                <a:gd name="connsiteY0" fmla="*/ 0 h 5181600"/>
                <a:gd name="connsiteX1" fmla="*/ 1079500 w 3810000"/>
                <a:gd name="connsiteY1" fmla="*/ 5181600 h 5181600"/>
                <a:gd name="connsiteX2" fmla="*/ 3810000 w 3810000"/>
                <a:gd name="connsiteY2" fmla="*/ 5181600 h 5181600"/>
                <a:gd name="connsiteX3" fmla="*/ 2514600 w 3810000"/>
                <a:gd name="connsiteY3" fmla="*/ 12700 h 5181600"/>
                <a:gd name="connsiteX4" fmla="*/ 0 w 3810000"/>
                <a:gd name="connsiteY4" fmla="*/ 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5181600">
                  <a:moveTo>
                    <a:pt x="0" y="0"/>
                  </a:moveTo>
                  <a:lnTo>
                    <a:pt x="1079500" y="5181600"/>
                  </a:lnTo>
                  <a:lnTo>
                    <a:pt x="3810000" y="5181600"/>
                  </a:lnTo>
                  <a:lnTo>
                    <a:pt x="251460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6F93"/>
            </a:solidFill>
            <a:ln>
              <a:solidFill>
                <a:srgbClr val="DECD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705">
                <a:solidFill>
                  <a:srgbClr val="595959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514461" y="0"/>
              <a:ext cx="4861716" cy="6874556"/>
            </a:xfrm>
            <a:custGeom>
              <a:avLst/>
              <a:gdLst>
                <a:gd name="connsiteX0" fmla="*/ 0 w 3810000"/>
                <a:gd name="connsiteY0" fmla="*/ 0 h 5181600"/>
                <a:gd name="connsiteX1" fmla="*/ 1079500 w 3810000"/>
                <a:gd name="connsiteY1" fmla="*/ 5181600 h 5181600"/>
                <a:gd name="connsiteX2" fmla="*/ 3810000 w 3810000"/>
                <a:gd name="connsiteY2" fmla="*/ 5181600 h 5181600"/>
                <a:gd name="connsiteX3" fmla="*/ 2514600 w 3810000"/>
                <a:gd name="connsiteY3" fmla="*/ 12700 h 5181600"/>
                <a:gd name="connsiteX4" fmla="*/ 0 w 3810000"/>
                <a:gd name="connsiteY4" fmla="*/ 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5181600">
                  <a:moveTo>
                    <a:pt x="0" y="0"/>
                  </a:moveTo>
                  <a:lnTo>
                    <a:pt x="1079500" y="5181600"/>
                  </a:lnTo>
                  <a:lnTo>
                    <a:pt x="3810000" y="5181600"/>
                  </a:lnTo>
                  <a:lnTo>
                    <a:pt x="251460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705">
                <a:solidFill>
                  <a:srgbClr val="595959"/>
                </a:solidFill>
              </a:endParaRPr>
            </a:p>
          </p:txBody>
        </p:sp>
      </p:grp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10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7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8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9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0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1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2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3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4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5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6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7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8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49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0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1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2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3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4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5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6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7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8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59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0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1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2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3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4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5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6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7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8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69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0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2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3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4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5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6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7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8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79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0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1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2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3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4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5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6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7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8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89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0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1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2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3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4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5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6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7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8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99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0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1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2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3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4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5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6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7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8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09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0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1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2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3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4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5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6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7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8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19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0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1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2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3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4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5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6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7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8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29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0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1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2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3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4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5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6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7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8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39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0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1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2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3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4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5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6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7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8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49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0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1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2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3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4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5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6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7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8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59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0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1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2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3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4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5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6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7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8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69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0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1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2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3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4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5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6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7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8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79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0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1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2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3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4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5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6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7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8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89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0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</p:grpSp>
      <p:pic>
        <p:nvPicPr>
          <p:cNvPr id="192" name="图片 191"/>
          <p:cNvPicPr>
            <a:picLocks noChangeAspect="1"/>
          </p:cNvPicPr>
          <p:nvPr/>
        </p:nvPicPr>
        <p:blipFill rotWithShape="1">
          <a:blip r:embed="rId2"/>
          <a:srcRect t="47438" r="7491"/>
          <a:stretch>
            <a:fillRect/>
          </a:stretch>
        </p:blipFill>
        <p:spPr>
          <a:xfrm flipH="1">
            <a:off x="0" y="0"/>
            <a:ext cx="2162175" cy="1423035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68615" y="3248660"/>
            <a:ext cx="4223385" cy="36093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7961" y="293699"/>
            <a:ext cx="114306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 Black" pitchFamily="34" charset="0"/>
              </a:rPr>
              <a:t>Поведенческий эффект</a:t>
            </a:r>
          </a:p>
          <a:p>
            <a:r>
              <a:rPr lang="ru-RU" sz="3600" dirty="0"/>
              <a:t>•	«Знакомство с местом происходит само собой»</a:t>
            </a:r>
          </a:p>
          <a:p>
            <a:r>
              <a:rPr lang="ru-RU" sz="3600" dirty="0"/>
              <a:t>•	Пришёл один раз на занятие → начал заходить сам</a:t>
            </a:r>
          </a:p>
          <a:p>
            <a:r>
              <a:rPr lang="ru-RU" sz="3600" dirty="0"/>
              <a:t>•	Библиотека перестала быть «</a:t>
            </a:r>
            <a:r>
              <a:rPr lang="ru-RU" sz="3600" dirty="0" err="1"/>
              <a:t>обязаловкой</a:t>
            </a:r>
            <a:r>
              <a:rPr lang="ru-RU" sz="3200" dirty="0"/>
              <a:t>»</a:t>
            </a:r>
          </a:p>
        </p:txBody>
      </p:sp>
      <p:pic>
        <p:nvPicPr>
          <p:cNvPr id="5124" name="Picture 4" descr="C:\Users\Admin\Downloads\IMG_20260405_2054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82" y="2752563"/>
            <a:ext cx="4298315" cy="34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Новая папка\IMG_20260405_2008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81" y="2526086"/>
            <a:ext cx="4798924" cy="35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066911" y="237860"/>
            <a:ext cx="5492058" cy="6427146"/>
            <a:chOff x="514461" y="0"/>
            <a:chExt cx="5874374" cy="6874556"/>
          </a:xfrm>
        </p:grpSpPr>
        <p:sp>
          <p:nvSpPr>
            <p:cNvPr id="20" name="任意多边形 15"/>
            <p:cNvSpPr/>
            <p:nvPr/>
          </p:nvSpPr>
          <p:spPr bwMode="auto">
            <a:xfrm>
              <a:off x="1527119" y="0"/>
              <a:ext cx="4861716" cy="6857812"/>
            </a:xfrm>
            <a:custGeom>
              <a:avLst/>
              <a:gdLst>
                <a:gd name="connsiteX0" fmla="*/ 0 w 3810000"/>
                <a:gd name="connsiteY0" fmla="*/ 0 h 5181600"/>
                <a:gd name="connsiteX1" fmla="*/ 1079500 w 3810000"/>
                <a:gd name="connsiteY1" fmla="*/ 5181600 h 5181600"/>
                <a:gd name="connsiteX2" fmla="*/ 3810000 w 3810000"/>
                <a:gd name="connsiteY2" fmla="*/ 5181600 h 5181600"/>
                <a:gd name="connsiteX3" fmla="*/ 2514600 w 3810000"/>
                <a:gd name="connsiteY3" fmla="*/ 12700 h 5181600"/>
                <a:gd name="connsiteX4" fmla="*/ 0 w 3810000"/>
                <a:gd name="connsiteY4" fmla="*/ 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5181600">
                  <a:moveTo>
                    <a:pt x="0" y="0"/>
                  </a:moveTo>
                  <a:lnTo>
                    <a:pt x="1079500" y="5181600"/>
                  </a:lnTo>
                  <a:lnTo>
                    <a:pt x="3810000" y="5181600"/>
                  </a:lnTo>
                  <a:lnTo>
                    <a:pt x="251460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6F93"/>
            </a:solidFill>
            <a:ln>
              <a:solidFill>
                <a:srgbClr val="DECD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705">
                <a:solidFill>
                  <a:srgbClr val="595959"/>
                </a:solidFill>
              </a:endParaRPr>
            </a:p>
          </p:txBody>
        </p:sp>
        <p:sp>
          <p:nvSpPr>
            <p:cNvPr id="21" name="任意多边形 16"/>
            <p:cNvSpPr/>
            <p:nvPr/>
          </p:nvSpPr>
          <p:spPr bwMode="auto">
            <a:xfrm>
              <a:off x="514461" y="0"/>
              <a:ext cx="4861716" cy="6874556"/>
            </a:xfrm>
            <a:custGeom>
              <a:avLst/>
              <a:gdLst>
                <a:gd name="connsiteX0" fmla="*/ 0 w 3810000"/>
                <a:gd name="connsiteY0" fmla="*/ 0 h 5181600"/>
                <a:gd name="connsiteX1" fmla="*/ 1079500 w 3810000"/>
                <a:gd name="connsiteY1" fmla="*/ 5181600 h 5181600"/>
                <a:gd name="connsiteX2" fmla="*/ 3810000 w 3810000"/>
                <a:gd name="connsiteY2" fmla="*/ 5181600 h 5181600"/>
                <a:gd name="connsiteX3" fmla="*/ 2514600 w 3810000"/>
                <a:gd name="connsiteY3" fmla="*/ 12700 h 5181600"/>
                <a:gd name="connsiteX4" fmla="*/ 0 w 3810000"/>
                <a:gd name="connsiteY4" fmla="*/ 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5181600">
                  <a:moveTo>
                    <a:pt x="0" y="0"/>
                  </a:moveTo>
                  <a:lnTo>
                    <a:pt x="1079500" y="5181600"/>
                  </a:lnTo>
                  <a:lnTo>
                    <a:pt x="3810000" y="5181600"/>
                  </a:lnTo>
                  <a:lnTo>
                    <a:pt x="251460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ru-RU" altLang="en-US" sz="1600" dirty="0" smtClean="0">
                  <a:solidFill>
                    <a:srgbClr val="746F93"/>
                  </a:solidFill>
                  <a:latin typeface="Impact" panose="020B0806030902050204" pitchFamily="34" charset="0"/>
                  <a:cs typeface="Impact" panose="020B0806030902050204" pitchFamily="34" charset="0"/>
                </a:rPr>
                <a:t>я</a:t>
              </a:r>
              <a:endParaRPr lang="ru-RU" altLang="en-US" sz="1600" dirty="0">
                <a:solidFill>
                  <a:srgbClr val="746F93"/>
                </a:solidFill>
                <a:latin typeface="Impact" panose="020B0806030902050204" pitchFamily="34" charset="0"/>
                <a:cs typeface="Impact" panose="020B0806030902050204" pitchFamily="34" charset="0"/>
              </a:endParaRPr>
            </a:p>
            <a:p>
              <a:pPr algn="ctr" eaLnBrk="0" hangingPunct="0">
                <a:defRPr/>
              </a:pPr>
              <a:endParaRPr lang="zh-CN" altLang="en-US" sz="1705" dirty="0">
                <a:solidFill>
                  <a:srgbClr val="595959"/>
                </a:solidFill>
              </a:endParaRPr>
            </a:p>
          </p:txBody>
        </p:sp>
      </p:grp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191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3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4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5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6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7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8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9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0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1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2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3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4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5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7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8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9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0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1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2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3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4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5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6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7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8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9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0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1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2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3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5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6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7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8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9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0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1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2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3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4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5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6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7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8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9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0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1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2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3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4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5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6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7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8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9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0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1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2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3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4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5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6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7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8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9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0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1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2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3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4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5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6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7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8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9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0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1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2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3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4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5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6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7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8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9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0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1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2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3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4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5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6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7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8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9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0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1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2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3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4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5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6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7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8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9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0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1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2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3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4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5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6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7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8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9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0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1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2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3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4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5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6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7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8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9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0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1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2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3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4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5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6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7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8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9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0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1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2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3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4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5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6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7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8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9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0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1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2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3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4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5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6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7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8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9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0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1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2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3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4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5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6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7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8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9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0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1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2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3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4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5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</p:grpSp>
      <p:pic>
        <p:nvPicPr>
          <p:cNvPr id="366" name="图片 191"/>
          <p:cNvPicPr>
            <a:picLocks noChangeAspect="1"/>
          </p:cNvPicPr>
          <p:nvPr/>
        </p:nvPicPr>
        <p:blipFill rotWithShape="1">
          <a:blip r:embed="rId2"/>
          <a:srcRect t="47438" r="7491"/>
          <a:stretch>
            <a:fillRect/>
          </a:stretch>
        </p:blipFill>
        <p:spPr>
          <a:xfrm flipH="1">
            <a:off x="0" y="0"/>
            <a:ext cx="2162175" cy="1423035"/>
          </a:xfrm>
          <a:prstGeom prst="rect">
            <a:avLst/>
          </a:prstGeom>
        </p:spPr>
      </p:pic>
      <p:pic>
        <p:nvPicPr>
          <p:cNvPr id="369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68615" y="3248660"/>
            <a:ext cx="4223385" cy="36093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73924" y="643671"/>
            <a:ext cx="821292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 Black" pitchFamily="34" charset="0"/>
              </a:rPr>
              <a:t>Что дал проект</a:t>
            </a:r>
          </a:p>
          <a:p>
            <a:r>
              <a:rPr lang="ru-RU" sz="3600" b="1" dirty="0">
                <a:latin typeface="Arial Black" pitchFamily="34" charset="0"/>
              </a:rPr>
              <a:t>•</a:t>
            </a:r>
            <a:r>
              <a:rPr lang="ru-RU" sz="3200" dirty="0">
                <a:latin typeface="Arial Black" pitchFamily="34" charset="0"/>
              </a:rPr>
              <a:t>	Студентам: место для работы, отдыха и </a:t>
            </a:r>
            <a:r>
              <a:rPr lang="ru-RU" sz="3200" dirty="0" smtClean="0">
                <a:latin typeface="Arial Black" pitchFamily="34" charset="0"/>
              </a:rPr>
              <a:t>общения</a:t>
            </a:r>
          </a:p>
          <a:p>
            <a:endParaRPr lang="ru-RU" sz="3200" dirty="0">
              <a:latin typeface="Arial Black" pitchFamily="34" charset="0"/>
            </a:endParaRPr>
          </a:p>
          <a:p>
            <a:r>
              <a:rPr lang="ru-RU" sz="3200" dirty="0">
                <a:latin typeface="Arial Black" pitchFamily="34" charset="0"/>
              </a:rPr>
              <a:t>•	Колледжу: живое сообщество, повышение </a:t>
            </a:r>
            <a:r>
              <a:rPr lang="ru-RU" sz="3200" dirty="0" smtClean="0">
                <a:latin typeface="Arial Black" pitchFamily="34" charset="0"/>
              </a:rPr>
              <a:t>привлекательности</a:t>
            </a:r>
          </a:p>
          <a:p>
            <a:endParaRPr lang="ru-RU" sz="3200" dirty="0">
              <a:latin typeface="Arial Black" pitchFamily="34" charset="0"/>
            </a:endParaRPr>
          </a:p>
          <a:p>
            <a:r>
              <a:rPr lang="ru-RU" sz="3200" dirty="0">
                <a:latin typeface="Arial Black" pitchFamily="34" charset="0"/>
              </a:rPr>
              <a:t>•	Библиотекарю: новая роль (не хранитель, а </a:t>
            </a:r>
            <a:r>
              <a:rPr lang="ru-RU" sz="3200" dirty="0" err="1">
                <a:latin typeface="Arial Black" pitchFamily="34" charset="0"/>
              </a:rPr>
              <a:t>фасилитатор</a:t>
            </a:r>
            <a:r>
              <a:rPr lang="ru-RU" sz="3200" dirty="0">
                <a:latin typeface="Arial Black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066911" y="237860"/>
            <a:ext cx="5492058" cy="6427146"/>
            <a:chOff x="514461" y="0"/>
            <a:chExt cx="5874374" cy="6874556"/>
          </a:xfrm>
        </p:grpSpPr>
        <p:sp>
          <p:nvSpPr>
            <p:cNvPr id="20" name="任意多边形 15"/>
            <p:cNvSpPr/>
            <p:nvPr/>
          </p:nvSpPr>
          <p:spPr bwMode="auto">
            <a:xfrm>
              <a:off x="1527119" y="0"/>
              <a:ext cx="4861716" cy="6857812"/>
            </a:xfrm>
            <a:custGeom>
              <a:avLst/>
              <a:gdLst>
                <a:gd name="connsiteX0" fmla="*/ 0 w 3810000"/>
                <a:gd name="connsiteY0" fmla="*/ 0 h 5181600"/>
                <a:gd name="connsiteX1" fmla="*/ 1079500 w 3810000"/>
                <a:gd name="connsiteY1" fmla="*/ 5181600 h 5181600"/>
                <a:gd name="connsiteX2" fmla="*/ 3810000 w 3810000"/>
                <a:gd name="connsiteY2" fmla="*/ 5181600 h 5181600"/>
                <a:gd name="connsiteX3" fmla="*/ 2514600 w 3810000"/>
                <a:gd name="connsiteY3" fmla="*/ 12700 h 5181600"/>
                <a:gd name="connsiteX4" fmla="*/ 0 w 3810000"/>
                <a:gd name="connsiteY4" fmla="*/ 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5181600">
                  <a:moveTo>
                    <a:pt x="0" y="0"/>
                  </a:moveTo>
                  <a:lnTo>
                    <a:pt x="1079500" y="5181600"/>
                  </a:lnTo>
                  <a:lnTo>
                    <a:pt x="3810000" y="5181600"/>
                  </a:lnTo>
                  <a:lnTo>
                    <a:pt x="251460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6F93"/>
            </a:solidFill>
            <a:ln>
              <a:solidFill>
                <a:srgbClr val="DECD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705">
                <a:solidFill>
                  <a:srgbClr val="595959"/>
                </a:solidFill>
              </a:endParaRPr>
            </a:p>
          </p:txBody>
        </p:sp>
        <p:sp>
          <p:nvSpPr>
            <p:cNvPr id="21" name="任意多边形 16"/>
            <p:cNvSpPr/>
            <p:nvPr/>
          </p:nvSpPr>
          <p:spPr bwMode="auto">
            <a:xfrm>
              <a:off x="514461" y="0"/>
              <a:ext cx="4861716" cy="6874556"/>
            </a:xfrm>
            <a:custGeom>
              <a:avLst/>
              <a:gdLst>
                <a:gd name="connsiteX0" fmla="*/ 0 w 3810000"/>
                <a:gd name="connsiteY0" fmla="*/ 0 h 5181600"/>
                <a:gd name="connsiteX1" fmla="*/ 1079500 w 3810000"/>
                <a:gd name="connsiteY1" fmla="*/ 5181600 h 5181600"/>
                <a:gd name="connsiteX2" fmla="*/ 3810000 w 3810000"/>
                <a:gd name="connsiteY2" fmla="*/ 5181600 h 5181600"/>
                <a:gd name="connsiteX3" fmla="*/ 2514600 w 3810000"/>
                <a:gd name="connsiteY3" fmla="*/ 12700 h 5181600"/>
                <a:gd name="connsiteX4" fmla="*/ 0 w 3810000"/>
                <a:gd name="connsiteY4" fmla="*/ 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5181600">
                  <a:moveTo>
                    <a:pt x="0" y="0"/>
                  </a:moveTo>
                  <a:lnTo>
                    <a:pt x="1079500" y="5181600"/>
                  </a:lnTo>
                  <a:lnTo>
                    <a:pt x="3810000" y="5181600"/>
                  </a:lnTo>
                  <a:lnTo>
                    <a:pt x="251460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705">
                <a:solidFill>
                  <a:srgbClr val="595959"/>
                </a:solidFill>
              </a:endParaRPr>
            </a:p>
          </p:txBody>
        </p:sp>
      </p:grp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166668" y="191589"/>
            <a:ext cx="11844464" cy="6500428"/>
            <a:chOff x="206" y="189"/>
            <a:chExt cx="7270" cy="3947"/>
          </a:xfrm>
        </p:grpSpPr>
        <p:sp>
          <p:nvSpPr>
            <p:cNvPr id="191" name="Freeform 5"/>
            <p:cNvSpPr/>
            <p:nvPr/>
          </p:nvSpPr>
          <p:spPr bwMode="auto">
            <a:xfrm>
              <a:off x="210" y="189"/>
              <a:ext cx="24" cy="62"/>
            </a:xfrm>
            <a:custGeom>
              <a:avLst/>
              <a:gdLst>
                <a:gd name="T0" fmla="*/ 6 w 7"/>
                <a:gd name="T1" fmla="*/ 14 h 21"/>
                <a:gd name="T2" fmla="*/ 6 w 7"/>
                <a:gd name="T3" fmla="*/ 14 h 21"/>
                <a:gd name="T4" fmla="*/ 5 w 7"/>
                <a:gd name="T5" fmla="*/ 3 h 21"/>
                <a:gd name="T6" fmla="*/ 0 w 7"/>
                <a:gd name="T7" fmla="*/ 3 h 21"/>
                <a:gd name="T8" fmla="*/ 1 w 7"/>
                <a:gd name="T9" fmla="*/ 18 h 21"/>
                <a:gd name="T10" fmla="*/ 5 w 7"/>
                <a:gd name="T11" fmla="*/ 20 h 21"/>
                <a:gd name="T12" fmla="*/ 7 w 7"/>
                <a:gd name="T13" fmla="*/ 17 h 21"/>
                <a:gd name="T14" fmla="*/ 6 w 7"/>
                <a:gd name="T1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1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0"/>
                    <a:pt x="5" y="7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1" y="13"/>
                    <a:pt x="1" y="18"/>
                  </a:cubicBezTo>
                  <a:cubicBezTo>
                    <a:pt x="1" y="19"/>
                    <a:pt x="3" y="21"/>
                    <a:pt x="5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6"/>
                    <a:pt x="6" y="15"/>
                    <a:pt x="6" y="1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3" name="Freeform 6"/>
            <p:cNvSpPr/>
            <p:nvPr/>
          </p:nvSpPr>
          <p:spPr bwMode="auto">
            <a:xfrm>
              <a:off x="217" y="266"/>
              <a:ext cx="21" cy="66"/>
            </a:xfrm>
            <a:custGeom>
              <a:avLst/>
              <a:gdLst>
                <a:gd name="T0" fmla="*/ 5 w 6"/>
                <a:gd name="T1" fmla="*/ 3 h 22"/>
                <a:gd name="T2" fmla="*/ 1 w 6"/>
                <a:gd name="T3" fmla="*/ 3 h 22"/>
                <a:gd name="T4" fmla="*/ 2 w 6"/>
                <a:gd name="T5" fmla="*/ 19 h 22"/>
                <a:gd name="T6" fmla="*/ 6 w 6"/>
                <a:gd name="T7" fmla="*/ 19 h 22"/>
                <a:gd name="T8" fmla="*/ 5 w 6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5" y="3"/>
                  </a:moveTo>
                  <a:cubicBezTo>
                    <a:pt x="5" y="0"/>
                    <a:pt x="0" y="0"/>
                    <a:pt x="1" y="3"/>
                  </a:cubicBezTo>
                  <a:cubicBezTo>
                    <a:pt x="1" y="9"/>
                    <a:pt x="1" y="14"/>
                    <a:pt x="2" y="19"/>
                  </a:cubicBezTo>
                  <a:cubicBezTo>
                    <a:pt x="2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4" name="Freeform 7"/>
            <p:cNvSpPr/>
            <p:nvPr/>
          </p:nvSpPr>
          <p:spPr bwMode="auto">
            <a:xfrm>
              <a:off x="220" y="355"/>
              <a:ext cx="18" cy="60"/>
            </a:xfrm>
            <a:custGeom>
              <a:avLst/>
              <a:gdLst>
                <a:gd name="T0" fmla="*/ 5 w 5"/>
                <a:gd name="T1" fmla="*/ 15 h 20"/>
                <a:gd name="T2" fmla="*/ 5 w 5"/>
                <a:gd name="T3" fmla="*/ 14 h 20"/>
                <a:gd name="T4" fmla="*/ 5 w 5"/>
                <a:gd name="T5" fmla="*/ 10 h 20"/>
                <a:gd name="T6" fmla="*/ 5 w 5"/>
                <a:gd name="T7" fmla="*/ 5 h 20"/>
                <a:gd name="T8" fmla="*/ 5 w 5"/>
                <a:gd name="T9" fmla="*/ 4 h 20"/>
                <a:gd name="T10" fmla="*/ 5 w 5"/>
                <a:gd name="T11" fmla="*/ 3 h 20"/>
                <a:gd name="T12" fmla="*/ 5 w 5"/>
                <a:gd name="T13" fmla="*/ 3 h 20"/>
                <a:gd name="T14" fmla="*/ 5 w 5"/>
                <a:gd name="T15" fmla="*/ 2 h 20"/>
                <a:gd name="T16" fmla="*/ 1 w 5"/>
                <a:gd name="T17" fmla="*/ 2 h 20"/>
                <a:gd name="T18" fmla="*/ 0 w 5"/>
                <a:gd name="T19" fmla="*/ 13 h 20"/>
                <a:gd name="T20" fmla="*/ 1 w 5"/>
                <a:gd name="T21" fmla="*/ 18 h 20"/>
                <a:gd name="T22" fmla="*/ 5 w 5"/>
                <a:gd name="T23" fmla="*/ 17 h 20"/>
                <a:gd name="T24" fmla="*/ 5 w 5"/>
                <a:gd name="T2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0"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6"/>
                    <a:pt x="0" y="10"/>
                    <a:pt x="0" y="13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20"/>
                    <a:pt x="4" y="19"/>
                    <a:pt x="5" y="17"/>
                  </a:cubicBezTo>
                  <a:cubicBezTo>
                    <a:pt x="5" y="16"/>
                    <a:pt x="5" y="16"/>
                    <a:pt x="5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5" name="Freeform 8"/>
            <p:cNvSpPr/>
            <p:nvPr/>
          </p:nvSpPr>
          <p:spPr bwMode="auto">
            <a:xfrm>
              <a:off x="224" y="429"/>
              <a:ext cx="14" cy="69"/>
            </a:xfrm>
            <a:custGeom>
              <a:avLst/>
              <a:gdLst>
                <a:gd name="T0" fmla="*/ 0 w 4"/>
                <a:gd name="T1" fmla="*/ 3 h 23"/>
                <a:gd name="T2" fmla="*/ 0 w 4"/>
                <a:gd name="T3" fmla="*/ 20 h 23"/>
                <a:gd name="T4" fmla="*/ 4 w 4"/>
                <a:gd name="T5" fmla="*/ 20 h 23"/>
                <a:gd name="T6" fmla="*/ 4 w 4"/>
                <a:gd name="T7" fmla="*/ 3 h 23"/>
                <a:gd name="T8" fmla="*/ 0 w 4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3">
                  <a:moveTo>
                    <a:pt x="0" y="3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4" y="23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6" name="Freeform 9"/>
            <p:cNvSpPr/>
            <p:nvPr/>
          </p:nvSpPr>
          <p:spPr bwMode="auto">
            <a:xfrm>
              <a:off x="220" y="524"/>
              <a:ext cx="14" cy="57"/>
            </a:xfrm>
            <a:custGeom>
              <a:avLst/>
              <a:gdLst>
                <a:gd name="T0" fmla="*/ 0 w 4"/>
                <a:gd name="T1" fmla="*/ 3 h 19"/>
                <a:gd name="T2" fmla="*/ 0 w 4"/>
                <a:gd name="T3" fmla="*/ 16 h 19"/>
                <a:gd name="T4" fmla="*/ 4 w 4"/>
                <a:gd name="T5" fmla="*/ 16 h 19"/>
                <a:gd name="T6" fmla="*/ 4 w 4"/>
                <a:gd name="T7" fmla="*/ 3 h 19"/>
                <a:gd name="T8" fmla="*/ 0 w 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4" y="19"/>
                    <a:pt x="4" y="1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7" name="Freeform 10"/>
            <p:cNvSpPr/>
            <p:nvPr/>
          </p:nvSpPr>
          <p:spPr bwMode="auto">
            <a:xfrm>
              <a:off x="220" y="605"/>
              <a:ext cx="14" cy="65"/>
            </a:xfrm>
            <a:custGeom>
              <a:avLst/>
              <a:gdLst>
                <a:gd name="T0" fmla="*/ 0 w 4"/>
                <a:gd name="T1" fmla="*/ 3 h 22"/>
                <a:gd name="T2" fmla="*/ 0 w 4"/>
                <a:gd name="T3" fmla="*/ 19 h 22"/>
                <a:gd name="T4" fmla="*/ 4 w 4"/>
                <a:gd name="T5" fmla="*/ 19 h 22"/>
                <a:gd name="T6" fmla="*/ 4 w 4"/>
                <a:gd name="T7" fmla="*/ 3 h 22"/>
                <a:gd name="T8" fmla="*/ 0 w 4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2">
                  <a:moveTo>
                    <a:pt x="0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4" y="22"/>
                    <a:pt x="4" y="1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8" name="Freeform 11"/>
            <p:cNvSpPr/>
            <p:nvPr/>
          </p:nvSpPr>
          <p:spPr bwMode="auto">
            <a:xfrm>
              <a:off x="213" y="688"/>
              <a:ext cx="28" cy="80"/>
            </a:xfrm>
            <a:custGeom>
              <a:avLst/>
              <a:gdLst>
                <a:gd name="T0" fmla="*/ 5 w 8"/>
                <a:gd name="T1" fmla="*/ 3 h 27"/>
                <a:gd name="T2" fmla="*/ 1 w 8"/>
                <a:gd name="T3" fmla="*/ 4 h 27"/>
                <a:gd name="T4" fmla="*/ 3 w 8"/>
                <a:gd name="T5" fmla="*/ 24 h 27"/>
                <a:gd name="T6" fmla="*/ 7 w 8"/>
                <a:gd name="T7" fmla="*/ 23 h 27"/>
                <a:gd name="T8" fmla="*/ 5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5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1"/>
                    <a:pt x="1" y="18"/>
                    <a:pt x="3" y="24"/>
                  </a:cubicBezTo>
                  <a:cubicBezTo>
                    <a:pt x="3" y="27"/>
                    <a:pt x="8" y="26"/>
                    <a:pt x="7" y="23"/>
                  </a:cubicBezTo>
                  <a:cubicBezTo>
                    <a:pt x="6" y="16"/>
                    <a:pt x="6" y="10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199" name="Freeform 12"/>
            <p:cNvSpPr/>
            <p:nvPr/>
          </p:nvSpPr>
          <p:spPr bwMode="auto">
            <a:xfrm>
              <a:off x="213" y="792"/>
              <a:ext cx="28" cy="74"/>
            </a:xfrm>
            <a:custGeom>
              <a:avLst/>
              <a:gdLst>
                <a:gd name="T0" fmla="*/ 3 w 8"/>
                <a:gd name="T1" fmla="*/ 3 h 25"/>
                <a:gd name="T2" fmla="*/ 1 w 8"/>
                <a:gd name="T3" fmla="*/ 21 h 25"/>
                <a:gd name="T4" fmla="*/ 5 w 8"/>
                <a:gd name="T5" fmla="*/ 22 h 25"/>
                <a:gd name="T6" fmla="*/ 7 w 8"/>
                <a:gd name="T7" fmla="*/ 4 h 25"/>
                <a:gd name="T8" fmla="*/ 3 w 8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3" y="3"/>
                  </a:moveTo>
                  <a:cubicBezTo>
                    <a:pt x="2" y="9"/>
                    <a:pt x="2" y="15"/>
                    <a:pt x="1" y="21"/>
                  </a:cubicBezTo>
                  <a:cubicBezTo>
                    <a:pt x="0" y="24"/>
                    <a:pt x="4" y="25"/>
                    <a:pt x="5" y="22"/>
                  </a:cubicBezTo>
                  <a:cubicBezTo>
                    <a:pt x="6" y="16"/>
                    <a:pt x="6" y="10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0" name="Freeform 13"/>
            <p:cNvSpPr/>
            <p:nvPr/>
          </p:nvSpPr>
          <p:spPr bwMode="auto">
            <a:xfrm>
              <a:off x="213" y="887"/>
              <a:ext cx="21" cy="74"/>
            </a:xfrm>
            <a:custGeom>
              <a:avLst/>
              <a:gdLst>
                <a:gd name="T0" fmla="*/ 2 w 6"/>
                <a:gd name="T1" fmla="*/ 3 h 25"/>
                <a:gd name="T2" fmla="*/ 0 w 6"/>
                <a:gd name="T3" fmla="*/ 22 h 25"/>
                <a:gd name="T4" fmla="*/ 5 w 6"/>
                <a:gd name="T5" fmla="*/ 22 h 25"/>
                <a:gd name="T6" fmla="*/ 6 w 6"/>
                <a:gd name="T7" fmla="*/ 3 h 25"/>
                <a:gd name="T8" fmla="*/ 2 w 6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2" y="3"/>
                  </a:moveTo>
                  <a:cubicBezTo>
                    <a:pt x="1" y="9"/>
                    <a:pt x="1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ubicBezTo>
                    <a:pt x="5" y="16"/>
                    <a:pt x="6" y="9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1" name="Freeform 14"/>
            <p:cNvSpPr/>
            <p:nvPr/>
          </p:nvSpPr>
          <p:spPr bwMode="auto">
            <a:xfrm>
              <a:off x="213" y="981"/>
              <a:ext cx="25" cy="75"/>
            </a:xfrm>
            <a:custGeom>
              <a:avLst/>
              <a:gdLst>
                <a:gd name="T0" fmla="*/ 3 w 7"/>
                <a:gd name="T1" fmla="*/ 3 h 25"/>
                <a:gd name="T2" fmla="*/ 2 w 7"/>
                <a:gd name="T3" fmla="*/ 13 h 25"/>
                <a:gd name="T4" fmla="*/ 2 w 7"/>
                <a:gd name="T5" fmla="*/ 18 h 25"/>
                <a:gd name="T6" fmla="*/ 2 w 7"/>
                <a:gd name="T7" fmla="*/ 20 h 25"/>
                <a:gd name="T8" fmla="*/ 2 w 7"/>
                <a:gd name="T9" fmla="*/ 20 h 25"/>
                <a:gd name="T10" fmla="*/ 5 w 7"/>
                <a:gd name="T11" fmla="*/ 24 h 25"/>
                <a:gd name="T12" fmla="*/ 7 w 7"/>
                <a:gd name="T13" fmla="*/ 16 h 25"/>
                <a:gd name="T14" fmla="*/ 7 w 7"/>
                <a:gd name="T15" fmla="*/ 3 h 25"/>
                <a:gd name="T16" fmla="*/ 3 w 7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3" y="3"/>
                  </a:moveTo>
                  <a:cubicBezTo>
                    <a:pt x="3" y="6"/>
                    <a:pt x="3" y="9"/>
                    <a:pt x="2" y="13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2"/>
                    <a:pt x="3" y="25"/>
                    <a:pt x="5" y="24"/>
                  </a:cubicBezTo>
                  <a:cubicBezTo>
                    <a:pt x="7" y="23"/>
                    <a:pt x="7" y="18"/>
                    <a:pt x="7" y="16"/>
                  </a:cubicBezTo>
                  <a:cubicBezTo>
                    <a:pt x="7" y="12"/>
                    <a:pt x="7" y="7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2" name="Freeform 15"/>
            <p:cNvSpPr/>
            <p:nvPr/>
          </p:nvSpPr>
          <p:spPr bwMode="auto">
            <a:xfrm>
              <a:off x="206" y="1079"/>
              <a:ext cx="28" cy="75"/>
            </a:xfrm>
            <a:custGeom>
              <a:avLst/>
              <a:gdLst>
                <a:gd name="T0" fmla="*/ 7 w 8"/>
                <a:gd name="T1" fmla="*/ 18 h 25"/>
                <a:gd name="T2" fmla="*/ 6 w 8"/>
                <a:gd name="T3" fmla="*/ 10 h 25"/>
                <a:gd name="T4" fmla="*/ 6 w 8"/>
                <a:gd name="T5" fmla="*/ 6 h 25"/>
                <a:gd name="T6" fmla="*/ 6 w 8"/>
                <a:gd name="T7" fmla="*/ 5 h 25"/>
                <a:gd name="T8" fmla="*/ 2 w 8"/>
                <a:gd name="T9" fmla="*/ 2 h 25"/>
                <a:gd name="T10" fmla="*/ 2 w 8"/>
                <a:gd name="T11" fmla="*/ 12 h 25"/>
                <a:gd name="T12" fmla="*/ 2 w 8"/>
                <a:gd name="T13" fmla="*/ 18 h 25"/>
                <a:gd name="T14" fmla="*/ 3 w 8"/>
                <a:gd name="T15" fmla="*/ 19 h 25"/>
                <a:gd name="T16" fmla="*/ 2 w 8"/>
                <a:gd name="T17" fmla="*/ 23 h 25"/>
                <a:gd name="T18" fmla="*/ 6 w 8"/>
                <a:gd name="T19" fmla="*/ 24 h 25"/>
                <a:gd name="T20" fmla="*/ 7 w 8"/>
                <a:gd name="T2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25">
                  <a:moveTo>
                    <a:pt x="7" y="18"/>
                  </a:moveTo>
                  <a:cubicBezTo>
                    <a:pt x="7" y="15"/>
                    <a:pt x="7" y="13"/>
                    <a:pt x="6" y="10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6" y="4"/>
                    <a:pt x="6" y="5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5"/>
                    <a:pt x="2" y="9"/>
                    <a:pt x="2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2" y="20"/>
                    <a:pt x="1" y="21"/>
                    <a:pt x="2" y="23"/>
                  </a:cubicBezTo>
                  <a:cubicBezTo>
                    <a:pt x="3" y="24"/>
                    <a:pt x="5" y="25"/>
                    <a:pt x="6" y="24"/>
                  </a:cubicBezTo>
                  <a:cubicBezTo>
                    <a:pt x="8" y="22"/>
                    <a:pt x="7" y="20"/>
                    <a:pt x="7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3" name="Freeform 16"/>
            <p:cNvSpPr/>
            <p:nvPr/>
          </p:nvSpPr>
          <p:spPr bwMode="auto">
            <a:xfrm>
              <a:off x="213" y="1189"/>
              <a:ext cx="28" cy="101"/>
            </a:xfrm>
            <a:custGeom>
              <a:avLst/>
              <a:gdLst>
                <a:gd name="T0" fmla="*/ 7 w 8"/>
                <a:gd name="T1" fmla="*/ 30 h 34"/>
                <a:gd name="T2" fmla="*/ 6 w 8"/>
                <a:gd name="T3" fmla="*/ 3 h 34"/>
                <a:gd name="T4" fmla="*/ 2 w 8"/>
                <a:gd name="T5" fmla="*/ 3 h 34"/>
                <a:gd name="T6" fmla="*/ 2 w 8"/>
                <a:gd name="T7" fmla="*/ 25 h 34"/>
                <a:gd name="T8" fmla="*/ 1 w 8"/>
                <a:gd name="T9" fmla="*/ 28 h 34"/>
                <a:gd name="T10" fmla="*/ 3 w 8"/>
                <a:gd name="T11" fmla="*/ 32 h 34"/>
                <a:gd name="T12" fmla="*/ 7 w 8"/>
                <a:gd name="T1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7" y="30"/>
                  </a:moveTo>
                  <a:cubicBezTo>
                    <a:pt x="5" y="21"/>
                    <a:pt x="6" y="12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ubicBezTo>
                    <a:pt x="1" y="10"/>
                    <a:pt x="1" y="18"/>
                    <a:pt x="2" y="25"/>
                  </a:cubicBezTo>
                  <a:cubicBezTo>
                    <a:pt x="1" y="25"/>
                    <a:pt x="0" y="26"/>
                    <a:pt x="1" y="28"/>
                  </a:cubicBezTo>
                  <a:cubicBezTo>
                    <a:pt x="2" y="29"/>
                    <a:pt x="2" y="31"/>
                    <a:pt x="3" y="32"/>
                  </a:cubicBezTo>
                  <a:cubicBezTo>
                    <a:pt x="5" y="34"/>
                    <a:pt x="8" y="32"/>
                    <a:pt x="7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4" name="Freeform 17"/>
            <p:cNvSpPr/>
            <p:nvPr/>
          </p:nvSpPr>
          <p:spPr bwMode="auto">
            <a:xfrm>
              <a:off x="213" y="1323"/>
              <a:ext cx="21" cy="59"/>
            </a:xfrm>
            <a:custGeom>
              <a:avLst/>
              <a:gdLst>
                <a:gd name="T0" fmla="*/ 2 w 6"/>
                <a:gd name="T1" fmla="*/ 3 h 20"/>
                <a:gd name="T2" fmla="*/ 0 w 6"/>
                <a:gd name="T3" fmla="*/ 17 h 20"/>
                <a:gd name="T4" fmla="*/ 5 w 6"/>
                <a:gd name="T5" fmla="*/ 17 h 20"/>
                <a:gd name="T6" fmla="*/ 6 w 6"/>
                <a:gd name="T7" fmla="*/ 3 h 20"/>
                <a:gd name="T8" fmla="*/ 2 w 6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2" y="3"/>
                  </a:moveTo>
                  <a:cubicBezTo>
                    <a:pt x="1" y="8"/>
                    <a:pt x="1" y="12"/>
                    <a:pt x="0" y="17"/>
                  </a:cubicBezTo>
                  <a:cubicBezTo>
                    <a:pt x="0" y="20"/>
                    <a:pt x="5" y="20"/>
                    <a:pt x="5" y="17"/>
                  </a:cubicBezTo>
                  <a:cubicBezTo>
                    <a:pt x="5" y="12"/>
                    <a:pt x="6" y="8"/>
                    <a:pt x="6" y="3"/>
                  </a:cubicBezTo>
                  <a:cubicBezTo>
                    <a:pt x="6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5" name="Freeform 18"/>
            <p:cNvSpPr/>
            <p:nvPr/>
          </p:nvSpPr>
          <p:spPr bwMode="auto">
            <a:xfrm>
              <a:off x="210" y="1415"/>
              <a:ext cx="24" cy="83"/>
            </a:xfrm>
            <a:custGeom>
              <a:avLst/>
              <a:gdLst>
                <a:gd name="T0" fmla="*/ 5 w 7"/>
                <a:gd name="T1" fmla="*/ 3 h 28"/>
                <a:gd name="T2" fmla="*/ 0 w 7"/>
                <a:gd name="T3" fmla="*/ 3 h 28"/>
                <a:gd name="T4" fmla="*/ 3 w 7"/>
                <a:gd name="T5" fmla="*/ 25 h 28"/>
                <a:gd name="T6" fmla="*/ 7 w 7"/>
                <a:gd name="T7" fmla="*/ 25 h 28"/>
                <a:gd name="T8" fmla="*/ 5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1" y="11"/>
                    <a:pt x="2" y="18"/>
                    <a:pt x="3" y="25"/>
                  </a:cubicBez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>
              <a:off x="224" y="1530"/>
              <a:ext cx="21" cy="92"/>
            </a:xfrm>
            <a:custGeom>
              <a:avLst/>
              <a:gdLst>
                <a:gd name="T0" fmla="*/ 4 w 6"/>
                <a:gd name="T1" fmla="*/ 3 h 31"/>
                <a:gd name="T2" fmla="*/ 0 w 6"/>
                <a:gd name="T3" fmla="*/ 3 h 31"/>
                <a:gd name="T4" fmla="*/ 1 w 6"/>
                <a:gd name="T5" fmla="*/ 29 h 31"/>
                <a:gd name="T6" fmla="*/ 5 w 6"/>
                <a:gd name="T7" fmla="*/ 29 h 31"/>
                <a:gd name="T8" fmla="*/ 4 w 6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3"/>
                  </a:moveTo>
                  <a:cubicBezTo>
                    <a:pt x="4" y="0"/>
                    <a:pt x="0" y="0"/>
                    <a:pt x="0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1"/>
                    <a:pt x="6" y="31"/>
                    <a:pt x="5" y="29"/>
                  </a:cubicBezTo>
                  <a:cubicBezTo>
                    <a:pt x="4" y="20"/>
                    <a:pt x="4" y="12"/>
                    <a:pt x="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7" name="Freeform 20"/>
            <p:cNvSpPr/>
            <p:nvPr/>
          </p:nvSpPr>
          <p:spPr bwMode="auto">
            <a:xfrm>
              <a:off x="220" y="1664"/>
              <a:ext cx="18" cy="80"/>
            </a:xfrm>
            <a:custGeom>
              <a:avLst/>
              <a:gdLst>
                <a:gd name="T0" fmla="*/ 4 w 5"/>
                <a:gd name="T1" fmla="*/ 24 h 27"/>
                <a:gd name="T2" fmla="*/ 4 w 5"/>
                <a:gd name="T3" fmla="*/ 24 h 27"/>
                <a:gd name="T4" fmla="*/ 5 w 5"/>
                <a:gd name="T5" fmla="*/ 3 h 27"/>
                <a:gd name="T6" fmla="*/ 1 w 5"/>
                <a:gd name="T7" fmla="*/ 3 h 27"/>
                <a:gd name="T8" fmla="*/ 0 w 5"/>
                <a:gd name="T9" fmla="*/ 14 h 27"/>
                <a:gd name="T10" fmla="*/ 0 w 5"/>
                <a:gd name="T11" fmla="*/ 20 h 27"/>
                <a:gd name="T12" fmla="*/ 0 w 5"/>
                <a:gd name="T13" fmla="*/ 23 h 27"/>
                <a:gd name="T14" fmla="*/ 0 w 5"/>
                <a:gd name="T15" fmla="*/ 24 h 27"/>
                <a:gd name="T16" fmla="*/ 0 w 5"/>
                <a:gd name="T17" fmla="*/ 24 h 27"/>
                <a:gd name="T18" fmla="*/ 4 w 5"/>
                <a:gd name="T19" fmla="*/ 24 h 27"/>
                <a:gd name="T20" fmla="*/ 4 w 5"/>
                <a:gd name="T21" fmla="*/ 24 h 27"/>
                <a:gd name="T22" fmla="*/ 4 w 5"/>
                <a:gd name="T23" fmla="*/ 24 h 27"/>
                <a:gd name="T24" fmla="*/ 4 w 5"/>
                <a:gd name="T2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7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5" y="17"/>
                    <a:pt x="5" y="9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6"/>
                    <a:pt x="0" y="18"/>
                    <a:pt x="0" y="20"/>
                  </a:cubicBezTo>
                  <a:cubicBezTo>
                    <a:pt x="0" y="21"/>
                    <a:pt x="0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4" y="27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8" name="Freeform 21"/>
            <p:cNvSpPr/>
            <p:nvPr/>
          </p:nvSpPr>
          <p:spPr bwMode="auto">
            <a:xfrm>
              <a:off x="206" y="1762"/>
              <a:ext cx="21" cy="101"/>
            </a:xfrm>
            <a:custGeom>
              <a:avLst/>
              <a:gdLst>
                <a:gd name="T0" fmla="*/ 1 w 6"/>
                <a:gd name="T1" fmla="*/ 3 h 34"/>
                <a:gd name="T2" fmla="*/ 1 w 6"/>
                <a:gd name="T3" fmla="*/ 23 h 34"/>
                <a:gd name="T4" fmla="*/ 0 w 6"/>
                <a:gd name="T5" fmla="*/ 25 h 34"/>
                <a:gd name="T6" fmla="*/ 1 w 6"/>
                <a:gd name="T7" fmla="*/ 31 h 34"/>
                <a:gd name="T8" fmla="*/ 6 w 6"/>
                <a:gd name="T9" fmla="*/ 31 h 34"/>
                <a:gd name="T10" fmla="*/ 6 w 6"/>
                <a:gd name="T11" fmla="*/ 3 h 34"/>
                <a:gd name="T12" fmla="*/ 1 w 6"/>
                <a:gd name="T1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4">
                  <a:moveTo>
                    <a:pt x="1" y="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7"/>
                    <a:pt x="1" y="29"/>
                    <a:pt x="1" y="31"/>
                  </a:cubicBezTo>
                  <a:cubicBezTo>
                    <a:pt x="2" y="34"/>
                    <a:pt x="6" y="34"/>
                    <a:pt x="6" y="3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09" name="Freeform 22"/>
            <p:cNvSpPr/>
            <p:nvPr/>
          </p:nvSpPr>
          <p:spPr bwMode="auto">
            <a:xfrm>
              <a:off x="213" y="1893"/>
              <a:ext cx="25" cy="86"/>
            </a:xfrm>
            <a:custGeom>
              <a:avLst/>
              <a:gdLst>
                <a:gd name="T0" fmla="*/ 6 w 7"/>
                <a:gd name="T1" fmla="*/ 25 h 29"/>
                <a:gd name="T2" fmla="*/ 5 w 7"/>
                <a:gd name="T3" fmla="*/ 3 h 29"/>
                <a:gd name="T4" fmla="*/ 0 w 7"/>
                <a:gd name="T5" fmla="*/ 3 h 29"/>
                <a:gd name="T6" fmla="*/ 2 w 7"/>
                <a:gd name="T7" fmla="*/ 26 h 29"/>
                <a:gd name="T8" fmla="*/ 6 w 7"/>
                <a:gd name="T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25"/>
                  </a:moveTo>
                  <a:cubicBezTo>
                    <a:pt x="4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0"/>
                    <a:pt x="0" y="19"/>
                    <a:pt x="2" y="26"/>
                  </a:cubicBezTo>
                  <a:cubicBezTo>
                    <a:pt x="2" y="29"/>
                    <a:pt x="7" y="28"/>
                    <a:pt x="6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0" name="Freeform 23"/>
            <p:cNvSpPr/>
            <p:nvPr/>
          </p:nvSpPr>
          <p:spPr bwMode="auto">
            <a:xfrm>
              <a:off x="213" y="2008"/>
              <a:ext cx="18" cy="89"/>
            </a:xfrm>
            <a:custGeom>
              <a:avLst/>
              <a:gdLst>
                <a:gd name="T0" fmla="*/ 0 w 5"/>
                <a:gd name="T1" fmla="*/ 3 h 30"/>
                <a:gd name="T2" fmla="*/ 0 w 5"/>
                <a:gd name="T3" fmla="*/ 27 h 30"/>
                <a:gd name="T4" fmla="*/ 5 w 5"/>
                <a:gd name="T5" fmla="*/ 27 h 30"/>
                <a:gd name="T6" fmla="*/ 5 w 5"/>
                <a:gd name="T7" fmla="*/ 3 h 30"/>
                <a:gd name="T8" fmla="*/ 0 w 5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0" y="3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1" name="Freeform 24"/>
            <p:cNvSpPr/>
            <p:nvPr/>
          </p:nvSpPr>
          <p:spPr bwMode="auto">
            <a:xfrm>
              <a:off x="217" y="2127"/>
              <a:ext cx="24" cy="89"/>
            </a:xfrm>
            <a:custGeom>
              <a:avLst/>
              <a:gdLst>
                <a:gd name="T0" fmla="*/ 6 w 7"/>
                <a:gd name="T1" fmla="*/ 26 h 30"/>
                <a:gd name="T2" fmla="*/ 5 w 7"/>
                <a:gd name="T3" fmla="*/ 3 h 30"/>
                <a:gd name="T4" fmla="*/ 1 w 7"/>
                <a:gd name="T5" fmla="*/ 3 h 30"/>
                <a:gd name="T6" fmla="*/ 2 w 7"/>
                <a:gd name="T7" fmla="*/ 27 h 30"/>
                <a:gd name="T8" fmla="*/ 6 w 7"/>
                <a:gd name="T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0">
                  <a:moveTo>
                    <a:pt x="6" y="26"/>
                  </a:moveTo>
                  <a:cubicBezTo>
                    <a:pt x="4" y="19"/>
                    <a:pt x="5" y="10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7"/>
                  </a:cubicBezTo>
                  <a:cubicBezTo>
                    <a:pt x="2" y="30"/>
                    <a:pt x="7" y="29"/>
                    <a:pt x="6" y="2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2" name="Freeform 25"/>
            <p:cNvSpPr/>
            <p:nvPr/>
          </p:nvSpPr>
          <p:spPr bwMode="auto">
            <a:xfrm>
              <a:off x="224" y="2246"/>
              <a:ext cx="14" cy="109"/>
            </a:xfrm>
            <a:custGeom>
              <a:avLst/>
              <a:gdLst>
                <a:gd name="T0" fmla="*/ 0 w 4"/>
                <a:gd name="T1" fmla="*/ 3 h 37"/>
                <a:gd name="T2" fmla="*/ 0 w 4"/>
                <a:gd name="T3" fmla="*/ 34 h 37"/>
                <a:gd name="T4" fmla="*/ 4 w 4"/>
                <a:gd name="T5" fmla="*/ 34 h 37"/>
                <a:gd name="T6" fmla="*/ 4 w 4"/>
                <a:gd name="T7" fmla="*/ 3 h 37"/>
                <a:gd name="T8" fmla="*/ 0 w 4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0" y="3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4" y="37"/>
                    <a:pt x="4" y="3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3" name="Freeform 26"/>
            <p:cNvSpPr/>
            <p:nvPr/>
          </p:nvSpPr>
          <p:spPr bwMode="auto">
            <a:xfrm>
              <a:off x="210" y="2370"/>
              <a:ext cx="28" cy="107"/>
            </a:xfrm>
            <a:custGeom>
              <a:avLst/>
              <a:gdLst>
                <a:gd name="T0" fmla="*/ 7 w 8"/>
                <a:gd name="T1" fmla="*/ 3 h 36"/>
                <a:gd name="T2" fmla="*/ 3 w 8"/>
                <a:gd name="T3" fmla="*/ 3 h 36"/>
                <a:gd name="T4" fmla="*/ 0 w 8"/>
                <a:gd name="T5" fmla="*/ 32 h 36"/>
                <a:gd name="T6" fmla="*/ 5 w 8"/>
                <a:gd name="T7" fmla="*/ 33 h 36"/>
                <a:gd name="T8" fmla="*/ 7 w 8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3" y="12"/>
                    <a:pt x="4" y="23"/>
                    <a:pt x="0" y="32"/>
                  </a:cubicBezTo>
                  <a:cubicBezTo>
                    <a:pt x="0" y="35"/>
                    <a:pt x="4" y="36"/>
                    <a:pt x="5" y="33"/>
                  </a:cubicBezTo>
                  <a:cubicBezTo>
                    <a:pt x="8" y="24"/>
                    <a:pt x="7" y="12"/>
                    <a:pt x="7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4" name="Freeform 27"/>
            <p:cNvSpPr/>
            <p:nvPr/>
          </p:nvSpPr>
          <p:spPr bwMode="auto">
            <a:xfrm>
              <a:off x="213" y="2492"/>
              <a:ext cx="28" cy="83"/>
            </a:xfrm>
            <a:custGeom>
              <a:avLst/>
              <a:gdLst>
                <a:gd name="T0" fmla="*/ 5 w 8"/>
                <a:gd name="T1" fmla="*/ 23 h 28"/>
                <a:gd name="T2" fmla="*/ 5 w 8"/>
                <a:gd name="T3" fmla="*/ 3 h 28"/>
                <a:gd name="T4" fmla="*/ 0 w 8"/>
                <a:gd name="T5" fmla="*/ 3 h 28"/>
                <a:gd name="T6" fmla="*/ 0 w 8"/>
                <a:gd name="T7" fmla="*/ 19 h 28"/>
                <a:gd name="T8" fmla="*/ 4 w 8"/>
                <a:gd name="T9" fmla="*/ 27 h 28"/>
                <a:gd name="T10" fmla="*/ 5 w 8"/>
                <a:gd name="T1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8">
                  <a:moveTo>
                    <a:pt x="5" y="23"/>
                  </a:moveTo>
                  <a:cubicBezTo>
                    <a:pt x="4" y="23"/>
                    <a:pt x="5" y="5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" y="22"/>
                    <a:pt x="1" y="27"/>
                    <a:pt x="4" y="27"/>
                  </a:cubicBezTo>
                  <a:cubicBezTo>
                    <a:pt x="7" y="28"/>
                    <a:pt x="8" y="23"/>
                    <a:pt x="5" y="2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5" name="Freeform 28"/>
            <p:cNvSpPr/>
            <p:nvPr/>
          </p:nvSpPr>
          <p:spPr bwMode="auto">
            <a:xfrm>
              <a:off x="213" y="2614"/>
              <a:ext cx="28" cy="89"/>
            </a:xfrm>
            <a:custGeom>
              <a:avLst/>
              <a:gdLst>
                <a:gd name="T0" fmla="*/ 3 w 8"/>
                <a:gd name="T1" fmla="*/ 2 h 30"/>
                <a:gd name="T2" fmla="*/ 2 w 8"/>
                <a:gd name="T3" fmla="*/ 27 h 30"/>
                <a:gd name="T4" fmla="*/ 6 w 8"/>
                <a:gd name="T5" fmla="*/ 27 h 30"/>
                <a:gd name="T6" fmla="*/ 7 w 8"/>
                <a:gd name="T7" fmla="*/ 4 h 30"/>
                <a:gd name="T8" fmla="*/ 3 w 8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3" y="2"/>
                  </a:moveTo>
                  <a:cubicBezTo>
                    <a:pt x="0" y="10"/>
                    <a:pt x="1" y="19"/>
                    <a:pt x="2" y="27"/>
                  </a:cubicBezTo>
                  <a:cubicBezTo>
                    <a:pt x="2" y="30"/>
                    <a:pt x="6" y="30"/>
                    <a:pt x="6" y="27"/>
                  </a:cubicBezTo>
                  <a:cubicBezTo>
                    <a:pt x="6" y="20"/>
                    <a:pt x="4" y="11"/>
                    <a:pt x="7" y="4"/>
                  </a:cubicBezTo>
                  <a:cubicBezTo>
                    <a:pt x="8" y="1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6" name="Freeform 29"/>
            <p:cNvSpPr/>
            <p:nvPr/>
          </p:nvSpPr>
          <p:spPr bwMode="auto">
            <a:xfrm>
              <a:off x="217" y="2735"/>
              <a:ext cx="21" cy="107"/>
            </a:xfrm>
            <a:custGeom>
              <a:avLst/>
              <a:gdLst>
                <a:gd name="T0" fmla="*/ 6 w 6"/>
                <a:gd name="T1" fmla="*/ 3 h 36"/>
                <a:gd name="T2" fmla="*/ 2 w 6"/>
                <a:gd name="T3" fmla="*/ 3 h 36"/>
                <a:gd name="T4" fmla="*/ 1 w 6"/>
                <a:gd name="T5" fmla="*/ 33 h 36"/>
                <a:gd name="T6" fmla="*/ 5 w 6"/>
                <a:gd name="T7" fmla="*/ 33 h 36"/>
                <a:gd name="T8" fmla="*/ 6 w 6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6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1" y="13"/>
                    <a:pt x="0" y="23"/>
                    <a:pt x="1" y="33"/>
                  </a:cubicBezTo>
                  <a:cubicBezTo>
                    <a:pt x="1" y="36"/>
                    <a:pt x="5" y="36"/>
                    <a:pt x="5" y="33"/>
                  </a:cubicBezTo>
                  <a:cubicBezTo>
                    <a:pt x="4" y="23"/>
                    <a:pt x="6" y="13"/>
                    <a:pt x="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7" name="Freeform 30"/>
            <p:cNvSpPr/>
            <p:nvPr/>
          </p:nvSpPr>
          <p:spPr bwMode="auto">
            <a:xfrm>
              <a:off x="210" y="2860"/>
              <a:ext cx="28" cy="104"/>
            </a:xfrm>
            <a:custGeom>
              <a:avLst/>
              <a:gdLst>
                <a:gd name="T0" fmla="*/ 8 w 8"/>
                <a:gd name="T1" fmla="*/ 3 h 35"/>
                <a:gd name="T2" fmla="*/ 4 w 8"/>
                <a:gd name="T3" fmla="*/ 3 h 35"/>
                <a:gd name="T4" fmla="*/ 3 w 8"/>
                <a:gd name="T5" fmla="*/ 32 h 35"/>
                <a:gd name="T6" fmla="*/ 7 w 8"/>
                <a:gd name="T7" fmla="*/ 31 h 35"/>
                <a:gd name="T8" fmla="*/ 8 w 8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8" y="3"/>
                  </a:moveTo>
                  <a:cubicBezTo>
                    <a:pt x="8" y="0"/>
                    <a:pt x="4" y="0"/>
                    <a:pt x="4" y="3"/>
                  </a:cubicBezTo>
                  <a:cubicBezTo>
                    <a:pt x="3" y="13"/>
                    <a:pt x="0" y="23"/>
                    <a:pt x="3" y="32"/>
                  </a:cubicBezTo>
                  <a:cubicBezTo>
                    <a:pt x="3" y="35"/>
                    <a:pt x="8" y="34"/>
                    <a:pt x="7" y="31"/>
                  </a:cubicBezTo>
                  <a:cubicBezTo>
                    <a:pt x="5" y="22"/>
                    <a:pt x="8" y="12"/>
                    <a:pt x="8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8" name="Freeform 31"/>
            <p:cNvSpPr/>
            <p:nvPr/>
          </p:nvSpPr>
          <p:spPr bwMode="auto">
            <a:xfrm>
              <a:off x="206" y="3014"/>
              <a:ext cx="25" cy="98"/>
            </a:xfrm>
            <a:custGeom>
              <a:avLst/>
              <a:gdLst>
                <a:gd name="T0" fmla="*/ 6 w 7"/>
                <a:gd name="T1" fmla="*/ 24 h 33"/>
                <a:gd name="T2" fmla="*/ 5 w 7"/>
                <a:gd name="T3" fmla="*/ 3 h 33"/>
                <a:gd name="T4" fmla="*/ 0 w 7"/>
                <a:gd name="T5" fmla="*/ 3 h 33"/>
                <a:gd name="T6" fmla="*/ 1 w 7"/>
                <a:gd name="T7" fmla="*/ 30 h 33"/>
                <a:gd name="T8" fmla="*/ 6 w 7"/>
                <a:gd name="T9" fmla="*/ 32 h 33"/>
                <a:gd name="T10" fmla="*/ 7 w 7"/>
                <a:gd name="T11" fmla="*/ 26 h 33"/>
                <a:gd name="T12" fmla="*/ 6 w 7"/>
                <a:gd name="T13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24"/>
                  </a:moveTo>
                  <a:cubicBezTo>
                    <a:pt x="6" y="17"/>
                    <a:pt x="6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12"/>
                    <a:pt x="1" y="21"/>
                    <a:pt x="1" y="30"/>
                  </a:cubicBezTo>
                  <a:cubicBezTo>
                    <a:pt x="1" y="33"/>
                    <a:pt x="4" y="33"/>
                    <a:pt x="6" y="32"/>
                  </a:cubicBezTo>
                  <a:cubicBezTo>
                    <a:pt x="7" y="30"/>
                    <a:pt x="7" y="28"/>
                    <a:pt x="7" y="26"/>
                  </a:cubicBezTo>
                  <a:cubicBezTo>
                    <a:pt x="7" y="25"/>
                    <a:pt x="7" y="25"/>
                    <a:pt x="6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19" name="Freeform 32"/>
            <p:cNvSpPr/>
            <p:nvPr/>
          </p:nvSpPr>
          <p:spPr bwMode="auto">
            <a:xfrm>
              <a:off x="210" y="3166"/>
              <a:ext cx="24" cy="92"/>
            </a:xfrm>
            <a:custGeom>
              <a:avLst/>
              <a:gdLst>
                <a:gd name="T0" fmla="*/ 3 w 7"/>
                <a:gd name="T1" fmla="*/ 3 h 31"/>
                <a:gd name="T2" fmla="*/ 2 w 7"/>
                <a:gd name="T3" fmla="*/ 17 h 31"/>
                <a:gd name="T4" fmla="*/ 1 w 7"/>
                <a:gd name="T5" fmla="*/ 24 h 31"/>
                <a:gd name="T6" fmla="*/ 1 w 7"/>
                <a:gd name="T7" fmla="*/ 27 h 31"/>
                <a:gd name="T8" fmla="*/ 0 w 7"/>
                <a:gd name="T9" fmla="*/ 28 h 31"/>
                <a:gd name="T10" fmla="*/ 1 w 7"/>
                <a:gd name="T11" fmla="*/ 29 h 31"/>
                <a:gd name="T12" fmla="*/ 4 w 7"/>
                <a:gd name="T13" fmla="*/ 30 h 31"/>
                <a:gd name="T14" fmla="*/ 6 w 7"/>
                <a:gd name="T15" fmla="*/ 20 h 31"/>
                <a:gd name="T16" fmla="*/ 7 w 7"/>
                <a:gd name="T17" fmla="*/ 3 h 31"/>
                <a:gd name="T18" fmla="*/ 3 w 7"/>
                <a:gd name="T1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1">
                  <a:moveTo>
                    <a:pt x="3" y="3"/>
                  </a:moveTo>
                  <a:cubicBezTo>
                    <a:pt x="2" y="7"/>
                    <a:pt x="2" y="12"/>
                    <a:pt x="2" y="17"/>
                  </a:cubicBezTo>
                  <a:cubicBezTo>
                    <a:pt x="1" y="19"/>
                    <a:pt x="1" y="22"/>
                    <a:pt x="1" y="24"/>
                  </a:cubicBezTo>
                  <a:cubicBezTo>
                    <a:pt x="1" y="25"/>
                    <a:pt x="0" y="27"/>
                    <a:pt x="1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1" y="30"/>
                    <a:pt x="3" y="31"/>
                    <a:pt x="4" y="30"/>
                  </a:cubicBezTo>
                  <a:cubicBezTo>
                    <a:pt x="6" y="28"/>
                    <a:pt x="6" y="23"/>
                    <a:pt x="6" y="20"/>
                  </a:cubicBezTo>
                  <a:cubicBezTo>
                    <a:pt x="6" y="14"/>
                    <a:pt x="7" y="9"/>
                    <a:pt x="7" y="3"/>
                  </a:cubicBezTo>
                  <a:cubicBezTo>
                    <a:pt x="7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0" name="Freeform 33"/>
            <p:cNvSpPr/>
            <p:nvPr/>
          </p:nvSpPr>
          <p:spPr bwMode="auto">
            <a:xfrm>
              <a:off x="213" y="3290"/>
              <a:ext cx="28" cy="101"/>
            </a:xfrm>
            <a:custGeom>
              <a:avLst/>
              <a:gdLst>
                <a:gd name="T0" fmla="*/ 7 w 8"/>
                <a:gd name="T1" fmla="*/ 25 h 34"/>
                <a:gd name="T2" fmla="*/ 5 w 8"/>
                <a:gd name="T3" fmla="*/ 3 h 34"/>
                <a:gd name="T4" fmla="*/ 0 w 8"/>
                <a:gd name="T5" fmla="*/ 3 h 34"/>
                <a:gd name="T6" fmla="*/ 2 w 8"/>
                <a:gd name="T7" fmla="*/ 17 h 34"/>
                <a:gd name="T8" fmla="*/ 3 w 8"/>
                <a:gd name="T9" fmla="*/ 25 h 34"/>
                <a:gd name="T10" fmla="*/ 3 w 8"/>
                <a:gd name="T11" fmla="*/ 29 h 34"/>
                <a:gd name="T12" fmla="*/ 3 w 8"/>
                <a:gd name="T13" fmla="*/ 29 h 34"/>
                <a:gd name="T14" fmla="*/ 3 w 8"/>
                <a:gd name="T15" fmla="*/ 31 h 34"/>
                <a:gd name="T16" fmla="*/ 7 w 8"/>
                <a:gd name="T17" fmla="*/ 32 h 34"/>
                <a:gd name="T18" fmla="*/ 7 w 8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7" y="25"/>
                  </a:moveTo>
                  <a:cubicBezTo>
                    <a:pt x="7" y="18"/>
                    <a:pt x="5" y="10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1" y="8"/>
                    <a:pt x="1" y="12"/>
                    <a:pt x="2" y="17"/>
                  </a:cubicBezTo>
                  <a:cubicBezTo>
                    <a:pt x="2" y="20"/>
                    <a:pt x="3" y="23"/>
                    <a:pt x="3" y="25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3" y="31"/>
                  </a:cubicBezTo>
                  <a:cubicBezTo>
                    <a:pt x="4" y="33"/>
                    <a:pt x="6" y="34"/>
                    <a:pt x="7" y="32"/>
                  </a:cubicBezTo>
                  <a:cubicBezTo>
                    <a:pt x="8" y="30"/>
                    <a:pt x="8" y="28"/>
                    <a:pt x="7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1" name="Freeform 34"/>
            <p:cNvSpPr/>
            <p:nvPr/>
          </p:nvSpPr>
          <p:spPr bwMode="auto">
            <a:xfrm>
              <a:off x="217" y="3427"/>
              <a:ext cx="28" cy="110"/>
            </a:xfrm>
            <a:custGeom>
              <a:avLst/>
              <a:gdLst>
                <a:gd name="T0" fmla="*/ 6 w 8"/>
                <a:gd name="T1" fmla="*/ 30 h 37"/>
                <a:gd name="T2" fmla="*/ 6 w 8"/>
                <a:gd name="T3" fmla="*/ 29 h 37"/>
                <a:gd name="T4" fmla="*/ 6 w 8"/>
                <a:gd name="T5" fmla="*/ 20 h 37"/>
                <a:gd name="T6" fmla="*/ 7 w 8"/>
                <a:gd name="T7" fmla="*/ 4 h 37"/>
                <a:gd name="T8" fmla="*/ 3 w 8"/>
                <a:gd name="T9" fmla="*/ 3 h 37"/>
                <a:gd name="T10" fmla="*/ 1 w 8"/>
                <a:gd name="T11" fmla="*/ 20 h 37"/>
                <a:gd name="T12" fmla="*/ 3 w 8"/>
                <a:gd name="T13" fmla="*/ 35 h 37"/>
                <a:gd name="T14" fmla="*/ 7 w 8"/>
                <a:gd name="T15" fmla="*/ 33 h 37"/>
                <a:gd name="T16" fmla="*/ 6 w 8"/>
                <a:gd name="T1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7">
                  <a:moveTo>
                    <a:pt x="6" y="30"/>
                  </a:moveTo>
                  <a:cubicBezTo>
                    <a:pt x="6" y="30"/>
                    <a:pt x="6" y="29"/>
                    <a:pt x="6" y="29"/>
                  </a:cubicBezTo>
                  <a:cubicBezTo>
                    <a:pt x="5" y="26"/>
                    <a:pt x="6" y="22"/>
                    <a:pt x="6" y="20"/>
                  </a:cubicBezTo>
                  <a:cubicBezTo>
                    <a:pt x="6" y="15"/>
                    <a:pt x="6" y="9"/>
                    <a:pt x="7" y="4"/>
                  </a:cubicBezTo>
                  <a:cubicBezTo>
                    <a:pt x="8" y="1"/>
                    <a:pt x="3" y="0"/>
                    <a:pt x="3" y="3"/>
                  </a:cubicBezTo>
                  <a:cubicBezTo>
                    <a:pt x="2" y="8"/>
                    <a:pt x="1" y="14"/>
                    <a:pt x="1" y="20"/>
                  </a:cubicBezTo>
                  <a:cubicBezTo>
                    <a:pt x="1" y="24"/>
                    <a:pt x="0" y="32"/>
                    <a:pt x="3" y="35"/>
                  </a:cubicBezTo>
                  <a:cubicBezTo>
                    <a:pt x="5" y="37"/>
                    <a:pt x="8" y="35"/>
                    <a:pt x="7" y="33"/>
                  </a:cubicBezTo>
                  <a:cubicBezTo>
                    <a:pt x="7" y="32"/>
                    <a:pt x="6" y="31"/>
                    <a:pt x="6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2" name="Freeform 35"/>
            <p:cNvSpPr/>
            <p:nvPr/>
          </p:nvSpPr>
          <p:spPr bwMode="auto">
            <a:xfrm>
              <a:off x="217" y="3590"/>
              <a:ext cx="24" cy="92"/>
            </a:xfrm>
            <a:custGeom>
              <a:avLst/>
              <a:gdLst>
                <a:gd name="T0" fmla="*/ 6 w 7"/>
                <a:gd name="T1" fmla="*/ 27 h 31"/>
                <a:gd name="T2" fmla="*/ 5 w 7"/>
                <a:gd name="T3" fmla="*/ 3 h 31"/>
                <a:gd name="T4" fmla="*/ 1 w 7"/>
                <a:gd name="T5" fmla="*/ 3 h 31"/>
                <a:gd name="T6" fmla="*/ 2 w 7"/>
                <a:gd name="T7" fmla="*/ 28 h 31"/>
                <a:gd name="T8" fmla="*/ 6 w 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6" y="27"/>
                  </a:moveTo>
                  <a:cubicBezTo>
                    <a:pt x="4" y="19"/>
                    <a:pt x="5" y="11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2" y="31"/>
                    <a:pt x="7" y="30"/>
                    <a:pt x="6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3" name="Freeform 36"/>
            <p:cNvSpPr/>
            <p:nvPr/>
          </p:nvSpPr>
          <p:spPr bwMode="auto">
            <a:xfrm>
              <a:off x="217" y="3721"/>
              <a:ext cx="24" cy="95"/>
            </a:xfrm>
            <a:custGeom>
              <a:avLst/>
              <a:gdLst>
                <a:gd name="T0" fmla="*/ 2 w 7"/>
                <a:gd name="T1" fmla="*/ 3 h 32"/>
                <a:gd name="T2" fmla="*/ 1 w 7"/>
                <a:gd name="T3" fmla="*/ 29 h 32"/>
                <a:gd name="T4" fmla="*/ 5 w 7"/>
                <a:gd name="T5" fmla="*/ 29 h 32"/>
                <a:gd name="T6" fmla="*/ 6 w 7"/>
                <a:gd name="T7" fmla="*/ 3 h 32"/>
                <a:gd name="T8" fmla="*/ 2 w 7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2">
                  <a:moveTo>
                    <a:pt x="2" y="3"/>
                  </a:moveTo>
                  <a:cubicBezTo>
                    <a:pt x="0" y="12"/>
                    <a:pt x="1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5" y="20"/>
                    <a:pt x="5" y="12"/>
                    <a:pt x="6" y="3"/>
                  </a:cubicBezTo>
                  <a:cubicBezTo>
                    <a:pt x="7" y="0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>
              <a:off x="210" y="3842"/>
              <a:ext cx="28" cy="95"/>
            </a:xfrm>
            <a:custGeom>
              <a:avLst/>
              <a:gdLst>
                <a:gd name="T0" fmla="*/ 7 w 8"/>
                <a:gd name="T1" fmla="*/ 28 h 32"/>
                <a:gd name="T2" fmla="*/ 6 w 8"/>
                <a:gd name="T3" fmla="*/ 3 h 32"/>
                <a:gd name="T4" fmla="*/ 1 w 8"/>
                <a:gd name="T5" fmla="*/ 3 h 32"/>
                <a:gd name="T6" fmla="*/ 3 w 8"/>
                <a:gd name="T7" fmla="*/ 29 h 32"/>
                <a:gd name="T8" fmla="*/ 7 w 8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7" y="28"/>
                  </a:moveTo>
                  <a:cubicBezTo>
                    <a:pt x="5" y="21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3" y="29"/>
                  </a:cubicBezTo>
                  <a:cubicBezTo>
                    <a:pt x="3" y="32"/>
                    <a:pt x="8" y="31"/>
                    <a:pt x="7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5" name="Freeform 38"/>
            <p:cNvSpPr/>
            <p:nvPr/>
          </p:nvSpPr>
          <p:spPr bwMode="auto">
            <a:xfrm>
              <a:off x="217" y="3967"/>
              <a:ext cx="24" cy="56"/>
            </a:xfrm>
            <a:custGeom>
              <a:avLst/>
              <a:gdLst>
                <a:gd name="T0" fmla="*/ 6 w 7"/>
                <a:gd name="T1" fmla="*/ 15 h 19"/>
                <a:gd name="T2" fmla="*/ 5 w 7"/>
                <a:gd name="T3" fmla="*/ 3 h 19"/>
                <a:gd name="T4" fmla="*/ 1 w 7"/>
                <a:gd name="T5" fmla="*/ 3 h 19"/>
                <a:gd name="T6" fmla="*/ 2 w 7"/>
                <a:gd name="T7" fmla="*/ 16 h 19"/>
                <a:gd name="T8" fmla="*/ 6 w 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6" y="15"/>
                  </a:moveTo>
                  <a:cubicBezTo>
                    <a:pt x="5" y="11"/>
                    <a:pt x="5" y="7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1" y="7"/>
                    <a:pt x="0" y="12"/>
                    <a:pt x="2" y="16"/>
                  </a:cubicBezTo>
                  <a:cubicBezTo>
                    <a:pt x="2" y="19"/>
                    <a:pt x="7" y="17"/>
                    <a:pt x="6" y="1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6" name="Freeform 39"/>
            <p:cNvSpPr/>
            <p:nvPr/>
          </p:nvSpPr>
          <p:spPr bwMode="auto">
            <a:xfrm>
              <a:off x="213" y="4050"/>
              <a:ext cx="28" cy="62"/>
            </a:xfrm>
            <a:custGeom>
              <a:avLst/>
              <a:gdLst>
                <a:gd name="T0" fmla="*/ 7 w 8"/>
                <a:gd name="T1" fmla="*/ 17 h 21"/>
                <a:gd name="T2" fmla="*/ 6 w 8"/>
                <a:gd name="T3" fmla="*/ 4 h 21"/>
                <a:gd name="T4" fmla="*/ 2 w 8"/>
                <a:gd name="T5" fmla="*/ 2 h 21"/>
                <a:gd name="T6" fmla="*/ 3 w 8"/>
                <a:gd name="T7" fmla="*/ 18 h 21"/>
                <a:gd name="T8" fmla="*/ 7 w 8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7" y="17"/>
                  </a:moveTo>
                  <a:cubicBezTo>
                    <a:pt x="6" y="13"/>
                    <a:pt x="5" y="8"/>
                    <a:pt x="6" y="4"/>
                  </a:cubicBezTo>
                  <a:cubicBezTo>
                    <a:pt x="7" y="1"/>
                    <a:pt x="2" y="0"/>
                    <a:pt x="2" y="2"/>
                  </a:cubicBezTo>
                  <a:cubicBezTo>
                    <a:pt x="0" y="7"/>
                    <a:pt x="1" y="13"/>
                    <a:pt x="3" y="18"/>
                  </a:cubicBezTo>
                  <a:cubicBezTo>
                    <a:pt x="3" y="21"/>
                    <a:pt x="8" y="20"/>
                    <a:pt x="7" y="1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7" name="Freeform 40"/>
            <p:cNvSpPr/>
            <p:nvPr/>
          </p:nvSpPr>
          <p:spPr bwMode="auto">
            <a:xfrm>
              <a:off x="259" y="4100"/>
              <a:ext cx="92" cy="30"/>
            </a:xfrm>
            <a:custGeom>
              <a:avLst/>
              <a:gdLst>
                <a:gd name="T0" fmla="*/ 23 w 26"/>
                <a:gd name="T1" fmla="*/ 5 h 10"/>
                <a:gd name="T2" fmla="*/ 14 w 26"/>
                <a:gd name="T3" fmla="*/ 4 h 10"/>
                <a:gd name="T4" fmla="*/ 5 w 26"/>
                <a:gd name="T5" fmla="*/ 3 h 10"/>
                <a:gd name="T6" fmla="*/ 1 w 26"/>
                <a:gd name="T7" fmla="*/ 5 h 10"/>
                <a:gd name="T8" fmla="*/ 8 w 26"/>
                <a:gd name="T9" fmla="*/ 8 h 10"/>
                <a:gd name="T10" fmla="*/ 22 w 26"/>
                <a:gd name="T11" fmla="*/ 9 h 10"/>
                <a:gd name="T12" fmla="*/ 23 w 26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23" y="5"/>
                  </a:moveTo>
                  <a:cubicBezTo>
                    <a:pt x="20" y="4"/>
                    <a:pt x="17" y="4"/>
                    <a:pt x="14" y="4"/>
                  </a:cubicBezTo>
                  <a:cubicBezTo>
                    <a:pt x="12" y="4"/>
                    <a:pt x="6" y="5"/>
                    <a:pt x="5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3" y="8"/>
                    <a:pt x="6" y="8"/>
                    <a:pt x="8" y="8"/>
                  </a:cubicBezTo>
                  <a:cubicBezTo>
                    <a:pt x="13" y="9"/>
                    <a:pt x="17" y="9"/>
                    <a:pt x="22" y="9"/>
                  </a:cubicBezTo>
                  <a:cubicBezTo>
                    <a:pt x="25" y="10"/>
                    <a:pt x="26" y="5"/>
                    <a:pt x="2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8" name="Freeform 41"/>
            <p:cNvSpPr/>
            <p:nvPr/>
          </p:nvSpPr>
          <p:spPr bwMode="auto">
            <a:xfrm>
              <a:off x="397" y="4112"/>
              <a:ext cx="84" cy="21"/>
            </a:xfrm>
            <a:custGeom>
              <a:avLst/>
              <a:gdLst>
                <a:gd name="T0" fmla="*/ 21 w 24"/>
                <a:gd name="T1" fmla="*/ 0 h 7"/>
                <a:gd name="T2" fmla="*/ 3 w 24"/>
                <a:gd name="T3" fmla="*/ 2 h 7"/>
                <a:gd name="T4" fmla="*/ 4 w 24"/>
                <a:gd name="T5" fmla="*/ 6 h 7"/>
                <a:gd name="T6" fmla="*/ 21 w 24"/>
                <a:gd name="T7" fmla="*/ 4 h 7"/>
                <a:gd name="T8" fmla="*/ 21 w 2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1" y="0"/>
                  </a:moveTo>
                  <a:cubicBezTo>
                    <a:pt x="15" y="0"/>
                    <a:pt x="9" y="0"/>
                    <a:pt x="3" y="2"/>
                  </a:cubicBezTo>
                  <a:cubicBezTo>
                    <a:pt x="0" y="3"/>
                    <a:pt x="1" y="7"/>
                    <a:pt x="4" y="6"/>
                  </a:cubicBezTo>
                  <a:cubicBezTo>
                    <a:pt x="10" y="4"/>
                    <a:pt x="16" y="4"/>
                    <a:pt x="21" y="4"/>
                  </a:cubicBezTo>
                  <a:cubicBezTo>
                    <a:pt x="24" y="4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29" name="Freeform 42"/>
            <p:cNvSpPr/>
            <p:nvPr/>
          </p:nvSpPr>
          <p:spPr bwMode="auto">
            <a:xfrm>
              <a:off x="520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5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3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7"/>
                    <a:pt x="18" y="8"/>
                    <a:pt x="25" y="5"/>
                  </a:cubicBezTo>
                  <a:cubicBezTo>
                    <a:pt x="28" y="4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0" name="Freeform 43"/>
            <p:cNvSpPr/>
            <p:nvPr/>
          </p:nvSpPr>
          <p:spPr bwMode="auto">
            <a:xfrm>
              <a:off x="654" y="4106"/>
              <a:ext cx="81" cy="24"/>
            </a:xfrm>
            <a:custGeom>
              <a:avLst/>
              <a:gdLst>
                <a:gd name="T0" fmla="*/ 20 w 23"/>
                <a:gd name="T1" fmla="*/ 0 h 8"/>
                <a:gd name="T2" fmla="*/ 3 w 23"/>
                <a:gd name="T3" fmla="*/ 3 h 8"/>
                <a:gd name="T4" fmla="*/ 5 w 23"/>
                <a:gd name="T5" fmla="*/ 7 h 8"/>
                <a:gd name="T6" fmla="*/ 20 w 23"/>
                <a:gd name="T7" fmla="*/ 4 h 8"/>
                <a:gd name="T8" fmla="*/ 2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0"/>
                  </a:moveTo>
                  <a:cubicBezTo>
                    <a:pt x="14" y="0"/>
                    <a:pt x="8" y="1"/>
                    <a:pt x="3" y="3"/>
                  </a:cubicBezTo>
                  <a:cubicBezTo>
                    <a:pt x="0" y="4"/>
                    <a:pt x="3" y="8"/>
                    <a:pt x="5" y="7"/>
                  </a:cubicBezTo>
                  <a:cubicBezTo>
                    <a:pt x="10" y="5"/>
                    <a:pt x="15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1" name="Freeform 44"/>
            <p:cNvSpPr/>
            <p:nvPr/>
          </p:nvSpPr>
          <p:spPr bwMode="auto">
            <a:xfrm>
              <a:off x="774" y="4106"/>
              <a:ext cx="88" cy="27"/>
            </a:xfrm>
            <a:custGeom>
              <a:avLst/>
              <a:gdLst>
                <a:gd name="T0" fmla="*/ 21 w 25"/>
                <a:gd name="T1" fmla="*/ 2 h 9"/>
                <a:gd name="T2" fmla="*/ 4 w 25"/>
                <a:gd name="T3" fmla="*/ 1 h 9"/>
                <a:gd name="T4" fmla="*/ 2 w 25"/>
                <a:gd name="T5" fmla="*/ 5 h 9"/>
                <a:gd name="T6" fmla="*/ 23 w 25"/>
                <a:gd name="T7" fmla="*/ 6 h 9"/>
                <a:gd name="T8" fmla="*/ 21 w 2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9" y="7"/>
                    <a:pt x="16" y="9"/>
                    <a:pt x="23" y="6"/>
                  </a:cubicBezTo>
                  <a:cubicBezTo>
                    <a:pt x="25" y="5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2" name="Freeform 45"/>
            <p:cNvSpPr/>
            <p:nvPr/>
          </p:nvSpPr>
          <p:spPr bwMode="auto">
            <a:xfrm>
              <a:off x="898" y="4109"/>
              <a:ext cx="95" cy="27"/>
            </a:xfrm>
            <a:custGeom>
              <a:avLst/>
              <a:gdLst>
                <a:gd name="T0" fmla="*/ 24 w 27"/>
                <a:gd name="T1" fmla="*/ 2 h 9"/>
                <a:gd name="T2" fmla="*/ 3 w 27"/>
                <a:gd name="T3" fmla="*/ 3 h 9"/>
                <a:gd name="T4" fmla="*/ 5 w 27"/>
                <a:gd name="T5" fmla="*/ 7 h 9"/>
                <a:gd name="T6" fmla="*/ 23 w 27"/>
                <a:gd name="T7" fmla="*/ 6 h 9"/>
                <a:gd name="T8" fmla="*/ 24 w 2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4" y="2"/>
                  </a:moveTo>
                  <a:cubicBezTo>
                    <a:pt x="17" y="1"/>
                    <a:pt x="9" y="0"/>
                    <a:pt x="3" y="3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10" y="4"/>
                    <a:pt x="17" y="5"/>
                    <a:pt x="23" y="6"/>
                  </a:cubicBezTo>
                  <a:cubicBezTo>
                    <a:pt x="26" y="7"/>
                    <a:pt x="27" y="2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3" name="Freeform 46"/>
            <p:cNvSpPr/>
            <p:nvPr/>
          </p:nvSpPr>
          <p:spPr bwMode="auto">
            <a:xfrm>
              <a:off x="1035" y="4100"/>
              <a:ext cx="95" cy="33"/>
            </a:xfrm>
            <a:custGeom>
              <a:avLst/>
              <a:gdLst>
                <a:gd name="T0" fmla="*/ 21 w 27"/>
                <a:gd name="T1" fmla="*/ 2 h 11"/>
                <a:gd name="T2" fmla="*/ 4 w 27"/>
                <a:gd name="T3" fmla="*/ 3 h 11"/>
                <a:gd name="T4" fmla="*/ 3 w 27"/>
                <a:gd name="T5" fmla="*/ 7 h 11"/>
                <a:gd name="T6" fmla="*/ 24 w 27"/>
                <a:gd name="T7" fmla="*/ 6 h 11"/>
                <a:gd name="T8" fmla="*/ 21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2"/>
                  </a:moveTo>
                  <a:cubicBezTo>
                    <a:pt x="17" y="6"/>
                    <a:pt x="9" y="4"/>
                    <a:pt x="4" y="3"/>
                  </a:cubicBezTo>
                  <a:cubicBezTo>
                    <a:pt x="2" y="2"/>
                    <a:pt x="0" y="7"/>
                    <a:pt x="3" y="7"/>
                  </a:cubicBezTo>
                  <a:cubicBezTo>
                    <a:pt x="10" y="8"/>
                    <a:pt x="18" y="11"/>
                    <a:pt x="24" y="6"/>
                  </a:cubicBezTo>
                  <a:cubicBezTo>
                    <a:pt x="27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4" name="Freeform 47"/>
            <p:cNvSpPr/>
            <p:nvPr/>
          </p:nvSpPr>
          <p:spPr bwMode="auto">
            <a:xfrm>
              <a:off x="1155" y="4097"/>
              <a:ext cx="81" cy="24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4 w 23"/>
                <a:gd name="T5" fmla="*/ 7 h 8"/>
                <a:gd name="T6" fmla="*/ 20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5" y="1"/>
                    <a:pt x="9" y="1"/>
                    <a:pt x="3" y="3"/>
                  </a:cubicBezTo>
                  <a:cubicBezTo>
                    <a:pt x="0" y="3"/>
                    <a:pt x="1" y="8"/>
                    <a:pt x="4" y="7"/>
                  </a:cubicBezTo>
                  <a:cubicBezTo>
                    <a:pt x="9" y="6"/>
                    <a:pt x="15" y="5"/>
                    <a:pt x="20" y="5"/>
                  </a:cubicBezTo>
                  <a:cubicBezTo>
                    <a:pt x="23" y="5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5" name="Freeform 48"/>
            <p:cNvSpPr/>
            <p:nvPr/>
          </p:nvSpPr>
          <p:spPr bwMode="auto">
            <a:xfrm>
              <a:off x="1275" y="4100"/>
              <a:ext cx="99" cy="18"/>
            </a:xfrm>
            <a:custGeom>
              <a:avLst/>
              <a:gdLst>
                <a:gd name="T0" fmla="*/ 24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5 w 28"/>
                <a:gd name="T7" fmla="*/ 5 h 6"/>
                <a:gd name="T8" fmla="*/ 24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4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5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6" name="Freeform 49"/>
            <p:cNvSpPr/>
            <p:nvPr/>
          </p:nvSpPr>
          <p:spPr bwMode="auto">
            <a:xfrm>
              <a:off x="1420" y="4106"/>
              <a:ext cx="95" cy="18"/>
            </a:xfrm>
            <a:custGeom>
              <a:avLst/>
              <a:gdLst>
                <a:gd name="T0" fmla="*/ 24 w 27"/>
                <a:gd name="T1" fmla="*/ 0 h 6"/>
                <a:gd name="T2" fmla="*/ 3 w 27"/>
                <a:gd name="T3" fmla="*/ 1 h 6"/>
                <a:gd name="T4" fmla="*/ 3 w 27"/>
                <a:gd name="T5" fmla="*/ 5 h 6"/>
                <a:gd name="T6" fmla="*/ 24 w 27"/>
                <a:gd name="T7" fmla="*/ 4 h 6"/>
                <a:gd name="T8" fmla="*/ 24 w 2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4" y="0"/>
                  </a:moveTo>
                  <a:cubicBezTo>
                    <a:pt x="17" y="0"/>
                    <a:pt x="10" y="0"/>
                    <a:pt x="3" y="1"/>
                  </a:cubicBezTo>
                  <a:cubicBezTo>
                    <a:pt x="1" y="1"/>
                    <a:pt x="0" y="6"/>
                    <a:pt x="3" y="5"/>
                  </a:cubicBezTo>
                  <a:cubicBezTo>
                    <a:pt x="10" y="4"/>
                    <a:pt x="17" y="4"/>
                    <a:pt x="24" y="4"/>
                  </a:cubicBezTo>
                  <a:cubicBezTo>
                    <a:pt x="27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7" name="Freeform 50"/>
            <p:cNvSpPr/>
            <p:nvPr/>
          </p:nvSpPr>
          <p:spPr bwMode="auto">
            <a:xfrm>
              <a:off x="1554" y="4103"/>
              <a:ext cx="88" cy="18"/>
            </a:xfrm>
            <a:custGeom>
              <a:avLst/>
              <a:gdLst>
                <a:gd name="T0" fmla="*/ 22 w 25"/>
                <a:gd name="T1" fmla="*/ 0 h 6"/>
                <a:gd name="T2" fmla="*/ 3 w 25"/>
                <a:gd name="T3" fmla="*/ 1 h 6"/>
                <a:gd name="T4" fmla="*/ 4 w 25"/>
                <a:gd name="T5" fmla="*/ 5 h 6"/>
                <a:gd name="T6" fmla="*/ 22 w 25"/>
                <a:gd name="T7" fmla="*/ 4 h 6"/>
                <a:gd name="T8" fmla="*/ 22 w 2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2" y="0"/>
                  </a:moveTo>
                  <a:cubicBezTo>
                    <a:pt x="16" y="0"/>
                    <a:pt x="9" y="0"/>
                    <a:pt x="3" y="1"/>
                  </a:cubicBezTo>
                  <a:cubicBezTo>
                    <a:pt x="0" y="1"/>
                    <a:pt x="1" y="6"/>
                    <a:pt x="4" y="5"/>
                  </a:cubicBezTo>
                  <a:cubicBezTo>
                    <a:pt x="10" y="4"/>
                    <a:pt x="16" y="4"/>
                    <a:pt x="22" y="4"/>
                  </a:cubicBezTo>
                  <a:cubicBezTo>
                    <a:pt x="25" y="4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8" name="Freeform 51"/>
            <p:cNvSpPr/>
            <p:nvPr/>
          </p:nvSpPr>
          <p:spPr bwMode="auto">
            <a:xfrm>
              <a:off x="1681" y="4106"/>
              <a:ext cx="91" cy="21"/>
            </a:xfrm>
            <a:custGeom>
              <a:avLst/>
              <a:gdLst>
                <a:gd name="T0" fmla="*/ 23 w 26"/>
                <a:gd name="T1" fmla="*/ 0 h 7"/>
                <a:gd name="T2" fmla="*/ 3 w 26"/>
                <a:gd name="T3" fmla="*/ 2 h 7"/>
                <a:gd name="T4" fmla="*/ 4 w 26"/>
                <a:gd name="T5" fmla="*/ 6 h 7"/>
                <a:gd name="T6" fmla="*/ 23 w 26"/>
                <a:gd name="T7" fmla="*/ 4 h 7"/>
                <a:gd name="T8" fmla="*/ 23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3" y="0"/>
                  </a:moveTo>
                  <a:cubicBezTo>
                    <a:pt x="16" y="0"/>
                    <a:pt x="9" y="1"/>
                    <a:pt x="3" y="2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10" y="5"/>
                    <a:pt x="17" y="4"/>
                    <a:pt x="23" y="4"/>
                  </a:cubicBezTo>
                  <a:cubicBezTo>
                    <a:pt x="26" y="4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39" name="Freeform 52"/>
            <p:cNvSpPr/>
            <p:nvPr/>
          </p:nvSpPr>
          <p:spPr bwMode="auto">
            <a:xfrm>
              <a:off x="1829" y="4103"/>
              <a:ext cx="99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2 h 6"/>
                <a:gd name="T4" fmla="*/ 3 w 28"/>
                <a:gd name="T5" fmla="*/ 6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0" name="Freeform 53"/>
            <p:cNvSpPr/>
            <p:nvPr/>
          </p:nvSpPr>
          <p:spPr bwMode="auto">
            <a:xfrm>
              <a:off x="1952" y="4094"/>
              <a:ext cx="106" cy="24"/>
            </a:xfrm>
            <a:custGeom>
              <a:avLst/>
              <a:gdLst>
                <a:gd name="T0" fmla="*/ 26 w 30"/>
                <a:gd name="T1" fmla="*/ 2 h 8"/>
                <a:gd name="T2" fmla="*/ 15 w 30"/>
                <a:gd name="T3" fmla="*/ 2 h 8"/>
                <a:gd name="T4" fmla="*/ 5 w 30"/>
                <a:gd name="T5" fmla="*/ 1 h 8"/>
                <a:gd name="T6" fmla="*/ 3 w 30"/>
                <a:gd name="T7" fmla="*/ 5 h 8"/>
                <a:gd name="T8" fmla="*/ 13 w 30"/>
                <a:gd name="T9" fmla="*/ 7 h 8"/>
                <a:gd name="T10" fmla="*/ 27 w 30"/>
                <a:gd name="T11" fmla="*/ 6 h 8"/>
                <a:gd name="T12" fmla="*/ 26 w 3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cubicBezTo>
                    <a:pt x="22" y="3"/>
                    <a:pt x="19" y="3"/>
                    <a:pt x="15" y="2"/>
                  </a:cubicBezTo>
                  <a:cubicBezTo>
                    <a:pt x="12" y="2"/>
                    <a:pt x="8" y="2"/>
                    <a:pt x="5" y="1"/>
                  </a:cubicBezTo>
                  <a:cubicBezTo>
                    <a:pt x="3" y="0"/>
                    <a:pt x="0" y="4"/>
                    <a:pt x="3" y="5"/>
                  </a:cubicBezTo>
                  <a:cubicBezTo>
                    <a:pt x="6" y="6"/>
                    <a:pt x="10" y="6"/>
                    <a:pt x="13" y="7"/>
                  </a:cubicBezTo>
                  <a:cubicBezTo>
                    <a:pt x="18" y="7"/>
                    <a:pt x="23" y="8"/>
                    <a:pt x="27" y="6"/>
                  </a:cubicBezTo>
                  <a:cubicBezTo>
                    <a:pt x="30" y="5"/>
                    <a:pt x="29" y="1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1" name="Freeform 54"/>
            <p:cNvSpPr/>
            <p:nvPr/>
          </p:nvSpPr>
          <p:spPr bwMode="auto">
            <a:xfrm>
              <a:off x="2104" y="4100"/>
              <a:ext cx="127" cy="24"/>
            </a:xfrm>
            <a:custGeom>
              <a:avLst/>
              <a:gdLst>
                <a:gd name="T0" fmla="*/ 34 w 36"/>
                <a:gd name="T1" fmla="*/ 3 h 8"/>
                <a:gd name="T2" fmla="*/ 3 w 36"/>
                <a:gd name="T3" fmla="*/ 2 h 8"/>
                <a:gd name="T4" fmla="*/ 3 w 36"/>
                <a:gd name="T5" fmla="*/ 6 h 8"/>
                <a:gd name="T6" fmla="*/ 32 w 36"/>
                <a:gd name="T7" fmla="*/ 7 h 8"/>
                <a:gd name="T8" fmla="*/ 34 w 3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4" y="3"/>
                  </a:moveTo>
                  <a:cubicBezTo>
                    <a:pt x="24" y="0"/>
                    <a:pt x="14" y="1"/>
                    <a:pt x="3" y="2"/>
                  </a:cubicBezTo>
                  <a:cubicBezTo>
                    <a:pt x="1" y="2"/>
                    <a:pt x="0" y="7"/>
                    <a:pt x="3" y="6"/>
                  </a:cubicBezTo>
                  <a:cubicBezTo>
                    <a:pt x="13" y="5"/>
                    <a:pt x="23" y="4"/>
                    <a:pt x="32" y="7"/>
                  </a:cubicBezTo>
                  <a:cubicBezTo>
                    <a:pt x="35" y="8"/>
                    <a:pt x="36" y="4"/>
                    <a:pt x="34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2" name="Freeform 55"/>
            <p:cNvSpPr/>
            <p:nvPr/>
          </p:nvSpPr>
          <p:spPr bwMode="auto">
            <a:xfrm>
              <a:off x="2280" y="4100"/>
              <a:ext cx="106" cy="15"/>
            </a:xfrm>
            <a:custGeom>
              <a:avLst/>
              <a:gdLst>
                <a:gd name="T0" fmla="*/ 27 w 30"/>
                <a:gd name="T1" fmla="*/ 1 h 5"/>
                <a:gd name="T2" fmla="*/ 3 w 30"/>
                <a:gd name="T3" fmla="*/ 0 h 5"/>
                <a:gd name="T4" fmla="*/ 3 w 30"/>
                <a:gd name="T5" fmla="*/ 4 h 5"/>
                <a:gd name="T6" fmla="*/ 27 w 30"/>
                <a:gd name="T7" fmla="*/ 5 h 5"/>
                <a:gd name="T8" fmla="*/ 27 w 3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9" y="5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3" name="Freeform 56"/>
            <p:cNvSpPr/>
            <p:nvPr/>
          </p:nvSpPr>
          <p:spPr bwMode="auto">
            <a:xfrm>
              <a:off x="2414" y="4097"/>
              <a:ext cx="103" cy="30"/>
            </a:xfrm>
            <a:custGeom>
              <a:avLst/>
              <a:gdLst>
                <a:gd name="T0" fmla="*/ 24 w 29"/>
                <a:gd name="T1" fmla="*/ 1 h 10"/>
                <a:gd name="T2" fmla="*/ 4 w 29"/>
                <a:gd name="T3" fmla="*/ 3 h 10"/>
                <a:gd name="T4" fmla="*/ 2 w 29"/>
                <a:gd name="T5" fmla="*/ 7 h 10"/>
                <a:gd name="T6" fmla="*/ 26 w 29"/>
                <a:gd name="T7" fmla="*/ 5 h 10"/>
                <a:gd name="T8" fmla="*/ 24 w 2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24" y="1"/>
                  </a:moveTo>
                  <a:cubicBezTo>
                    <a:pt x="18" y="2"/>
                    <a:pt x="10" y="5"/>
                    <a:pt x="4" y="3"/>
                  </a:cubicBezTo>
                  <a:cubicBezTo>
                    <a:pt x="1" y="2"/>
                    <a:pt x="0" y="6"/>
                    <a:pt x="2" y="7"/>
                  </a:cubicBezTo>
                  <a:cubicBezTo>
                    <a:pt x="10" y="10"/>
                    <a:pt x="18" y="6"/>
                    <a:pt x="26" y="5"/>
                  </a:cubicBezTo>
                  <a:cubicBezTo>
                    <a:pt x="29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4" name="Freeform 57"/>
            <p:cNvSpPr/>
            <p:nvPr/>
          </p:nvSpPr>
          <p:spPr bwMode="auto">
            <a:xfrm>
              <a:off x="2534" y="4097"/>
              <a:ext cx="120" cy="21"/>
            </a:xfrm>
            <a:custGeom>
              <a:avLst/>
              <a:gdLst>
                <a:gd name="T0" fmla="*/ 31 w 34"/>
                <a:gd name="T1" fmla="*/ 2 h 7"/>
                <a:gd name="T2" fmla="*/ 3 w 34"/>
                <a:gd name="T3" fmla="*/ 2 h 7"/>
                <a:gd name="T4" fmla="*/ 3 w 34"/>
                <a:gd name="T5" fmla="*/ 6 h 7"/>
                <a:gd name="T6" fmla="*/ 29 w 34"/>
                <a:gd name="T7" fmla="*/ 6 h 7"/>
                <a:gd name="T8" fmla="*/ 31 w 34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">
                  <a:moveTo>
                    <a:pt x="31" y="2"/>
                  </a:moveTo>
                  <a:cubicBezTo>
                    <a:pt x="21" y="0"/>
                    <a:pt x="12" y="0"/>
                    <a:pt x="3" y="2"/>
                  </a:cubicBezTo>
                  <a:cubicBezTo>
                    <a:pt x="0" y="2"/>
                    <a:pt x="0" y="7"/>
                    <a:pt x="3" y="6"/>
                  </a:cubicBezTo>
                  <a:cubicBezTo>
                    <a:pt x="12" y="5"/>
                    <a:pt x="21" y="4"/>
                    <a:pt x="29" y="6"/>
                  </a:cubicBezTo>
                  <a:cubicBezTo>
                    <a:pt x="32" y="7"/>
                    <a:pt x="34" y="2"/>
                    <a:pt x="31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5" name="Freeform 58"/>
            <p:cNvSpPr/>
            <p:nvPr/>
          </p:nvSpPr>
          <p:spPr bwMode="auto">
            <a:xfrm>
              <a:off x="2682" y="4103"/>
              <a:ext cx="110" cy="21"/>
            </a:xfrm>
            <a:custGeom>
              <a:avLst/>
              <a:gdLst>
                <a:gd name="T0" fmla="*/ 26 w 31"/>
                <a:gd name="T1" fmla="*/ 1 h 7"/>
                <a:gd name="T2" fmla="*/ 4 w 31"/>
                <a:gd name="T3" fmla="*/ 1 h 7"/>
                <a:gd name="T4" fmla="*/ 3 w 31"/>
                <a:gd name="T5" fmla="*/ 5 h 7"/>
                <a:gd name="T6" fmla="*/ 28 w 31"/>
                <a:gd name="T7" fmla="*/ 5 h 7"/>
                <a:gd name="T8" fmla="*/ 26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6" y="1"/>
                  </a:moveTo>
                  <a:cubicBezTo>
                    <a:pt x="19" y="2"/>
                    <a:pt x="12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6" name="Freeform 59"/>
            <p:cNvSpPr/>
            <p:nvPr/>
          </p:nvSpPr>
          <p:spPr bwMode="auto">
            <a:xfrm>
              <a:off x="2848" y="4094"/>
              <a:ext cx="102" cy="24"/>
            </a:xfrm>
            <a:custGeom>
              <a:avLst/>
              <a:gdLst>
                <a:gd name="T0" fmla="*/ 26 w 29"/>
                <a:gd name="T1" fmla="*/ 3 h 8"/>
                <a:gd name="T2" fmla="*/ 3 w 29"/>
                <a:gd name="T3" fmla="*/ 3 h 8"/>
                <a:gd name="T4" fmla="*/ 3 w 29"/>
                <a:gd name="T5" fmla="*/ 7 h 8"/>
                <a:gd name="T6" fmla="*/ 25 w 29"/>
                <a:gd name="T7" fmla="*/ 7 h 8"/>
                <a:gd name="T8" fmla="*/ 26 w 2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6" y="3"/>
                  </a:moveTo>
                  <a:cubicBezTo>
                    <a:pt x="18" y="0"/>
                    <a:pt x="11" y="2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18" y="4"/>
                    <a:pt x="25" y="7"/>
                  </a:cubicBezTo>
                  <a:cubicBezTo>
                    <a:pt x="28" y="8"/>
                    <a:pt x="29" y="4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7" name="Freeform 60"/>
            <p:cNvSpPr/>
            <p:nvPr/>
          </p:nvSpPr>
          <p:spPr bwMode="auto">
            <a:xfrm>
              <a:off x="2993" y="4103"/>
              <a:ext cx="81" cy="12"/>
            </a:xfrm>
            <a:custGeom>
              <a:avLst/>
              <a:gdLst>
                <a:gd name="T0" fmla="*/ 20 w 23"/>
                <a:gd name="T1" fmla="*/ 0 h 4"/>
                <a:gd name="T2" fmla="*/ 3 w 23"/>
                <a:gd name="T3" fmla="*/ 0 h 4"/>
                <a:gd name="T4" fmla="*/ 3 w 23"/>
                <a:gd name="T5" fmla="*/ 4 h 4"/>
                <a:gd name="T6" fmla="*/ 20 w 23"/>
                <a:gd name="T7" fmla="*/ 4 h 4"/>
                <a:gd name="T8" fmla="*/ 20 w 2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4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8" name="Freeform 61"/>
            <p:cNvSpPr/>
            <p:nvPr/>
          </p:nvSpPr>
          <p:spPr bwMode="auto">
            <a:xfrm>
              <a:off x="3155" y="4100"/>
              <a:ext cx="88" cy="24"/>
            </a:xfrm>
            <a:custGeom>
              <a:avLst/>
              <a:gdLst>
                <a:gd name="T0" fmla="*/ 22 w 25"/>
                <a:gd name="T1" fmla="*/ 3 h 8"/>
                <a:gd name="T2" fmla="*/ 3 w 25"/>
                <a:gd name="T3" fmla="*/ 3 h 8"/>
                <a:gd name="T4" fmla="*/ 5 w 25"/>
                <a:gd name="T5" fmla="*/ 7 h 8"/>
                <a:gd name="T6" fmla="*/ 21 w 25"/>
                <a:gd name="T7" fmla="*/ 7 h 8"/>
                <a:gd name="T8" fmla="*/ 22 w 2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2" y="3"/>
                  </a:moveTo>
                  <a:cubicBezTo>
                    <a:pt x="16" y="2"/>
                    <a:pt x="9" y="0"/>
                    <a:pt x="3" y="3"/>
                  </a:cubicBezTo>
                  <a:cubicBezTo>
                    <a:pt x="0" y="4"/>
                    <a:pt x="2" y="8"/>
                    <a:pt x="5" y="7"/>
                  </a:cubicBezTo>
                  <a:cubicBezTo>
                    <a:pt x="10" y="5"/>
                    <a:pt x="16" y="6"/>
                    <a:pt x="21" y="7"/>
                  </a:cubicBezTo>
                  <a:cubicBezTo>
                    <a:pt x="24" y="8"/>
                    <a:pt x="25" y="3"/>
                    <a:pt x="22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49" name="Freeform 62"/>
            <p:cNvSpPr/>
            <p:nvPr/>
          </p:nvSpPr>
          <p:spPr bwMode="auto">
            <a:xfrm>
              <a:off x="3300" y="4106"/>
              <a:ext cx="109" cy="18"/>
            </a:xfrm>
            <a:custGeom>
              <a:avLst/>
              <a:gdLst>
                <a:gd name="T0" fmla="*/ 28 w 31"/>
                <a:gd name="T1" fmla="*/ 0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4 h 6"/>
                <a:gd name="T8" fmla="*/ 28 w 3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0"/>
                  </a:moveTo>
                  <a:cubicBezTo>
                    <a:pt x="20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20" y="4"/>
                    <a:pt x="28" y="4"/>
                  </a:cubicBezTo>
                  <a:cubicBezTo>
                    <a:pt x="31" y="4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0" name="Freeform 63"/>
            <p:cNvSpPr/>
            <p:nvPr/>
          </p:nvSpPr>
          <p:spPr bwMode="auto">
            <a:xfrm>
              <a:off x="3434" y="4100"/>
              <a:ext cx="99" cy="24"/>
            </a:xfrm>
            <a:custGeom>
              <a:avLst/>
              <a:gdLst>
                <a:gd name="T0" fmla="*/ 24 w 28"/>
                <a:gd name="T1" fmla="*/ 1 h 8"/>
                <a:gd name="T2" fmla="*/ 4 w 28"/>
                <a:gd name="T3" fmla="*/ 2 h 8"/>
                <a:gd name="T4" fmla="*/ 3 w 28"/>
                <a:gd name="T5" fmla="*/ 6 h 8"/>
                <a:gd name="T6" fmla="*/ 26 w 28"/>
                <a:gd name="T7" fmla="*/ 5 h 8"/>
                <a:gd name="T8" fmla="*/ 24 w 2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1"/>
                  </a:moveTo>
                  <a:cubicBezTo>
                    <a:pt x="18" y="2"/>
                    <a:pt x="11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11" y="8"/>
                    <a:pt x="18" y="6"/>
                    <a:pt x="26" y="5"/>
                  </a:cubicBezTo>
                  <a:cubicBezTo>
                    <a:pt x="28" y="5"/>
                    <a:pt x="27" y="0"/>
                    <a:pt x="24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1" name="Freeform 64"/>
            <p:cNvSpPr/>
            <p:nvPr/>
          </p:nvSpPr>
          <p:spPr bwMode="auto">
            <a:xfrm>
              <a:off x="3564" y="4097"/>
              <a:ext cx="103" cy="21"/>
            </a:xfrm>
            <a:custGeom>
              <a:avLst/>
              <a:gdLst>
                <a:gd name="T0" fmla="*/ 26 w 29"/>
                <a:gd name="T1" fmla="*/ 3 h 7"/>
                <a:gd name="T2" fmla="*/ 4 w 29"/>
                <a:gd name="T3" fmla="*/ 1 h 7"/>
                <a:gd name="T4" fmla="*/ 3 w 29"/>
                <a:gd name="T5" fmla="*/ 5 h 7"/>
                <a:gd name="T6" fmla="*/ 26 w 29"/>
                <a:gd name="T7" fmla="*/ 7 h 7"/>
                <a:gd name="T8" fmla="*/ 26 w 2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26" y="3"/>
                  </a:moveTo>
                  <a:cubicBezTo>
                    <a:pt x="19" y="3"/>
                    <a:pt x="11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10" y="7"/>
                    <a:pt x="19" y="7"/>
                    <a:pt x="26" y="7"/>
                  </a:cubicBezTo>
                  <a:cubicBezTo>
                    <a:pt x="29" y="7"/>
                    <a:pt x="29" y="3"/>
                    <a:pt x="26" y="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2" name="Freeform 65"/>
            <p:cNvSpPr/>
            <p:nvPr/>
          </p:nvSpPr>
          <p:spPr bwMode="auto">
            <a:xfrm>
              <a:off x="3698" y="4094"/>
              <a:ext cx="106" cy="18"/>
            </a:xfrm>
            <a:custGeom>
              <a:avLst/>
              <a:gdLst>
                <a:gd name="T0" fmla="*/ 27 w 30"/>
                <a:gd name="T1" fmla="*/ 1 h 6"/>
                <a:gd name="T2" fmla="*/ 3 w 30"/>
                <a:gd name="T3" fmla="*/ 2 h 6"/>
                <a:gd name="T4" fmla="*/ 3 w 30"/>
                <a:gd name="T5" fmla="*/ 6 h 6"/>
                <a:gd name="T6" fmla="*/ 27 w 30"/>
                <a:gd name="T7" fmla="*/ 5 h 6"/>
                <a:gd name="T8" fmla="*/ 27 w 3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27" y="1"/>
                  </a:moveTo>
                  <a:cubicBezTo>
                    <a:pt x="19" y="1"/>
                    <a:pt x="11" y="1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5"/>
                    <a:pt x="27" y="5"/>
                  </a:cubicBezTo>
                  <a:cubicBezTo>
                    <a:pt x="30" y="5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3" name="Freeform 66"/>
            <p:cNvSpPr/>
            <p:nvPr/>
          </p:nvSpPr>
          <p:spPr bwMode="auto">
            <a:xfrm>
              <a:off x="3846" y="4103"/>
              <a:ext cx="85" cy="18"/>
            </a:xfrm>
            <a:custGeom>
              <a:avLst/>
              <a:gdLst>
                <a:gd name="T0" fmla="*/ 21 w 24"/>
                <a:gd name="T1" fmla="*/ 1 h 6"/>
                <a:gd name="T2" fmla="*/ 3 w 24"/>
                <a:gd name="T3" fmla="*/ 0 h 6"/>
                <a:gd name="T4" fmla="*/ 3 w 24"/>
                <a:gd name="T5" fmla="*/ 4 h 6"/>
                <a:gd name="T6" fmla="*/ 20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4" y="4"/>
                    <a:pt x="20" y="5"/>
                  </a:cubicBezTo>
                  <a:cubicBezTo>
                    <a:pt x="23" y="6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4" name="Freeform 67"/>
            <p:cNvSpPr/>
            <p:nvPr/>
          </p:nvSpPr>
          <p:spPr bwMode="auto">
            <a:xfrm>
              <a:off x="3977" y="4094"/>
              <a:ext cx="109" cy="24"/>
            </a:xfrm>
            <a:custGeom>
              <a:avLst/>
              <a:gdLst>
                <a:gd name="T0" fmla="*/ 28 w 31"/>
                <a:gd name="T1" fmla="*/ 2 h 8"/>
                <a:gd name="T2" fmla="*/ 3 w 31"/>
                <a:gd name="T3" fmla="*/ 3 h 8"/>
                <a:gd name="T4" fmla="*/ 4 w 31"/>
                <a:gd name="T5" fmla="*/ 7 h 8"/>
                <a:gd name="T6" fmla="*/ 28 w 31"/>
                <a:gd name="T7" fmla="*/ 6 h 8"/>
                <a:gd name="T8" fmla="*/ 28 w 3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28" y="2"/>
                  </a:moveTo>
                  <a:cubicBezTo>
                    <a:pt x="20" y="2"/>
                    <a:pt x="11" y="0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2" y="5"/>
                    <a:pt x="20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5" name="Freeform 68"/>
            <p:cNvSpPr/>
            <p:nvPr/>
          </p:nvSpPr>
          <p:spPr bwMode="auto">
            <a:xfrm>
              <a:off x="4129" y="4092"/>
              <a:ext cx="102" cy="17"/>
            </a:xfrm>
            <a:custGeom>
              <a:avLst/>
              <a:gdLst>
                <a:gd name="T0" fmla="*/ 25 w 29"/>
                <a:gd name="T1" fmla="*/ 1 h 6"/>
                <a:gd name="T2" fmla="*/ 3 w 29"/>
                <a:gd name="T3" fmla="*/ 2 h 6"/>
                <a:gd name="T4" fmla="*/ 3 w 29"/>
                <a:gd name="T5" fmla="*/ 6 h 6"/>
                <a:gd name="T6" fmla="*/ 26 w 29"/>
                <a:gd name="T7" fmla="*/ 5 h 6"/>
                <a:gd name="T8" fmla="*/ 25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5" y="1"/>
                  </a:moveTo>
                  <a:cubicBezTo>
                    <a:pt x="17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8" y="6"/>
                    <a:pt x="26" y="5"/>
                  </a:cubicBezTo>
                  <a:cubicBezTo>
                    <a:pt x="29" y="4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6" name="Freeform 69"/>
            <p:cNvSpPr/>
            <p:nvPr/>
          </p:nvSpPr>
          <p:spPr bwMode="auto">
            <a:xfrm>
              <a:off x="4273" y="4103"/>
              <a:ext cx="110" cy="21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2 h 7"/>
                <a:gd name="T4" fmla="*/ 3 w 31"/>
                <a:gd name="T5" fmla="*/ 6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1" y="6"/>
                    <a:pt x="19" y="4"/>
                    <a:pt x="27" y="6"/>
                  </a:cubicBezTo>
                  <a:cubicBezTo>
                    <a:pt x="30" y="7"/>
                    <a:pt x="31" y="3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7" name="Freeform 70"/>
            <p:cNvSpPr/>
            <p:nvPr/>
          </p:nvSpPr>
          <p:spPr bwMode="auto">
            <a:xfrm>
              <a:off x="4432" y="4097"/>
              <a:ext cx="95" cy="24"/>
            </a:xfrm>
            <a:custGeom>
              <a:avLst/>
              <a:gdLst>
                <a:gd name="T0" fmla="*/ 23 w 27"/>
                <a:gd name="T1" fmla="*/ 1 h 8"/>
                <a:gd name="T2" fmla="*/ 4 w 27"/>
                <a:gd name="T3" fmla="*/ 2 h 8"/>
                <a:gd name="T4" fmla="*/ 3 w 27"/>
                <a:gd name="T5" fmla="*/ 6 h 8"/>
                <a:gd name="T6" fmla="*/ 24 w 27"/>
                <a:gd name="T7" fmla="*/ 5 h 8"/>
                <a:gd name="T8" fmla="*/ 23 w 2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3" y="1"/>
                  </a:moveTo>
                  <a:cubicBezTo>
                    <a:pt x="17" y="2"/>
                    <a:pt x="10" y="3"/>
                    <a:pt x="4" y="2"/>
                  </a:cubicBezTo>
                  <a:cubicBezTo>
                    <a:pt x="1" y="1"/>
                    <a:pt x="0" y="6"/>
                    <a:pt x="3" y="6"/>
                  </a:cubicBezTo>
                  <a:cubicBezTo>
                    <a:pt x="10" y="8"/>
                    <a:pt x="17" y="6"/>
                    <a:pt x="24" y="5"/>
                  </a:cubicBezTo>
                  <a:cubicBezTo>
                    <a:pt x="27" y="5"/>
                    <a:pt x="26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8" name="Freeform 71"/>
            <p:cNvSpPr/>
            <p:nvPr/>
          </p:nvSpPr>
          <p:spPr bwMode="auto">
            <a:xfrm>
              <a:off x="4580" y="4094"/>
              <a:ext cx="120" cy="27"/>
            </a:xfrm>
            <a:custGeom>
              <a:avLst/>
              <a:gdLst>
                <a:gd name="T0" fmla="*/ 31 w 34"/>
                <a:gd name="T1" fmla="*/ 1 h 9"/>
                <a:gd name="T2" fmla="*/ 18 w 34"/>
                <a:gd name="T3" fmla="*/ 2 h 9"/>
                <a:gd name="T4" fmla="*/ 5 w 34"/>
                <a:gd name="T5" fmla="*/ 1 h 9"/>
                <a:gd name="T6" fmla="*/ 2 w 34"/>
                <a:gd name="T7" fmla="*/ 5 h 9"/>
                <a:gd name="T8" fmla="*/ 31 w 34"/>
                <a:gd name="T9" fmla="*/ 5 h 9"/>
                <a:gd name="T10" fmla="*/ 31 w 34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9">
                  <a:moveTo>
                    <a:pt x="31" y="1"/>
                  </a:moveTo>
                  <a:cubicBezTo>
                    <a:pt x="27" y="1"/>
                    <a:pt x="22" y="1"/>
                    <a:pt x="18" y="2"/>
                  </a:cubicBezTo>
                  <a:cubicBezTo>
                    <a:pt x="14" y="2"/>
                    <a:pt x="9" y="3"/>
                    <a:pt x="5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11" y="9"/>
                    <a:pt x="22" y="5"/>
                    <a:pt x="31" y="5"/>
                  </a:cubicBezTo>
                  <a:cubicBezTo>
                    <a:pt x="34" y="5"/>
                    <a:pt x="34" y="0"/>
                    <a:pt x="3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59" name="Freeform 72"/>
            <p:cNvSpPr/>
            <p:nvPr/>
          </p:nvSpPr>
          <p:spPr bwMode="auto">
            <a:xfrm>
              <a:off x="4735" y="4092"/>
              <a:ext cx="110" cy="20"/>
            </a:xfrm>
            <a:custGeom>
              <a:avLst/>
              <a:gdLst>
                <a:gd name="T0" fmla="*/ 28 w 31"/>
                <a:gd name="T1" fmla="*/ 2 h 7"/>
                <a:gd name="T2" fmla="*/ 3 w 31"/>
                <a:gd name="T3" fmla="*/ 3 h 7"/>
                <a:gd name="T4" fmla="*/ 5 w 31"/>
                <a:gd name="T5" fmla="*/ 7 h 7"/>
                <a:gd name="T6" fmla="*/ 27 w 31"/>
                <a:gd name="T7" fmla="*/ 6 h 7"/>
                <a:gd name="T8" fmla="*/ 28 w 3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8" y="2"/>
                  </a:moveTo>
                  <a:cubicBezTo>
                    <a:pt x="20" y="0"/>
                    <a:pt x="11" y="1"/>
                    <a:pt x="3" y="3"/>
                  </a:cubicBezTo>
                  <a:cubicBezTo>
                    <a:pt x="0" y="3"/>
                    <a:pt x="2" y="7"/>
                    <a:pt x="5" y="7"/>
                  </a:cubicBezTo>
                  <a:cubicBezTo>
                    <a:pt x="12" y="6"/>
                    <a:pt x="19" y="4"/>
                    <a:pt x="27" y="6"/>
                  </a:cubicBezTo>
                  <a:cubicBezTo>
                    <a:pt x="29" y="7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0" name="Freeform 73"/>
            <p:cNvSpPr/>
            <p:nvPr/>
          </p:nvSpPr>
          <p:spPr bwMode="auto">
            <a:xfrm>
              <a:off x="4912" y="4097"/>
              <a:ext cx="84" cy="18"/>
            </a:xfrm>
            <a:custGeom>
              <a:avLst/>
              <a:gdLst>
                <a:gd name="T0" fmla="*/ 21 w 24"/>
                <a:gd name="T1" fmla="*/ 1 h 6"/>
                <a:gd name="T2" fmla="*/ 4 w 24"/>
                <a:gd name="T3" fmla="*/ 1 h 6"/>
                <a:gd name="T4" fmla="*/ 3 w 24"/>
                <a:gd name="T5" fmla="*/ 5 h 6"/>
                <a:gd name="T6" fmla="*/ 21 w 24"/>
                <a:gd name="T7" fmla="*/ 5 h 6"/>
                <a:gd name="T8" fmla="*/ 21 w 2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21" y="1"/>
                  </a:moveTo>
                  <a:cubicBezTo>
                    <a:pt x="16" y="1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9" y="6"/>
                    <a:pt x="15" y="5"/>
                    <a:pt x="21" y="5"/>
                  </a:cubicBezTo>
                  <a:cubicBezTo>
                    <a:pt x="24" y="5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1" name="Freeform 74"/>
            <p:cNvSpPr/>
            <p:nvPr/>
          </p:nvSpPr>
          <p:spPr bwMode="auto">
            <a:xfrm>
              <a:off x="5060" y="4100"/>
              <a:ext cx="92" cy="18"/>
            </a:xfrm>
            <a:custGeom>
              <a:avLst/>
              <a:gdLst>
                <a:gd name="T0" fmla="*/ 23 w 26"/>
                <a:gd name="T1" fmla="*/ 1 h 6"/>
                <a:gd name="T2" fmla="*/ 3 w 26"/>
                <a:gd name="T3" fmla="*/ 0 h 6"/>
                <a:gd name="T4" fmla="*/ 3 w 26"/>
                <a:gd name="T5" fmla="*/ 4 h 6"/>
                <a:gd name="T6" fmla="*/ 22 w 26"/>
                <a:gd name="T7" fmla="*/ 5 h 6"/>
                <a:gd name="T8" fmla="*/ 23 w 2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1"/>
                  </a:moveTo>
                  <a:cubicBezTo>
                    <a:pt x="16" y="0"/>
                    <a:pt x="9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9" y="4"/>
                    <a:pt x="16" y="4"/>
                    <a:pt x="22" y="5"/>
                  </a:cubicBezTo>
                  <a:cubicBezTo>
                    <a:pt x="25" y="6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2" name="Freeform 75"/>
            <p:cNvSpPr/>
            <p:nvPr/>
          </p:nvSpPr>
          <p:spPr bwMode="auto">
            <a:xfrm>
              <a:off x="5190" y="4094"/>
              <a:ext cx="103" cy="18"/>
            </a:xfrm>
            <a:custGeom>
              <a:avLst/>
              <a:gdLst>
                <a:gd name="T0" fmla="*/ 26 w 29"/>
                <a:gd name="T1" fmla="*/ 1 h 6"/>
                <a:gd name="T2" fmla="*/ 2 w 29"/>
                <a:gd name="T3" fmla="*/ 2 h 6"/>
                <a:gd name="T4" fmla="*/ 2 w 29"/>
                <a:gd name="T5" fmla="*/ 6 h 6"/>
                <a:gd name="T6" fmla="*/ 26 w 29"/>
                <a:gd name="T7" fmla="*/ 5 h 6"/>
                <a:gd name="T8" fmla="*/ 26 w 2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1"/>
                  </a:moveTo>
                  <a:cubicBezTo>
                    <a:pt x="18" y="2"/>
                    <a:pt x="10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10" y="6"/>
                    <a:pt x="18" y="6"/>
                    <a:pt x="26" y="5"/>
                  </a:cubicBezTo>
                  <a:cubicBezTo>
                    <a:pt x="29" y="5"/>
                    <a:pt x="29" y="0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3" name="Freeform 76"/>
            <p:cNvSpPr/>
            <p:nvPr/>
          </p:nvSpPr>
          <p:spPr bwMode="auto">
            <a:xfrm>
              <a:off x="5339" y="4092"/>
              <a:ext cx="116" cy="20"/>
            </a:xfrm>
            <a:custGeom>
              <a:avLst/>
              <a:gdLst>
                <a:gd name="T0" fmla="*/ 30 w 33"/>
                <a:gd name="T1" fmla="*/ 2 h 7"/>
                <a:gd name="T2" fmla="*/ 3 w 33"/>
                <a:gd name="T3" fmla="*/ 0 h 7"/>
                <a:gd name="T4" fmla="*/ 3 w 33"/>
                <a:gd name="T5" fmla="*/ 0 h 7"/>
                <a:gd name="T6" fmla="*/ 3 w 33"/>
                <a:gd name="T7" fmla="*/ 0 h 7"/>
                <a:gd name="T8" fmla="*/ 3 w 33"/>
                <a:gd name="T9" fmla="*/ 5 h 7"/>
                <a:gd name="T10" fmla="*/ 28 w 33"/>
                <a:gd name="T11" fmla="*/ 6 h 7"/>
                <a:gd name="T12" fmla="*/ 30 w 3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30" y="2"/>
                  </a:moveTo>
                  <a:cubicBezTo>
                    <a:pt x="21" y="0"/>
                    <a:pt x="1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20" y="4"/>
                    <a:pt x="28" y="6"/>
                  </a:cubicBezTo>
                  <a:cubicBezTo>
                    <a:pt x="31" y="7"/>
                    <a:pt x="33" y="2"/>
                    <a:pt x="30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4" name="Freeform 77"/>
            <p:cNvSpPr/>
            <p:nvPr/>
          </p:nvSpPr>
          <p:spPr bwMode="auto">
            <a:xfrm>
              <a:off x="5480" y="4089"/>
              <a:ext cx="102" cy="14"/>
            </a:xfrm>
            <a:custGeom>
              <a:avLst/>
              <a:gdLst>
                <a:gd name="T0" fmla="*/ 26 w 29"/>
                <a:gd name="T1" fmla="*/ 0 h 5"/>
                <a:gd name="T2" fmla="*/ 3 w 29"/>
                <a:gd name="T3" fmla="*/ 0 h 5"/>
                <a:gd name="T4" fmla="*/ 3 w 29"/>
                <a:gd name="T5" fmla="*/ 5 h 5"/>
                <a:gd name="T6" fmla="*/ 26 w 29"/>
                <a:gd name="T7" fmla="*/ 5 h 5"/>
                <a:gd name="T8" fmla="*/ 26 w 2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5" name="Freeform 78"/>
            <p:cNvSpPr/>
            <p:nvPr/>
          </p:nvSpPr>
          <p:spPr bwMode="auto">
            <a:xfrm>
              <a:off x="5600" y="4089"/>
              <a:ext cx="98" cy="23"/>
            </a:xfrm>
            <a:custGeom>
              <a:avLst/>
              <a:gdLst>
                <a:gd name="T0" fmla="*/ 24 w 28"/>
                <a:gd name="T1" fmla="*/ 2 h 8"/>
                <a:gd name="T2" fmla="*/ 4 w 28"/>
                <a:gd name="T3" fmla="*/ 0 h 8"/>
                <a:gd name="T4" fmla="*/ 3 w 28"/>
                <a:gd name="T5" fmla="*/ 5 h 8"/>
                <a:gd name="T6" fmla="*/ 25 w 28"/>
                <a:gd name="T7" fmla="*/ 6 h 8"/>
                <a:gd name="T8" fmla="*/ 24 w 2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24" y="2"/>
                  </a:moveTo>
                  <a:cubicBezTo>
                    <a:pt x="17" y="3"/>
                    <a:pt x="11" y="3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10" y="7"/>
                    <a:pt x="18" y="8"/>
                    <a:pt x="25" y="6"/>
                  </a:cubicBezTo>
                  <a:cubicBezTo>
                    <a:pt x="28" y="5"/>
                    <a:pt x="27" y="1"/>
                    <a:pt x="24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6" name="Freeform 79"/>
            <p:cNvSpPr/>
            <p:nvPr/>
          </p:nvSpPr>
          <p:spPr bwMode="auto">
            <a:xfrm>
              <a:off x="5727" y="4103"/>
              <a:ext cx="98" cy="18"/>
            </a:xfrm>
            <a:custGeom>
              <a:avLst/>
              <a:gdLst>
                <a:gd name="T0" fmla="*/ 26 w 28"/>
                <a:gd name="T1" fmla="*/ 1 h 6"/>
                <a:gd name="T2" fmla="*/ 3 w 28"/>
                <a:gd name="T3" fmla="*/ 0 h 6"/>
                <a:gd name="T4" fmla="*/ 3 w 28"/>
                <a:gd name="T5" fmla="*/ 4 h 6"/>
                <a:gd name="T6" fmla="*/ 26 w 28"/>
                <a:gd name="T7" fmla="*/ 5 h 6"/>
                <a:gd name="T8" fmla="*/ 26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6" y="1"/>
                  </a:moveTo>
                  <a:cubicBezTo>
                    <a:pt x="18" y="0"/>
                    <a:pt x="11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11" y="4"/>
                    <a:pt x="18" y="4"/>
                    <a:pt x="26" y="5"/>
                  </a:cubicBezTo>
                  <a:cubicBezTo>
                    <a:pt x="28" y="6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7" name="Freeform 80"/>
            <p:cNvSpPr/>
            <p:nvPr/>
          </p:nvSpPr>
          <p:spPr bwMode="auto">
            <a:xfrm>
              <a:off x="5850" y="4092"/>
              <a:ext cx="109" cy="20"/>
            </a:xfrm>
            <a:custGeom>
              <a:avLst/>
              <a:gdLst>
                <a:gd name="T0" fmla="*/ 27 w 31"/>
                <a:gd name="T1" fmla="*/ 1 h 7"/>
                <a:gd name="T2" fmla="*/ 3 w 31"/>
                <a:gd name="T3" fmla="*/ 3 h 7"/>
                <a:gd name="T4" fmla="*/ 3 w 31"/>
                <a:gd name="T5" fmla="*/ 7 h 7"/>
                <a:gd name="T6" fmla="*/ 28 w 31"/>
                <a:gd name="T7" fmla="*/ 5 h 7"/>
                <a:gd name="T8" fmla="*/ 27 w 3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27" y="1"/>
                  </a:moveTo>
                  <a:cubicBezTo>
                    <a:pt x="19" y="2"/>
                    <a:pt x="11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11" y="7"/>
                    <a:pt x="20" y="6"/>
                    <a:pt x="28" y="5"/>
                  </a:cubicBezTo>
                  <a:cubicBezTo>
                    <a:pt x="31" y="4"/>
                    <a:pt x="30" y="0"/>
                    <a:pt x="27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8" name="Freeform 81"/>
            <p:cNvSpPr/>
            <p:nvPr/>
          </p:nvSpPr>
          <p:spPr bwMode="auto">
            <a:xfrm>
              <a:off x="5988" y="4097"/>
              <a:ext cx="102" cy="18"/>
            </a:xfrm>
            <a:custGeom>
              <a:avLst/>
              <a:gdLst>
                <a:gd name="T0" fmla="*/ 26 w 29"/>
                <a:gd name="T1" fmla="*/ 2 h 6"/>
                <a:gd name="T2" fmla="*/ 3 w 29"/>
                <a:gd name="T3" fmla="*/ 1 h 6"/>
                <a:gd name="T4" fmla="*/ 3 w 29"/>
                <a:gd name="T5" fmla="*/ 5 h 6"/>
                <a:gd name="T6" fmla="*/ 26 w 29"/>
                <a:gd name="T7" fmla="*/ 6 h 6"/>
                <a:gd name="T8" fmla="*/ 26 w 2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9" y="1"/>
                    <a:pt x="11" y="0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4"/>
                    <a:pt x="19" y="6"/>
                    <a:pt x="26" y="6"/>
                  </a:cubicBezTo>
                  <a:cubicBezTo>
                    <a:pt x="29" y="6"/>
                    <a:pt x="29" y="2"/>
                    <a:pt x="26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69" name="Freeform 82"/>
            <p:cNvSpPr/>
            <p:nvPr/>
          </p:nvSpPr>
          <p:spPr bwMode="auto">
            <a:xfrm>
              <a:off x="6136" y="4100"/>
              <a:ext cx="102" cy="18"/>
            </a:xfrm>
            <a:custGeom>
              <a:avLst/>
              <a:gdLst>
                <a:gd name="T0" fmla="*/ 27 w 29"/>
                <a:gd name="T1" fmla="*/ 0 h 6"/>
                <a:gd name="T2" fmla="*/ 3 w 29"/>
                <a:gd name="T3" fmla="*/ 1 h 6"/>
                <a:gd name="T4" fmla="*/ 3 w 29"/>
                <a:gd name="T5" fmla="*/ 5 h 6"/>
                <a:gd name="T6" fmla="*/ 27 w 29"/>
                <a:gd name="T7" fmla="*/ 4 h 6"/>
                <a:gd name="T8" fmla="*/ 27 w 2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7" y="0"/>
                  </a:moveTo>
                  <a:cubicBezTo>
                    <a:pt x="19" y="0"/>
                    <a:pt x="11" y="0"/>
                    <a:pt x="3" y="1"/>
                  </a:cubicBezTo>
                  <a:cubicBezTo>
                    <a:pt x="0" y="1"/>
                    <a:pt x="0" y="6"/>
                    <a:pt x="3" y="5"/>
                  </a:cubicBezTo>
                  <a:cubicBezTo>
                    <a:pt x="11" y="4"/>
                    <a:pt x="19" y="4"/>
                    <a:pt x="27" y="4"/>
                  </a:cubicBezTo>
                  <a:cubicBezTo>
                    <a:pt x="29" y="4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0" name="Freeform 83"/>
            <p:cNvSpPr/>
            <p:nvPr/>
          </p:nvSpPr>
          <p:spPr bwMode="auto">
            <a:xfrm>
              <a:off x="6298" y="4100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1" name="Freeform 84"/>
            <p:cNvSpPr/>
            <p:nvPr/>
          </p:nvSpPr>
          <p:spPr bwMode="auto">
            <a:xfrm>
              <a:off x="6428" y="4103"/>
              <a:ext cx="99" cy="18"/>
            </a:xfrm>
            <a:custGeom>
              <a:avLst/>
              <a:gdLst>
                <a:gd name="T0" fmla="*/ 25 w 28"/>
                <a:gd name="T1" fmla="*/ 1 h 6"/>
                <a:gd name="T2" fmla="*/ 3 w 28"/>
                <a:gd name="T3" fmla="*/ 1 h 6"/>
                <a:gd name="T4" fmla="*/ 3 w 28"/>
                <a:gd name="T5" fmla="*/ 5 h 6"/>
                <a:gd name="T6" fmla="*/ 25 w 28"/>
                <a:gd name="T7" fmla="*/ 5 h 6"/>
                <a:gd name="T8" fmla="*/ 25 w 2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25" y="1"/>
                  </a:moveTo>
                  <a:cubicBezTo>
                    <a:pt x="17" y="1"/>
                    <a:pt x="10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0" y="6"/>
                    <a:pt x="17" y="5"/>
                    <a:pt x="25" y="5"/>
                  </a:cubicBezTo>
                  <a:cubicBezTo>
                    <a:pt x="28" y="5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2" name="Freeform 85"/>
            <p:cNvSpPr/>
            <p:nvPr/>
          </p:nvSpPr>
          <p:spPr bwMode="auto">
            <a:xfrm>
              <a:off x="6545" y="4103"/>
              <a:ext cx="92" cy="2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3 w 26"/>
                <a:gd name="T5" fmla="*/ 5 h 7"/>
                <a:gd name="T6" fmla="*/ 23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6" y="2"/>
                    <a:pt x="10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9" y="7"/>
                    <a:pt x="16" y="6"/>
                    <a:pt x="23" y="5"/>
                  </a:cubicBezTo>
                  <a:cubicBezTo>
                    <a:pt x="26" y="5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3" name="Freeform 86"/>
            <p:cNvSpPr/>
            <p:nvPr/>
          </p:nvSpPr>
          <p:spPr bwMode="auto">
            <a:xfrm>
              <a:off x="6682" y="4103"/>
              <a:ext cx="110" cy="18"/>
            </a:xfrm>
            <a:custGeom>
              <a:avLst/>
              <a:gdLst>
                <a:gd name="T0" fmla="*/ 28 w 31"/>
                <a:gd name="T1" fmla="*/ 2 h 6"/>
                <a:gd name="T2" fmla="*/ 3 w 31"/>
                <a:gd name="T3" fmla="*/ 1 h 6"/>
                <a:gd name="T4" fmla="*/ 3 w 31"/>
                <a:gd name="T5" fmla="*/ 5 h 6"/>
                <a:gd name="T6" fmla="*/ 28 w 31"/>
                <a:gd name="T7" fmla="*/ 6 h 6"/>
                <a:gd name="T8" fmla="*/ 28 w 3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28" y="2"/>
                  </a:moveTo>
                  <a:cubicBezTo>
                    <a:pt x="19" y="2"/>
                    <a:pt x="11" y="2"/>
                    <a:pt x="3" y="1"/>
                  </a:cubicBezTo>
                  <a:cubicBezTo>
                    <a:pt x="0" y="0"/>
                    <a:pt x="0" y="5"/>
                    <a:pt x="3" y="5"/>
                  </a:cubicBezTo>
                  <a:cubicBezTo>
                    <a:pt x="11" y="6"/>
                    <a:pt x="19" y="6"/>
                    <a:pt x="28" y="6"/>
                  </a:cubicBezTo>
                  <a:cubicBezTo>
                    <a:pt x="31" y="6"/>
                    <a:pt x="31" y="2"/>
                    <a:pt x="28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4" name="Freeform 87"/>
            <p:cNvSpPr/>
            <p:nvPr/>
          </p:nvSpPr>
          <p:spPr bwMode="auto">
            <a:xfrm>
              <a:off x="6820" y="4103"/>
              <a:ext cx="106" cy="21"/>
            </a:xfrm>
            <a:custGeom>
              <a:avLst/>
              <a:gdLst>
                <a:gd name="T0" fmla="*/ 27 w 30"/>
                <a:gd name="T1" fmla="*/ 2 h 7"/>
                <a:gd name="T2" fmla="*/ 3 w 30"/>
                <a:gd name="T3" fmla="*/ 1 h 7"/>
                <a:gd name="T4" fmla="*/ 3 w 30"/>
                <a:gd name="T5" fmla="*/ 5 h 7"/>
                <a:gd name="T6" fmla="*/ 26 w 30"/>
                <a:gd name="T7" fmla="*/ 6 h 7"/>
                <a:gd name="T8" fmla="*/ 27 w 3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7" y="2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6" y="6"/>
                  </a:cubicBezTo>
                  <a:cubicBezTo>
                    <a:pt x="29" y="7"/>
                    <a:pt x="30" y="3"/>
                    <a:pt x="27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5" name="Freeform 88"/>
            <p:cNvSpPr/>
            <p:nvPr/>
          </p:nvSpPr>
          <p:spPr bwMode="auto">
            <a:xfrm>
              <a:off x="6961" y="4106"/>
              <a:ext cx="92" cy="18"/>
            </a:xfrm>
            <a:custGeom>
              <a:avLst/>
              <a:gdLst>
                <a:gd name="T0" fmla="*/ 23 w 26"/>
                <a:gd name="T1" fmla="*/ 2 h 6"/>
                <a:gd name="T2" fmla="*/ 4 w 26"/>
                <a:gd name="T3" fmla="*/ 1 h 6"/>
                <a:gd name="T4" fmla="*/ 3 w 26"/>
                <a:gd name="T5" fmla="*/ 5 h 6"/>
                <a:gd name="T6" fmla="*/ 23 w 26"/>
                <a:gd name="T7" fmla="*/ 6 h 6"/>
                <a:gd name="T8" fmla="*/ 23 w 2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23" y="2"/>
                  </a:moveTo>
                  <a:cubicBezTo>
                    <a:pt x="17" y="2"/>
                    <a:pt x="10" y="2"/>
                    <a:pt x="4" y="1"/>
                  </a:cubicBezTo>
                  <a:cubicBezTo>
                    <a:pt x="1" y="0"/>
                    <a:pt x="0" y="5"/>
                    <a:pt x="3" y="5"/>
                  </a:cubicBezTo>
                  <a:cubicBezTo>
                    <a:pt x="10" y="6"/>
                    <a:pt x="17" y="6"/>
                    <a:pt x="23" y="6"/>
                  </a:cubicBezTo>
                  <a:cubicBezTo>
                    <a:pt x="26" y="6"/>
                    <a:pt x="26" y="2"/>
                    <a:pt x="23" y="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6" name="Freeform 89"/>
            <p:cNvSpPr/>
            <p:nvPr/>
          </p:nvSpPr>
          <p:spPr bwMode="auto">
            <a:xfrm>
              <a:off x="7081" y="4106"/>
              <a:ext cx="113" cy="24"/>
            </a:xfrm>
            <a:custGeom>
              <a:avLst/>
              <a:gdLst>
                <a:gd name="T0" fmla="*/ 28 w 32"/>
                <a:gd name="T1" fmla="*/ 1 h 8"/>
                <a:gd name="T2" fmla="*/ 3 w 32"/>
                <a:gd name="T3" fmla="*/ 2 h 8"/>
                <a:gd name="T4" fmla="*/ 3 w 32"/>
                <a:gd name="T5" fmla="*/ 6 h 8"/>
                <a:gd name="T6" fmla="*/ 29 w 32"/>
                <a:gd name="T7" fmla="*/ 5 h 8"/>
                <a:gd name="T8" fmla="*/ 28 w 3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1"/>
                  </a:moveTo>
                  <a:cubicBezTo>
                    <a:pt x="20" y="3"/>
                    <a:pt x="11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2" y="6"/>
                    <a:pt x="21" y="8"/>
                    <a:pt x="29" y="5"/>
                  </a:cubicBezTo>
                  <a:cubicBezTo>
                    <a:pt x="32" y="4"/>
                    <a:pt x="31" y="0"/>
                    <a:pt x="28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7" name="Freeform 90"/>
            <p:cNvSpPr/>
            <p:nvPr/>
          </p:nvSpPr>
          <p:spPr bwMode="auto">
            <a:xfrm>
              <a:off x="7219" y="4103"/>
              <a:ext cx="95" cy="18"/>
            </a:xfrm>
            <a:custGeom>
              <a:avLst/>
              <a:gdLst>
                <a:gd name="T0" fmla="*/ 23 w 27"/>
                <a:gd name="T1" fmla="*/ 1 h 6"/>
                <a:gd name="T2" fmla="*/ 3 w 27"/>
                <a:gd name="T3" fmla="*/ 2 h 6"/>
                <a:gd name="T4" fmla="*/ 3 w 27"/>
                <a:gd name="T5" fmla="*/ 6 h 6"/>
                <a:gd name="T6" fmla="*/ 24 w 27"/>
                <a:gd name="T7" fmla="*/ 5 h 6"/>
                <a:gd name="T8" fmla="*/ 23 w 2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23" y="1"/>
                  </a:moveTo>
                  <a:cubicBezTo>
                    <a:pt x="16" y="2"/>
                    <a:pt x="10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10" y="6"/>
                    <a:pt x="17" y="6"/>
                    <a:pt x="24" y="5"/>
                  </a:cubicBezTo>
                  <a:cubicBezTo>
                    <a:pt x="27" y="5"/>
                    <a:pt x="25" y="0"/>
                    <a:pt x="23" y="1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8" name="Freeform 91"/>
            <p:cNvSpPr/>
            <p:nvPr/>
          </p:nvSpPr>
          <p:spPr bwMode="auto">
            <a:xfrm>
              <a:off x="7321" y="4109"/>
              <a:ext cx="106" cy="15"/>
            </a:xfrm>
            <a:custGeom>
              <a:avLst/>
              <a:gdLst>
                <a:gd name="T0" fmla="*/ 27 w 30"/>
                <a:gd name="T1" fmla="*/ 0 h 5"/>
                <a:gd name="T2" fmla="*/ 3 w 30"/>
                <a:gd name="T3" fmla="*/ 1 h 5"/>
                <a:gd name="T4" fmla="*/ 3 w 30"/>
                <a:gd name="T5" fmla="*/ 5 h 5"/>
                <a:gd name="T6" fmla="*/ 27 w 30"/>
                <a:gd name="T7" fmla="*/ 4 h 5"/>
                <a:gd name="T8" fmla="*/ 27 w 3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">
                  <a:moveTo>
                    <a:pt x="27" y="0"/>
                  </a:move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11" y="5"/>
                    <a:pt x="19" y="4"/>
                    <a:pt x="27" y="4"/>
                  </a:cubicBezTo>
                  <a:cubicBezTo>
                    <a:pt x="30" y="4"/>
                    <a:pt x="30" y="0"/>
                    <a:pt x="27" y="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79" name="Freeform 92"/>
            <p:cNvSpPr/>
            <p:nvPr/>
          </p:nvSpPr>
          <p:spPr bwMode="auto">
            <a:xfrm>
              <a:off x="7448" y="4077"/>
              <a:ext cx="25" cy="59"/>
            </a:xfrm>
            <a:custGeom>
              <a:avLst/>
              <a:gdLst>
                <a:gd name="T0" fmla="*/ 1 w 7"/>
                <a:gd name="T1" fmla="*/ 7 h 20"/>
                <a:gd name="T2" fmla="*/ 1 w 7"/>
                <a:gd name="T3" fmla="*/ 7 h 20"/>
                <a:gd name="T4" fmla="*/ 2 w 7"/>
                <a:gd name="T5" fmla="*/ 17 h 20"/>
                <a:gd name="T6" fmla="*/ 7 w 7"/>
                <a:gd name="T7" fmla="*/ 17 h 20"/>
                <a:gd name="T8" fmla="*/ 6 w 7"/>
                <a:gd name="T9" fmla="*/ 3 h 20"/>
                <a:gd name="T10" fmla="*/ 2 w 7"/>
                <a:gd name="T11" fmla="*/ 1 h 20"/>
                <a:gd name="T12" fmla="*/ 0 w 7"/>
                <a:gd name="T13" fmla="*/ 3 h 20"/>
                <a:gd name="T14" fmla="*/ 1 w 7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2" y="14"/>
                    <a:pt x="2" y="17"/>
                  </a:cubicBezTo>
                  <a:cubicBezTo>
                    <a:pt x="2" y="20"/>
                    <a:pt x="7" y="20"/>
                    <a:pt x="7" y="17"/>
                  </a:cubicBezTo>
                  <a:cubicBezTo>
                    <a:pt x="7" y="13"/>
                    <a:pt x="6" y="8"/>
                    <a:pt x="6" y="3"/>
                  </a:cubicBez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5"/>
                    <a:pt x="1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0" name="Freeform 93"/>
            <p:cNvSpPr/>
            <p:nvPr/>
          </p:nvSpPr>
          <p:spPr bwMode="auto">
            <a:xfrm>
              <a:off x="7444" y="3994"/>
              <a:ext cx="22" cy="65"/>
            </a:xfrm>
            <a:custGeom>
              <a:avLst/>
              <a:gdLst>
                <a:gd name="T0" fmla="*/ 1 w 6"/>
                <a:gd name="T1" fmla="*/ 19 h 22"/>
                <a:gd name="T2" fmla="*/ 6 w 6"/>
                <a:gd name="T3" fmla="*/ 19 h 22"/>
                <a:gd name="T4" fmla="*/ 5 w 6"/>
                <a:gd name="T5" fmla="*/ 3 h 22"/>
                <a:gd name="T6" fmla="*/ 0 w 6"/>
                <a:gd name="T7" fmla="*/ 3 h 22"/>
                <a:gd name="T8" fmla="*/ 1 w 6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1" y="19"/>
                  </a:moveTo>
                  <a:cubicBezTo>
                    <a:pt x="1" y="22"/>
                    <a:pt x="6" y="22"/>
                    <a:pt x="6" y="19"/>
                  </a:cubicBezTo>
                  <a:cubicBezTo>
                    <a:pt x="6" y="14"/>
                    <a:pt x="5" y="9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9"/>
                    <a:pt x="1" y="14"/>
                    <a:pt x="1" y="1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1" name="Freeform 94"/>
            <p:cNvSpPr/>
            <p:nvPr/>
          </p:nvSpPr>
          <p:spPr bwMode="auto">
            <a:xfrm>
              <a:off x="7444" y="3910"/>
              <a:ext cx="18" cy="63"/>
            </a:xfrm>
            <a:custGeom>
              <a:avLst/>
              <a:gdLst>
                <a:gd name="T0" fmla="*/ 0 w 5"/>
                <a:gd name="T1" fmla="*/ 5 h 21"/>
                <a:gd name="T2" fmla="*/ 1 w 5"/>
                <a:gd name="T3" fmla="*/ 6 h 21"/>
                <a:gd name="T4" fmla="*/ 0 w 5"/>
                <a:gd name="T5" fmla="*/ 11 h 21"/>
                <a:gd name="T6" fmla="*/ 0 w 5"/>
                <a:gd name="T7" fmla="*/ 15 h 21"/>
                <a:gd name="T8" fmla="*/ 0 w 5"/>
                <a:gd name="T9" fmla="*/ 17 h 21"/>
                <a:gd name="T10" fmla="*/ 0 w 5"/>
                <a:gd name="T11" fmla="*/ 17 h 21"/>
                <a:gd name="T12" fmla="*/ 0 w 5"/>
                <a:gd name="T13" fmla="*/ 18 h 21"/>
                <a:gd name="T14" fmla="*/ 0 w 5"/>
                <a:gd name="T15" fmla="*/ 19 h 21"/>
                <a:gd name="T16" fmla="*/ 5 w 5"/>
                <a:gd name="T17" fmla="*/ 18 h 21"/>
                <a:gd name="T18" fmla="*/ 5 w 5"/>
                <a:gd name="T19" fmla="*/ 7 h 21"/>
                <a:gd name="T20" fmla="*/ 5 w 5"/>
                <a:gd name="T21" fmla="*/ 2 h 21"/>
                <a:gd name="T22" fmla="*/ 0 w 5"/>
                <a:gd name="T23" fmla="*/ 3 h 21"/>
                <a:gd name="T24" fmla="*/ 0 w 5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1">
                  <a:moveTo>
                    <a:pt x="0" y="5"/>
                  </a:moveTo>
                  <a:cubicBezTo>
                    <a:pt x="0" y="5"/>
                    <a:pt x="1" y="6"/>
                    <a:pt x="1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8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1" y="21"/>
                    <a:pt x="4" y="20"/>
                    <a:pt x="5" y="18"/>
                  </a:cubicBezTo>
                  <a:cubicBezTo>
                    <a:pt x="5" y="15"/>
                    <a:pt x="5" y="11"/>
                    <a:pt x="5" y="7"/>
                  </a:cubicBezTo>
                  <a:cubicBezTo>
                    <a:pt x="5" y="6"/>
                    <a:pt x="5" y="3"/>
                    <a:pt x="5" y="2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2" name="Freeform 95"/>
            <p:cNvSpPr/>
            <p:nvPr/>
          </p:nvSpPr>
          <p:spPr bwMode="auto">
            <a:xfrm>
              <a:off x="7444" y="3827"/>
              <a:ext cx="18" cy="69"/>
            </a:xfrm>
            <a:custGeom>
              <a:avLst/>
              <a:gdLst>
                <a:gd name="T0" fmla="*/ 5 w 5"/>
                <a:gd name="T1" fmla="*/ 20 h 23"/>
                <a:gd name="T2" fmla="*/ 5 w 5"/>
                <a:gd name="T3" fmla="*/ 3 h 23"/>
                <a:gd name="T4" fmla="*/ 0 w 5"/>
                <a:gd name="T5" fmla="*/ 3 h 23"/>
                <a:gd name="T6" fmla="*/ 0 w 5"/>
                <a:gd name="T7" fmla="*/ 20 h 23"/>
                <a:gd name="T8" fmla="*/ 5 w 5"/>
                <a:gd name="T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3">
                  <a:moveTo>
                    <a:pt x="5" y="2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5" y="23"/>
                    <a:pt x="5" y="2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3" name="Freeform 96"/>
            <p:cNvSpPr/>
            <p:nvPr/>
          </p:nvSpPr>
          <p:spPr bwMode="auto">
            <a:xfrm>
              <a:off x="7448" y="3747"/>
              <a:ext cx="18" cy="57"/>
            </a:xfrm>
            <a:custGeom>
              <a:avLst/>
              <a:gdLst>
                <a:gd name="T0" fmla="*/ 5 w 5"/>
                <a:gd name="T1" fmla="*/ 16 h 19"/>
                <a:gd name="T2" fmla="*/ 5 w 5"/>
                <a:gd name="T3" fmla="*/ 3 h 19"/>
                <a:gd name="T4" fmla="*/ 0 w 5"/>
                <a:gd name="T5" fmla="*/ 3 h 19"/>
                <a:gd name="T6" fmla="*/ 0 w 5"/>
                <a:gd name="T7" fmla="*/ 16 h 19"/>
                <a:gd name="T8" fmla="*/ 5 w 5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9">
                  <a:moveTo>
                    <a:pt x="5" y="16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5" y="19"/>
                    <a:pt x="5" y="1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4" name="Freeform 97"/>
            <p:cNvSpPr/>
            <p:nvPr/>
          </p:nvSpPr>
          <p:spPr bwMode="auto">
            <a:xfrm>
              <a:off x="7448" y="3658"/>
              <a:ext cx="18" cy="63"/>
            </a:xfrm>
            <a:custGeom>
              <a:avLst/>
              <a:gdLst>
                <a:gd name="T0" fmla="*/ 5 w 5"/>
                <a:gd name="T1" fmla="*/ 18 h 21"/>
                <a:gd name="T2" fmla="*/ 5 w 5"/>
                <a:gd name="T3" fmla="*/ 2 h 21"/>
                <a:gd name="T4" fmla="*/ 0 w 5"/>
                <a:gd name="T5" fmla="*/ 2 h 21"/>
                <a:gd name="T6" fmla="*/ 0 w 5"/>
                <a:gd name="T7" fmla="*/ 18 h 21"/>
                <a:gd name="T8" fmla="*/ 5 w 5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5" y="18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5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5" name="Freeform 98"/>
            <p:cNvSpPr/>
            <p:nvPr/>
          </p:nvSpPr>
          <p:spPr bwMode="auto">
            <a:xfrm>
              <a:off x="7444" y="3557"/>
              <a:ext cx="25" cy="80"/>
            </a:xfrm>
            <a:custGeom>
              <a:avLst/>
              <a:gdLst>
                <a:gd name="T0" fmla="*/ 2 w 7"/>
                <a:gd name="T1" fmla="*/ 24 h 27"/>
                <a:gd name="T2" fmla="*/ 7 w 7"/>
                <a:gd name="T3" fmla="*/ 23 h 27"/>
                <a:gd name="T4" fmla="*/ 5 w 7"/>
                <a:gd name="T5" fmla="*/ 3 h 27"/>
                <a:gd name="T6" fmla="*/ 0 w 7"/>
                <a:gd name="T7" fmla="*/ 4 h 27"/>
                <a:gd name="T8" fmla="*/ 2 w 7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2" y="24"/>
                  </a:moveTo>
                  <a:cubicBezTo>
                    <a:pt x="3" y="27"/>
                    <a:pt x="7" y="26"/>
                    <a:pt x="7" y="23"/>
                  </a:cubicBezTo>
                  <a:cubicBezTo>
                    <a:pt x="6" y="17"/>
                    <a:pt x="6" y="1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11"/>
                    <a:pt x="1" y="18"/>
                    <a:pt x="2" y="2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6" name="Freeform 99"/>
            <p:cNvSpPr/>
            <p:nvPr/>
          </p:nvSpPr>
          <p:spPr bwMode="auto">
            <a:xfrm>
              <a:off x="7444" y="346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7 w 7"/>
                <a:gd name="T3" fmla="*/ 4 h 25"/>
                <a:gd name="T4" fmla="*/ 2 w 7"/>
                <a:gd name="T5" fmla="*/ 2 h 25"/>
                <a:gd name="T6" fmla="*/ 0 w 7"/>
                <a:gd name="T7" fmla="*/ 20 h 25"/>
                <a:gd name="T8" fmla="*/ 5 w 7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6" y="16"/>
                    <a:pt x="5" y="10"/>
                    <a:pt x="7" y="4"/>
                  </a:cubicBezTo>
                  <a:cubicBezTo>
                    <a:pt x="7" y="1"/>
                    <a:pt x="3" y="0"/>
                    <a:pt x="2" y="2"/>
                  </a:cubicBezTo>
                  <a:cubicBezTo>
                    <a:pt x="1" y="8"/>
                    <a:pt x="1" y="14"/>
                    <a:pt x="0" y="20"/>
                  </a:cubicBezTo>
                  <a:cubicBezTo>
                    <a:pt x="0" y="23"/>
                    <a:pt x="4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7" name="Freeform 100"/>
            <p:cNvSpPr/>
            <p:nvPr/>
          </p:nvSpPr>
          <p:spPr bwMode="auto">
            <a:xfrm>
              <a:off x="7448" y="3364"/>
              <a:ext cx="21" cy="75"/>
            </a:xfrm>
            <a:custGeom>
              <a:avLst/>
              <a:gdLst>
                <a:gd name="T0" fmla="*/ 5 w 6"/>
                <a:gd name="T1" fmla="*/ 22 h 25"/>
                <a:gd name="T2" fmla="*/ 6 w 6"/>
                <a:gd name="T3" fmla="*/ 3 h 25"/>
                <a:gd name="T4" fmla="*/ 1 w 6"/>
                <a:gd name="T5" fmla="*/ 3 h 25"/>
                <a:gd name="T6" fmla="*/ 0 w 6"/>
                <a:gd name="T7" fmla="*/ 22 h 25"/>
                <a:gd name="T8" fmla="*/ 5 w 6"/>
                <a:gd name="T9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22"/>
                  </a:moveTo>
                  <a:cubicBezTo>
                    <a:pt x="5" y="16"/>
                    <a:pt x="6" y="10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0"/>
                    <a:pt x="0" y="16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8" name="Freeform 101"/>
            <p:cNvSpPr/>
            <p:nvPr/>
          </p:nvSpPr>
          <p:spPr bwMode="auto">
            <a:xfrm>
              <a:off x="7444" y="3272"/>
              <a:ext cx="25" cy="75"/>
            </a:xfrm>
            <a:custGeom>
              <a:avLst/>
              <a:gdLst>
                <a:gd name="T0" fmla="*/ 5 w 7"/>
                <a:gd name="T1" fmla="*/ 22 h 25"/>
                <a:gd name="T2" fmla="*/ 5 w 7"/>
                <a:gd name="T3" fmla="*/ 12 h 25"/>
                <a:gd name="T4" fmla="*/ 5 w 7"/>
                <a:gd name="T5" fmla="*/ 7 h 25"/>
                <a:gd name="T6" fmla="*/ 5 w 7"/>
                <a:gd name="T7" fmla="*/ 5 h 25"/>
                <a:gd name="T8" fmla="*/ 5 w 7"/>
                <a:gd name="T9" fmla="*/ 4 h 25"/>
                <a:gd name="T10" fmla="*/ 2 w 7"/>
                <a:gd name="T11" fmla="*/ 1 h 25"/>
                <a:gd name="T12" fmla="*/ 0 w 7"/>
                <a:gd name="T13" fmla="*/ 8 h 25"/>
                <a:gd name="T14" fmla="*/ 0 w 7"/>
                <a:gd name="T15" fmla="*/ 22 h 25"/>
                <a:gd name="T16" fmla="*/ 5 w 7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5">
                  <a:moveTo>
                    <a:pt x="5" y="22"/>
                  </a:moveTo>
                  <a:cubicBezTo>
                    <a:pt x="5" y="18"/>
                    <a:pt x="5" y="15"/>
                    <a:pt x="5" y="12"/>
                  </a:cubicBezTo>
                  <a:cubicBezTo>
                    <a:pt x="5" y="10"/>
                    <a:pt x="5" y="8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5" y="0"/>
                    <a:pt x="2" y="1"/>
                  </a:cubicBezTo>
                  <a:cubicBezTo>
                    <a:pt x="0" y="2"/>
                    <a:pt x="0" y="6"/>
                    <a:pt x="0" y="8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5"/>
                    <a:pt x="5" y="25"/>
                    <a:pt x="5" y="2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89" name="Freeform 102"/>
            <p:cNvSpPr/>
            <p:nvPr/>
          </p:nvSpPr>
          <p:spPr bwMode="auto">
            <a:xfrm>
              <a:off x="7451" y="3172"/>
              <a:ext cx="25" cy="77"/>
            </a:xfrm>
            <a:custGeom>
              <a:avLst/>
              <a:gdLst>
                <a:gd name="T0" fmla="*/ 0 w 7"/>
                <a:gd name="T1" fmla="*/ 7 h 26"/>
                <a:gd name="T2" fmla="*/ 1 w 7"/>
                <a:gd name="T3" fmla="*/ 16 h 26"/>
                <a:gd name="T4" fmla="*/ 1 w 7"/>
                <a:gd name="T5" fmla="*/ 19 h 26"/>
                <a:gd name="T6" fmla="*/ 2 w 7"/>
                <a:gd name="T7" fmla="*/ 21 h 26"/>
                <a:gd name="T8" fmla="*/ 5 w 7"/>
                <a:gd name="T9" fmla="*/ 23 h 26"/>
                <a:gd name="T10" fmla="*/ 5 w 7"/>
                <a:gd name="T11" fmla="*/ 14 h 26"/>
                <a:gd name="T12" fmla="*/ 5 w 7"/>
                <a:gd name="T13" fmla="*/ 8 h 26"/>
                <a:gd name="T14" fmla="*/ 5 w 7"/>
                <a:gd name="T15" fmla="*/ 6 h 26"/>
                <a:gd name="T16" fmla="*/ 5 w 7"/>
                <a:gd name="T17" fmla="*/ 3 h 26"/>
                <a:gd name="T18" fmla="*/ 1 w 7"/>
                <a:gd name="T19" fmla="*/ 2 h 26"/>
                <a:gd name="T20" fmla="*/ 0 w 7"/>
                <a:gd name="T2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6">
                  <a:moveTo>
                    <a:pt x="0" y="7"/>
                  </a:moveTo>
                  <a:cubicBezTo>
                    <a:pt x="0" y="10"/>
                    <a:pt x="1" y="13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20"/>
                    <a:pt x="1" y="22"/>
                    <a:pt x="2" y="21"/>
                  </a:cubicBezTo>
                  <a:cubicBezTo>
                    <a:pt x="0" y="23"/>
                    <a:pt x="4" y="26"/>
                    <a:pt x="5" y="23"/>
                  </a:cubicBezTo>
                  <a:cubicBezTo>
                    <a:pt x="7" y="21"/>
                    <a:pt x="6" y="16"/>
                    <a:pt x="5" y="14"/>
                  </a:cubicBezTo>
                  <a:cubicBezTo>
                    <a:pt x="5" y="12"/>
                    <a:pt x="5" y="10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5"/>
                    <a:pt x="6" y="4"/>
                    <a:pt x="5" y="3"/>
                  </a:cubicBezTo>
                  <a:cubicBezTo>
                    <a:pt x="4" y="1"/>
                    <a:pt x="3" y="0"/>
                    <a:pt x="1" y="2"/>
                  </a:cubicBezTo>
                  <a:cubicBezTo>
                    <a:pt x="0" y="3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0" name="Freeform 103"/>
            <p:cNvSpPr/>
            <p:nvPr/>
          </p:nvSpPr>
          <p:spPr bwMode="auto">
            <a:xfrm>
              <a:off x="7444" y="3035"/>
              <a:ext cx="25" cy="101"/>
            </a:xfrm>
            <a:custGeom>
              <a:avLst/>
              <a:gdLst>
                <a:gd name="T0" fmla="*/ 0 w 7"/>
                <a:gd name="T1" fmla="*/ 4 h 34"/>
                <a:gd name="T2" fmla="*/ 1 w 7"/>
                <a:gd name="T3" fmla="*/ 31 h 34"/>
                <a:gd name="T4" fmla="*/ 6 w 7"/>
                <a:gd name="T5" fmla="*/ 31 h 34"/>
                <a:gd name="T6" fmla="*/ 6 w 7"/>
                <a:gd name="T7" fmla="*/ 10 h 34"/>
                <a:gd name="T8" fmla="*/ 6 w 7"/>
                <a:gd name="T9" fmla="*/ 7 h 34"/>
                <a:gd name="T10" fmla="*/ 4 w 7"/>
                <a:gd name="T11" fmla="*/ 2 h 34"/>
                <a:gd name="T12" fmla="*/ 0 w 7"/>
                <a:gd name="T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4">
                  <a:moveTo>
                    <a:pt x="0" y="4"/>
                  </a:moveTo>
                  <a:cubicBezTo>
                    <a:pt x="2" y="13"/>
                    <a:pt x="1" y="22"/>
                    <a:pt x="1" y="31"/>
                  </a:cubicBezTo>
                  <a:cubicBezTo>
                    <a:pt x="1" y="34"/>
                    <a:pt x="6" y="34"/>
                    <a:pt x="6" y="31"/>
                  </a:cubicBezTo>
                  <a:cubicBezTo>
                    <a:pt x="6" y="24"/>
                    <a:pt x="6" y="17"/>
                    <a:pt x="6" y="10"/>
                  </a:cubicBezTo>
                  <a:cubicBezTo>
                    <a:pt x="6" y="9"/>
                    <a:pt x="7" y="8"/>
                    <a:pt x="6" y="7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1" name="Freeform 104"/>
            <p:cNvSpPr/>
            <p:nvPr/>
          </p:nvSpPr>
          <p:spPr bwMode="auto">
            <a:xfrm>
              <a:off x="7448" y="2943"/>
              <a:ext cx="21" cy="62"/>
            </a:xfrm>
            <a:custGeom>
              <a:avLst/>
              <a:gdLst>
                <a:gd name="T0" fmla="*/ 5 w 6"/>
                <a:gd name="T1" fmla="*/ 18 h 21"/>
                <a:gd name="T2" fmla="*/ 6 w 6"/>
                <a:gd name="T3" fmla="*/ 3 h 21"/>
                <a:gd name="T4" fmla="*/ 1 w 6"/>
                <a:gd name="T5" fmla="*/ 3 h 21"/>
                <a:gd name="T6" fmla="*/ 0 w 6"/>
                <a:gd name="T7" fmla="*/ 18 h 21"/>
                <a:gd name="T8" fmla="*/ 5 w 6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1">
                  <a:moveTo>
                    <a:pt x="5" y="18"/>
                  </a:moveTo>
                  <a:cubicBezTo>
                    <a:pt x="5" y="13"/>
                    <a:pt x="6" y="8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8"/>
                    <a:pt x="1" y="13"/>
                    <a:pt x="0" y="18"/>
                  </a:cubicBezTo>
                  <a:cubicBezTo>
                    <a:pt x="0" y="21"/>
                    <a:pt x="4" y="21"/>
                    <a:pt x="5" y="1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2" name="Freeform 105"/>
            <p:cNvSpPr/>
            <p:nvPr/>
          </p:nvSpPr>
          <p:spPr bwMode="auto">
            <a:xfrm>
              <a:off x="7448" y="2827"/>
              <a:ext cx="25" cy="83"/>
            </a:xfrm>
            <a:custGeom>
              <a:avLst/>
              <a:gdLst>
                <a:gd name="T0" fmla="*/ 2 w 7"/>
                <a:gd name="T1" fmla="*/ 25 h 28"/>
                <a:gd name="T2" fmla="*/ 7 w 7"/>
                <a:gd name="T3" fmla="*/ 25 h 28"/>
                <a:gd name="T4" fmla="*/ 5 w 7"/>
                <a:gd name="T5" fmla="*/ 3 h 28"/>
                <a:gd name="T6" fmla="*/ 0 w 7"/>
                <a:gd name="T7" fmla="*/ 3 h 28"/>
                <a:gd name="T8" fmla="*/ 2 w 7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2" y="25"/>
                  </a:moveTo>
                  <a:cubicBezTo>
                    <a:pt x="3" y="28"/>
                    <a:pt x="7" y="28"/>
                    <a:pt x="7" y="25"/>
                  </a:cubicBezTo>
                  <a:cubicBezTo>
                    <a:pt x="6" y="18"/>
                    <a:pt x="6" y="10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0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3" name="Freeform 106"/>
            <p:cNvSpPr/>
            <p:nvPr/>
          </p:nvSpPr>
          <p:spPr bwMode="auto">
            <a:xfrm>
              <a:off x="7441" y="2703"/>
              <a:ext cx="21" cy="92"/>
            </a:xfrm>
            <a:custGeom>
              <a:avLst/>
              <a:gdLst>
                <a:gd name="T0" fmla="*/ 1 w 6"/>
                <a:gd name="T1" fmla="*/ 28 h 31"/>
                <a:gd name="T2" fmla="*/ 6 w 6"/>
                <a:gd name="T3" fmla="*/ 28 h 31"/>
                <a:gd name="T4" fmla="*/ 5 w 6"/>
                <a:gd name="T5" fmla="*/ 3 h 31"/>
                <a:gd name="T6" fmla="*/ 0 w 6"/>
                <a:gd name="T7" fmla="*/ 3 h 31"/>
                <a:gd name="T8" fmla="*/ 1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1" y="28"/>
                  </a:moveTo>
                  <a:cubicBezTo>
                    <a:pt x="1" y="31"/>
                    <a:pt x="6" y="31"/>
                    <a:pt x="6" y="28"/>
                  </a:cubicBezTo>
                  <a:cubicBezTo>
                    <a:pt x="6" y="20"/>
                    <a:pt x="6" y="11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1" y="11"/>
                    <a:pt x="1" y="20"/>
                    <a:pt x="1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4" name="Freeform 107"/>
            <p:cNvSpPr/>
            <p:nvPr/>
          </p:nvSpPr>
          <p:spPr bwMode="auto">
            <a:xfrm>
              <a:off x="7444" y="2581"/>
              <a:ext cx="22" cy="83"/>
            </a:xfrm>
            <a:custGeom>
              <a:avLst/>
              <a:gdLst>
                <a:gd name="T0" fmla="*/ 1 w 6"/>
                <a:gd name="T1" fmla="*/ 4 h 28"/>
                <a:gd name="T2" fmla="*/ 1 w 6"/>
                <a:gd name="T3" fmla="*/ 4 h 28"/>
                <a:gd name="T4" fmla="*/ 0 w 6"/>
                <a:gd name="T5" fmla="*/ 25 h 28"/>
                <a:gd name="T6" fmla="*/ 5 w 6"/>
                <a:gd name="T7" fmla="*/ 25 h 28"/>
                <a:gd name="T8" fmla="*/ 5 w 6"/>
                <a:gd name="T9" fmla="*/ 13 h 28"/>
                <a:gd name="T10" fmla="*/ 5 w 6"/>
                <a:gd name="T11" fmla="*/ 7 h 28"/>
                <a:gd name="T12" fmla="*/ 6 w 6"/>
                <a:gd name="T13" fmla="*/ 4 h 28"/>
                <a:gd name="T14" fmla="*/ 6 w 6"/>
                <a:gd name="T15" fmla="*/ 4 h 28"/>
                <a:gd name="T16" fmla="*/ 6 w 6"/>
                <a:gd name="T17" fmla="*/ 4 h 28"/>
                <a:gd name="T18" fmla="*/ 1 w 6"/>
                <a:gd name="T19" fmla="*/ 3 h 28"/>
                <a:gd name="T20" fmla="*/ 1 w 6"/>
                <a:gd name="T21" fmla="*/ 4 h 28"/>
                <a:gd name="T22" fmla="*/ 1 w 6"/>
                <a:gd name="T23" fmla="*/ 4 h 28"/>
                <a:gd name="T24" fmla="*/ 1 w 6"/>
                <a:gd name="T25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8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0" y="25"/>
                  </a:cubicBezTo>
                  <a:cubicBezTo>
                    <a:pt x="0" y="28"/>
                    <a:pt x="5" y="28"/>
                    <a:pt x="5" y="25"/>
                  </a:cubicBezTo>
                  <a:cubicBezTo>
                    <a:pt x="5" y="21"/>
                    <a:pt x="5" y="17"/>
                    <a:pt x="5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5" name="Freeform 108"/>
            <p:cNvSpPr/>
            <p:nvPr/>
          </p:nvSpPr>
          <p:spPr bwMode="auto">
            <a:xfrm>
              <a:off x="7455" y="2465"/>
              <a:ext cx="21" cy="98"/>
            </a:xfrm>
            <a:custGeom>
              <a:avLst/>
              <a:gdLst>
                <a:gd name="T0" fmla="*/ 5 w 6"/>
                <a:gd name="T1" fmla="*/ 30 h 33"/>
                <a:gd name="T2" fmla="*/ 5 w 6"/>
                <a:gd name="T3" fmla="*/ 10 h 33"/>
                <a:gd name="T4" fmla="*/ 6 w 6"/>
                <a:gd name="T5" fmla="*/ 8 h 33"/>
                <a:gd name="T6" fmla="*/ 5 w 6"/>
                <a:gd name="T7" fmla="*/ 3 h 33"/>
                <a:gd name="T8" fmla="*/ 0 w 6"/>
                <a:gd name="T9" fmla="*/ 3 h 33"/>
                <a:gd name="T10" fmla="*/ 0 w 6"/>
                <a:gd name="T11" fmla="*/ 30 h 33"/>
                <a:gd name="T12" fmla="*/ 5 w 6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3">
                  <a:moveTo>
                    <a:pt x="5" y="3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6" name="Freeform 109"/>
            <p:cNvSpPr/>
            <p:nvPr/>
          </p:nvSpPr>
          <p:spPr bwMode="auto">
            <a:xfrm>
              <a:off x="7444" y="2347"/>
              <a:ext cx="29" cy="89"/>
            </a:xfrm>
            <a:custGeom>
              <a:avLst/>
              <a:gdLst>
                <a:gd name="T0" fmla="*/ 1 w 8"/>
                <a:gd name="T1" fmla="*/ 4 h 30"/>
                <a:gd name="T2" fmla="*/ 2 w 8"/>
                <a:gd name="T3" fmla="*/ 27 h 30"/>
                <a:gd name="T4" fmla="*/ 7 w 8"/>
                <a:gd name="T5" fmla="*/ 27 h 30"/>
                <a:gd name="T6" fmla="*/ 6 w 8"/>
                <a:gd name="T7" fmla="*/ 3 h 30"/>
                <a:gd name="T8" fmla="*/ 1 w 8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1" y="4"/>
                  </a:moveTo>
                  <a:cubicBezTo>
                    <a:pt x="3" y="11"/>
                    <a:pt x="2" y="20"/>
                    <a:pt x="2" y="27"/>
                  </a:cubicBezTo>
                  <a:cubicBezTo>
                    <a:pt x="2" y="30"/>
                    <a:pt x="7" y="30"/>
                    <a:pt x="7" y="27"/>
                  </a:cubicBezTo>
                  <a:cubicBezTo>
                    <a:pt x="7" y="19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7" name="Freeform 110"/>
            <p:cNvSpPr/>
            <p:nvPr/>
          </p:nvSpPr>
          <p:spPr bwMode="auto">
            <a:xfrm>
              <a:off x="7451" y="2231"/>
              <a:ext cx="18" cy="89"/>
            </a:xfrm>
            <a:custGeom>
              <a:avLst/>
              <a:gdLst>
                <a:gd name="T0" fmla="*/ 5 w 5"/>
                <a:gd name="T1" fmla="*/ 27 h 30"/>
                <a:gd name="T2" fmla="*/ 5 w 5"/>
                <a:gd name="T3" fmla="*/ 3 h 30"/>
                <a:gd name="T4" fmla="*/ 0 w 5"/>
                <a:gd name="T5" fmla="*/ 3 h 30"/>
                <a:gd name="T6" fmla="*/ 0 w 5"/>
                <a:gd name="T7" fmla="*/ 27 h 30"/>
                <a:gd name="T8" fmla="*/ 5 w 5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5" y="30"/>
                    <a:pt x="5" y="2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8" name="Freeform 111"/>
            <p:cNvSpPr/>
            <p:nvPr/>
          </p:nvSpPr>
          <p:spPr bwMode="auto">
            <a:xfrm>
              <a:off x="7441" y="2109"/>
              <a:ext cx="28" cy="92"/>
            </a:xfrm>
            <a:custGeom>
              <a:avLst/>
              <a:gdLst>
                <a:gd name="T0" fmla="*/ 1 w 8"/>
                <a:gd name="T1" fmla="*/ 4 h 31"/>
                <a:gd name="T2" fmla="*/ 2 w 8"/>
                <a:gd name="T3" fmla="*/ 28 h 31"/>
                <a:gd name="T4" fmla="*/ 7 w 8"/>
                <a:gd name="T5" fmla="*/ 28 h 31"/>
                <a:gd name="T6" fmla="*/ 6 w 8"/>
                <a:gd name="T7" fmla="*/ 3 h 31"/>
                <a:gd name="T8" fmla="*/ 1 w 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4"/>
                  </a:moveTo>
                  <a:cubicBezTo>
                    <a:pt x="3" y="11"/>
                    <a:pt x="2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7" y="20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299" name="Freeform 112"/>
            <p:cNvSpPr/>
            <p:nvPr/>
          </p:nvSpPr>
          <p:spPr bwMode="auto">
            <a:xfrm>
              <a:off x="7444" y="1970"/>
              <a:ext cx="18" cy="112"/>
            </a:xfrm>
            <a:custGeom>
              <a:avLst/>
              <a:gdLst>
                <a:gd name="T0" fmla="*/ 5 w 5"/>
                <a:gd name="T1" fmla="*/ 35 h 38"/>
                <a:gd name="T2" fmla="*/ 5 w 5"/>
                <a:gd name="T3" fmla="*/ 3 h 38"/>
                <a:gd name="T4" fmla="*/ 0 w 5"/>
                <a:gd name="T5" fmla="*/ 3 h 38"/>
                <a:gd name="T6" fmla="*/ 0 w 5"/>
                <a:gd name="T7" fmla="*/ 35 h 38"/>
                <a:gd name="T8" fmla="*/ 5 w 5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8">
                  <a:moveTo>
                    <a:pt x="5" y="35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5" y="38"/>
                    <a:pt x="5" y="3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0" name="Freeform 113"/>
            <p:cNvSpPr/>
            <p:nvPr/>
          </p:nvSpPr>
          <p:spPr bwMode="auto">
            <a:xfrm>
              <a:off x="7444" y="1851"/>
              <a:ext cx="32" cy="107"/>
            </a:xfrm>
            <a:custGeom>
              <a:avLst/>
              <a:gdLst>
                <a:gd name="T0" fmla="*/ 1 w 9"/>
                <a:gd name="T1" fmla="*/ 33 h 36"/>
                <a:gd name="T2" fmla="*/ 6 w 9"/>
                <a:gd name="T3" fmla="*/ 33 h 36"/>
                <a:gd name="T4" fmla="*/ 8 w 9"/>
                <a:gd name="T5" fmla="*/ 4 h 36"/>
                <a:gd name="T6" fmla="*/ 3 w 9"/>
                <a:gd name="T7" fmla="*/ 2 h 36"/>
                <a:gd name="T8" fmla="*/ 1 w 9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1" y="33"/>
                  </a:moveTo>
                  <a:cubicBezTo>
                    <a:pt x="1" y="36"/>
                    <a:pt x="6" y="36"/>
                    <a:pt x="6" y="33"/>
                  </a:cubicBezTo>
                  <a:cubicBezTo>
                    <a:pt x="6" y="23"/>
                    <a:pt x="5" y="13"/>
                    <a:pt x="8" y="4"/>
                  </a:cubicBezTo>
                  <a:cubicBezTo>
                    <a:pt x="9" y="1"/>
                    <a:pt x="4" y="0"/>
                    <a:pt x="3" y="2"/>
                  </a:cubicBezTo>
                  <a:cubicBezTo>
                    <a:pt x="0" y="12"/>
                    <a:pt x="1" y="23"/>
                    <a:pt x="1" y="33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1" name="Freeform 114"/>
            <p:cNvSpPr/>
            <p:nvPr/>
          </p:nvSpPr>
          <p:spPr bwMode="auto">
            <a:xfrm>
              <a:off x="7441" y="1753"/>
              <a:ext cx="28" cy="80"/>
            </a:xfrm>
            <a:custGeom>
              <a:avLst/>
              <a:gdLst>
                <a:gd name="T0" fmla="*/ 3 w 8"/>
                <a:gd name="T1" fmla="*/ 5 h 27"/>
                <a:gd name="T2" fmla="*/ 3 w 8"/>
                <a:gd name="T3" fmla="*/ 24 h 27"/>
                <a:gd name="T4" fmla="*/ 8 w 8"/>
                <a:gd name="T5" fmla="*/ 24 h 27"/>
                <a:gd name="T6" fmla="*/ 8 w 8"/>
                <a:gd name="T7" fmla="*/ 9 h 27"/>
                <a:gd name="T8" fmla="*/ 4 w 8"/>
                <a:gd name="T9" fmla="*/ 0 h 27"/>
                <a:gd name="T10" fmla="*/ 3 w 8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7">
                  <a:moveTo>
                    <a:pt x="3" y="5"/>
                  </a:moveTo>
                  <a:cubicBezTo>
                    <a:pt x="4" y="5"/>
                    <a:pt x="3" y="22"/>
                    <a:pt x="3" y="24"/>
                  </a:cubicBezTo>
                  <a:cubicBezTo>
                    <a:pt x="3" y="27"/>
                    <a:pt x="8" y="27"/>
                    <a:pt x="8" y="24"/>
                  </a:cubicBezTo>
                  <a:cubicBezTo>
                    <a:pt x="8" y="19"/>
                    <a:pt x="8" y="14"/>
                    <a:pt x="8" y="9"/>
                  </a:cubicBezTo>
                  <a:cubicBezTo>
                    <a:pt x="8" y="6"/>
                    <a:pt x="7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2" name="Freeform 115"/>
            <p:cNvSpPr/>
            <p:nvPr/>
          </p:nvSpPr>
          <p:spPr bwMode="auto">
            <a:xfrm>
              <a:off x="7441" y="1622"/>
              <a:ext cx="28" cy="92"/>
            </a:xfrm>
            <a:custGeom>
              <a:avLst/>
              <a:gdLst>
                <a:gd name="T0" fmla="*/ 6 w 8"/>
                <a:gd name="T1" fmla="*/ 28 h 31"/>
                <a:gd name="T2" fmla="*/ 7 w 8"/>
                <a:gd name="T3" fmla="*/ 3 h 31"/>
                <a:gd name="T4" fmla="*/ 2 w 8"/>
                <a:gd name="T5" fmla="*/ 3 h 31"/>
                <a:gd name="T6" fmla="*/ 1 w 8"/>
                <a:gd name="T7" fmla="*/ 27 h 31"/>
                <a:gd name="T8" fmla="*/ 6 w 8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28"/>
                  </a:moveTo>
                  <a:cubicBezTo>
                    <a:pt x="8" y="20"/>
                    <a:pt x="7" y="11"/>
                    <a:pt x="7" y="3"/>
                  </a:cubicBezTo>
                  <a:cubicBezTo>
                    <a:pt x="7" y="0"/>
                    <a:pt x="2" y="0"/>
                    <a:pt x="2" y="3"/>
                  </a:cubicBezTo>
                  <a:cubicBezTo>
                    <a:pt x="2" y="11"/>
                    <a:pt x="4" y="19"/>
                    <a:pt x="1" y="27"/>
                  </a:cubicBezTo>
                  <a:cubicBezTo>
                    <a:pt x="0" y="30"/>
                    <a:pt x="5" y="31"/>
                    <a:pt x="6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3" name="Freeform 116"/>
            <p:cNvSpPr/>
            <p:nvPr/>
          </p:nvSpPr>
          <p:spPr bwMode="auto">
            <a:xfrm>
              <a:off x="7444" y="1486"/>
              <a:ext cx="25" cy="104"/>
            </a:xfrm>
            <a:custGeom>
              <a:avLst/>
              <a:gdLst>
                <a:gd name="T0" fmla="*/ 0 w 7"/>
                <a:gd name="T1" fmla="*/ 32 h 35"/>
                <a:gd name="T2" fmla="*/ 5 w 7"/>
                <a:gd name="T3" fmla="*/ 32 h 35"/>
                <a:gd name="T4" fmla="*/ 6 w 7"/>
                <a:gd name="T5" fmla="*/ 3 h 35"/>
                <a:gd name="T6" fmla="*/ 1 w 7"/>
                <a:gd name="T7" fmla="*/ 3 h 35"/>
                <a:gd name="T8" fmla="*/ 0 w 7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2"/>
                    <a:pt x="7" y="13"/>
                    <a:pt x="6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2" y="13"/>
                    <a:pt x="0" y="22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4" name="Freeform 117"/>
            <p:cNvSpPr/>
            <p:nvPr/>
          </p:nvSpPr>
          <p:spPr bwMode="auto">
            <a:xfrm>
              <a:off x="7444" y="1361"/>
              <a:ext cx="29" cy="104"/>
            </a:xfrm>
            <a:custGeom>
              <a:avLst/>
              <a:gdLst>
                <a:gd name="T0" fmla="*/ 0 w 8"/>
                <a:gd name="T1" fmla="*/ 32 h 35"/>
                <a:gd name="T2" fmla="*/ 5 w 8"/>
                <a:gd name="T3" fmla="*/ 32 h 35"/>
                <a:gd name="T4" fmla="*/ 6 w 8"/>
                <a:gd name="T5" fmla="*/ 3 h 35"/>
                <a:gd name="T6" fmla="*/ 1 w 8"/>
                <a:gd name="T7" fmla="*/ 4 h 35"/>
                <a:gd name="T8" fmla="*/ 0 w 8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0" y="32"/>
                  </a:moveTo>
                  <a:cubicBezTo>
                    <a:pt x="0" y="35"/>
                    <a:pt x="5" y="35"/>
                    <a:pt x="5" y="32"/>
                  </a:cubicBezTo>
                  <a:cubicBezTo>
                    <a:pt x="5" y="23"/>
                    <a:pt x="8" y="12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ubicBezTo>
                    <a:pt x="4" y="13"/>
                    <a:pt x="0" y="23"/>
                    <a:pt x="0" y="32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5" name="Freeform 118"/>
            <p:cNvSpPr/>
            <p:nvPr/>
          </p:nvSpPr>
          <p:spPr bwMode="auto">
            <a:xfrm>
              <a:off x="7451" y="1213"/>
              <a:ext cx="25" cy="98"/>
            </a:xfrm>
            <a:custGeom>
              <a:avLst/>
              <a:gdLst>
                <a:gd name="T0" fmla="*/ 1 w 7"/>
                <a:gd name="T1" fmla="*/ 9 h 33"/>
                <a:gd name="T2" fmla="*/ 2 w 7"/>
                <a:gd name="T3" fmla="*/ 30 h 33"/>
                <a:gd name="T4" fmla="*/ 7 w 7"/>
                <a:gd name="T5" fmla="*/ 30 h 33"/>
                <a:gd name="T6" fmla="*/ 6 w 7"/>
                <a:gd name="T7" fmla="*/ 3 h 33"/>
                <a:gd name="T8" fmla="*/ 2 w 7"/>
                <a:gd name="T9" fmla="*/ 2 h 33"/>
                <a:gd name="T10" fmla="*/ 0 w 7"/>
                <a:gd name="T11" fmla="*/ 7 h 33"/>
                <a:gd name="T12" fmla="*/ 1 w 7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1" y="9"/>
                  </a:moveTo>
                  <a:cubicBezTo>
                    <a:pt x="1" y="16"/>
                    <a:pt x="1" y="23"/>
                    <a:pt x="2" y="30"/>
                  </a:cubicBezTo>
                  <a:cubicBezTo>
                    <a:pt x="3" y="33"/>
                    <a:pt x="7" y="33"/>
                    <a:pt x="7" y="30"/>
                  </a:cubicBezTo>
                  <a:cubicBezTo>
                    <a:pt x="6" y="21"/>
                    <a:pt x="6" y="12"/>
                    <a:pt x="6" y="3"/>
                  </a:cubicBez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6" name="Freeform 119"/>
            <p:cNvSpPr/>
            <p:nvPr/>
          </p:nvSpPr>
          <p:spPr bwMode="auto">
            <a:xfrm>
              <a:off x="7448" y="1068"/>
              <a:ext cx="25" cy="94"/>
            </a:xfrm>
            <a:custGeom>
              <a:avLst/>
              <a:gdLst>
                <a:gd name="T0" fmla="*/ 5 w 7"/>
                <a:gd name="T1" fmla="*/ 29 h 32"/>
                <a:gd name="T2" fmla="*/ 6 w 7"/>
                <a:gd name="T3" fmla="*/ 14 h 32"/>
                <a:gd name="T4" fmla="*/ 6 w 7"/>
                <a:gd name="T5" fmla="*/ 7 h 32"/>
                <a:gd name="T6" fmla="*/ 7 w 7"/>
                <a:gd name="T7" fmla="*/ 4 h 32"/>
                <a:gd name="T8" fmla="*/ 7 w 7"/>
                <a:gd name="T9" fmla="*/ 3 h 32"/>
                <a:gd name="T10" fmla="*/ 7 w 7"/>
                <a:gd name="T11" fmla="*/ 3 h 32"/>
                <a:gd name="T12" fmla="*/ 3 w 7"/>
                <a:gd name="T13" fmla="*/ 2 h 32"/>
                <a:gd name="T14" fmla="*/ 1 w 7"/>
                <a:gd name="T15" fmla="*/ 11 h 32"/>
                <a:gd name="T16" fmla="*/ 0 w 7"/>
                <a:gd name="T17" fmla="*/ 29 h 32"/>
                <a:gd name="T18" fmla="*/ 5 w 7"/>
                <a:gd name="T1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2">
                  <a:moveTo>
                    <a:pt x="5" y="29"/>
                  </a:moveTo>
                  <a:cubicBezTo>
                    <a:pt x="5" y="24"/>
                    <a:pt x="5" y="19"/>
                    <a:pt x="6" y="14"/>
                  </a:cubicBezTo>
                  <a:cubicBezTo>
                    <a:pt x="6" y="12"/>
                    <a:pt x="6" y="10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4" y="0"/>
                    <a:pt x="3" y="2"/>
                  </a:cubicBezTo>
                  <a:cubicBezTo>
                    <a:pt x="1" y="4"/>
                    <a:pt x="2" y="8"/>
                    <a:pt x="1" y="11"/>
                  </a:cubicBezTo>
                  <a:cubicBezTo>
                    <a:pt x="1" y="17"/>
                    <a:pt x="0" y="23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7" name="Freeform 120"/>
            <p:cNvSpPr/>
            <p:nvPr/>
          </p:nvSpPr>
          <p:spPr bwMode="auto">
            <a:xfrm>
              <a:off x="7441" y="934"/>
              <a:ext cx="28" cy="104"/>
            </a:xfrm>
            <a:custGeom>
              <a:avLst/>
              <a:gdLst>
                <a:gd name="T0" fmla="*/ 1 w 8"/>
                <a:gd name="T1" fmla="*/ 9 h 35"/>
                <a:gd name="T2" fmla="*/ 3 w 8"/>
                <a:gd name="T3" fmla="*/ 32 h 35"/>
                <a:gd name="T4" fmla="*/ 8 w 8"/>
                <a:gd name="T5" fmla="*/ 32 h 35"/>
                <a:gd name="T6" fmla="*/ 6 w 8"/>
                <a:gd name="T7" fmla="*/ 17 h 35"/>
                <a:gd name="T8" fmla="*/ 5 w 8"/>
                <a:gd name="T9" fmla="*/ 9 h 35"/>
                <a:gd name="T10" fmla="*/ 5 w 8"/>
                <a:gd name="T11" fmla="*/ 6 h 35"/>
                <a:gd name="T12" fmla="*/ 5 w 8"/>
                <a:gd name="T13" fmla="*/ 5 h 35"/>
                <a:gd name="T14" fmla="*/ 5 w 8"/>
                <a:gd name="T15" fmla="*/ 3 h 35"/>
                <a:gd name="T16" fmla="*/ 1 w 8"/>
                <a:gd name="T17" fmla="*/ 2 h 35"/>
                <a:gd name="T18" fmla="*/ 1 w 8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9"/>
                  </a:moveTo>
                  <a:cubicBezTo>
                    <a:pt x="1" y="16"/>
                    <a:pt x="3" y="24"/>
                    <a:pt x="3" y="32"/>
                  </a:cubicBezTo>
                  <a:cubicBezTo>
                    <a:pt x="3" y="35"/>
                    <a:pt x="8" y="35"/>
                    <a:pt x="8" y="32"/>
                  </a:cubicBezTo>
                  <a:cubicBezTo>
                    <a:pt x="8" y="27"/>
                    <a:pt x="7" y="22"/>
                    <a:pt x="6" y="17"/>
                  </a:cubicBezTo>
                  <a:cubicBezTo>
                    <a:pt x="6" y="14"/>
                    <a:pt x="6" y="12"/>
                    <a:pt x="5" y="9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4"/>
                    <a:pt x="1" y="7"/>
                    <a:pt x="1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8" name="Freeform 121"/>
            <p:cNvSpPr/>
            <p:nvPr/>
          </p:nvSpPr>
          <p:spPr bwMode="auto">
            <a:xfrm>
              <a:off x="7441" y="792"/>
              <a:ext cx="25" cy="109"/>
            </a:xfrm>
            <a:custGeom>
              <a:avLst/>
              <a:gdLst>
                <a:gd name="T0" fmla="*/ 1 w 7"/>
                <a:gd name="T1" fmla="*/ 6 h 37"/>
                <a:gd name="T2" fmla="*/ 2 w 7"/>
                <a:gd name="T3" fmla="*/ 7 h 37"/>
                <a:gd name="T4" fmla="*/ 1 w 7"/>
                <a:gd name="T5" fmla="*/ 16 h 37"/>
                <a:gd name="T6" fmla="*/ 0 w 7"/>
                <a:gd name="T7" fmla="*/ 33 h 37"/>
                <a:gd name="T8" fmla="*/ 4 w 7"/>
                <a:gd name="T9" fmla="*/ 34 h 37"/>
                <a:gd name="T10" fmla="*/ 6 w 7"/>
                <a:gd name="T11" fmla="*/ 16 h 37"/>
                <a:gd name="T12" fmla="*/ 4 w 7"/>
                <a:gd name="T13" fmla="*/ 1 h 37"/>
                <a:gd name="T14" fmla="*/ 0 w 7"/>
                <a:gd name="T15" fmla="*/ 3 h 37"/>
                <a:gd name="T16" fmla="*/ 1 w 7"/>
                <a:gd name="T17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7">
                  <a:moveTo>
                    <a:pt x="1" y="6"/>
                  </a:moveTo>
                  <a:cubicBezTo>
                    <a:pt x="1" y="7"/>
                    <a:pt x="1" y="7"/>
                    <a:pt x="2" y="7"/>
                  </a:cubicBezTo>
                  <a:cubicBezTo>
                    <a:pt x="2" y="10"/>
                    <a:pt x="1" y="15"/>
                    <a:pt x="1" y="16"/>
                  </a:cubicBezTo>
                  <a:cubicBezTo>
                    <a:pt x="1" y="22"/>
                    <a:pt x="1" y="27"/>
                    <a:pt x="0" y="33"/>
                  </a:cubicBezTo>
                  <a:cubicBezTo>
                    <a:pt x="0" y="35"/>
                    <a:pt x="4" y="37"/>
                    <a:pt x="4" y="34"/>
                  </a:cubicBezTo>
                  <a:cubicBezTo>
                    <a:pt x="6" y="28"/>
                    <a:pt x="6" y="22"/>
                    <a:pt x="6" y="16"/>
                  </a:cubicBezTo>
                  <a:cubicBezTo>
                    <a:pt x="6" y="12"/>
                    <a:pt x="7" y="4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09" name="Freeform 122"/>
            <p:cNvSpPr/>
            <p:nvPr/>
          </p:nvSpPr>
          <p:spPr bwMode="auto">
            <a:xfrm>
              <a:off x="7444" y="646"/>
              <a:ext cx="22" cy="89"/>
            </a:xfrm>
            <a:custGeom>
              <a:avLst/>
              <a:gdLst>
                <a:gd name="T0" fmla="*/ 0 w 6"/>
                <a:gd name="T1" fmla="*/ 4 h 30"/>
                <a:gd name="T2" fmla="*/ 1 w 6"/>
                <a:gd name="T3" fmla="*/ 27 h 30"/>
                <a:gd name="T4" fmla="*/ 6 w 6"/>
                <a:gd name="T5" fmla="*/ 27 h 30"/>
                <a:gd name="T6" fmla="*/ 5 w 6"/>
                <a:gd name="T7" fmla="*/ 3 h 30"/>
                <a:gd name="T8" fmla="*/ 0 w 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0">
                  <a:moveTo>
                    <a:pt x="0" y="4"/>
                  </a:moveTo>
                  <a:cubicBezTo>
                    <a:pt x="2" y="11"/>
                    <a:pt x="1" y="20"/>
                    <a:pt x="1" y="27"/>
                  </a:cubicBezTo>
                  <a:cubicBezTo>
                    <a:pt x="1" y="30"/>
                    <a:pt x="6" y="30"/>
                    <a:pt x="6" y="27"/>
                  </a:cubicBezTo>
                  <a:cubicBezTo>
                    <a:pt x="6" y="19"/>
                    <a:pt x="6" y="11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0" name="Freeform 123"/>
            <p:cNvSpPr/>
            <p:nvPr/>
          </p:nvSpPr>
          <p:spPr bwMode="auto">
            <a:xfrm>
              <a:off x="7444" y="513"/>
              <a:ext cx="22" cy="92"/>
            </a:xfrm>
            <a:custGeom>
              <a:avLst/>
              <a:gdLst>
                <a:gd name="T0" fmla="*/ 5 w 6"/>
                <a:gd name="T1" fmla="*/ 28 h 31"/>
                <a:gd name="T2" fmla="*/ 6 w 6"/>
                <a:gd name="T3" fmla="*/ 3 h 31"/>
                <a:gd name="T4" fmla="*/ 1 w 6"/>
                <a:gd name="T5" fmla="*/ 3 h 31"/>
                <a:gd name="T6" fmla="*/ 0 w 6"/>
                <a:gd name="T7" fmla="*/ 28 h 31"/>
                <a:gd name="T8" fmla="*/ 5 w 6"/>
                <a:gd name="T9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5" y="28"/>
                  </a:moveTo>
                  <a:cubicBezTo>
                    <a:pt x="6" y="20"/>
                    <a:pt x="6" y="11"/>
                    <a:pt x="6" y="3"/>
                  </a:cubicBezTo>
                  <a:cubicBezTo>
                    <a:pt x="6" y="0"/>
                    <a:pt x="1" y="0"/>
                    <a:pt x="1" y="3"/>
                  </a:cubicBezTo>
                  <a:cubicBezTo>
                    <a:pt x="1" y="11"/>
                    <a:pt x="1" y="20"/>
                    <a:pt x="0" y="28"/>
                  </a:cubicBezTo>
                  <a:cubicBezTo>
                    <a:pt x="0" y="31"/>
                    <a:pt x="4" y="31"/>
                    <a:pt x="5" y="2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1" name="Freeform 124"/>
            <p:cNvSpPr/>
            <p:nvPr/>
          </p:nvSpPr>
          <p:spPr bwMode="auto">
            <a:xfrm>
              <a:off x="7444" y="388"/>
              <a:ext cx="29" cy="95"/>
            </a:xfrm>
            <a:custGeom>
              <a:avLst/>
              <a:gdLst>
                <a:gd name="T0" fmla="*/ 1 w 8"/>
                <a:gd name="T1" fmla="*/ 4 h 32"/>
                <a:gd name="T2" fmla="*/ 2 w 8"/>
                <a:gd name="T3" fmla="*/ 29 h 32"/>
                <a:gd name="T4" fmla="*/ 7 w 8"/>
                <a:gd name="T5" fmla="*/ 29 h 32"/>
                <a:gd name="T6" fmla="*/ 6 w 8"/>
                <a:gd name="T7" fmla="*/ 3 h 32"/>
                <a:gd name="T8" fmla="*/ 1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4"/>
                  </a:moveTo>
                  <a:cubicBezTo>
                    <a:pt x="3" y="12"/>
                    <a:pt x="2" y="21"/>
                    <a:pt x="2" y="29"/>
                  </a:cubicBezTo>
                  <a:cubicBezTo>
                    <a:pt x="2" y="32"/>
                    <a:pt x="7" y="32"/>
                    <a:pt x="7" y="29"/>
                  </a:cubicBezTo>
                  <a:cubicBezTo>
                    <a:pt x="7" y="21"/>
                    <a:pt x="8" y="11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2" name="Freeform 125"/>
            <p:cNvSpPr/>
            <p:nvPr/>
          </p:nvSpPr>
          <p:spPr bwMode="auto">
            <a:xfrm>
              <a:off x="7441" y="305"/>
              <a:ext cx="25" cy="56"/>
            </a:xfrm>
            <a:custGeom>
              <a:avLst/>
              <a:gdLst>
                <a:gd name="T0" fmla="*/ 1 w 7"/>
                <a:gd name="T1" fmla="*/ 4 h 19"/>
                <a:gd name="T2" fmla="*/ 2 w 7"/>
                <a:gd name="T3" fmla="*/ 16 h 19"/>
                <a:gd name="T4" fmla="*/ 7 w 7"/>
                <a:gd name="T5" fmla="*/ 16 h 19"/>
                <a:gd name="T6" fmla="*/ 6 w 7"/>
                <a:gd name="T7" fmla="*/ 3 h 19"/>
                <a:gd name="T8" fmla="*/ 1 w 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4"/>
                  </a:moveTo>
                  <a:cubicBezTo>
                    <a:pt x="2" y="8"/>
                    <a:pt x="2" y="12"/>
                    <a:pt x="2" y="16"/>
                  </a:cubicBezTo>
                  <a:cubicBezTo>
                    <a:pt x="2" y="19"/>
                    <a:pt x="7" y="19"/>
                    <a:pt x="7" y="16"/>
                  </a:cubicBezTo>
                  <a:cubicBezTo>
                    <a:pt x="7" y="11"/>
                    <a:pt x="7" y="7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3" name="Freeform 126"/>
            <p:cNvSpPr/>
            <p:nvPr/>
          </p:nvSpPr>
          <p:spPr bwMode="auto">
            <a:xfrm>
              <a:off x="7441" y="213"/>
              <a:ext cx="28" cy="65"/>
            </a:xfrm>
            <a:custGeom>
              <a:avLst/>
              <a:gdLst>
                <a:gd name="T0" fmla="*/ 1 w 8"/>
                <a:gd name="T1" fmla="*/ 4 h 22"/>
                <a:gd name="T2" fmla="*/ 2 w 8"/>
                <a:gd name="T3" fmla="*/ 18 h 22"/>
                <a:gd name="T4" fmla="*/ 7 w 8"/>
                <a:gd name="T5" fmla="*/ 19 h 22"/>
                <a:gd name="T6" fmla="*/ 6 w 8"/>
                <a:gd name="T7" fmla="*/ 3 h 22"/>
                <a:gd name="T8" fmla="*/ 1 w 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1" y="4"/>
                  </a:moveTo>
                  <a:cubicBezTo>
                    <a:pt x="2" y="8"/>
                    <a:pt x="3" y="14"/>
                    <a:pt x="2" y="18"/>
                  </a:cubicBezTo>
                  <a:cubicBezTo>
                    <a:pt x="1" y="21"/>
                    <a:pt x="6" y="22"/>
                    <a:pt x="7" y="19"/>
                  </a:cubicBezTo>
                  <a:cubicBezTo>
                    <a:pt x="8" y="14"/>
                    <a:pt x="7" y="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4" name="Freeform 127"/>
            <p:cNvSpPr/>
            <p:nvPr/>
          </p:nvSpPr>
          <p:spPr bwMode="auto">
            <a:xfrm>
              <a:off x="7331" y="198"/>
              <a:ext cx="92" cy="27"/>
            </a:xfrm>
            <a:custGeom>
              <a:avLst/>
              <a:gdLst>
                <a:gd name="T0" fmla="*/ 3 w 26"/>
                <a:gd name="T1" fmla="*/ 5 h 9"/>
                <a:gd name="T2" fmla="*/ 12 w 26"/>
                <a:gd name="T3" fmla="*/ 5 h 9"/>
                <a:gd name="T4" fmla="*/ 21 w 26"/>
                <a:gd name="T5" fmla="*/ 7 h 9"/>
                <a:gd name="T6" fmla="*/ 25 w 26"/>
                <a:gd name="T7" fmla="*/ 4 h 9"/>
                <a:gd name="T8" fmla="*/ 18 w 26"/>
                <a:gd name="T9" fmla="*/ 1 h 9"/>
                <a:gd name="T10" fmla="*/ 4 w 26"/>
                <a:gd name="T11" fmla="*/ 0 h 9"/>
                <a:gd name="T12" fmla="*/ 3 w 2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3" y="5"/>
                  </a:moveTo>
                  <a:cubicBezTo>
                    <a:pt x="6" y="5"/>
                    <a:pt x="9" y="5"/>
                    <a:pt x="12" y="5"/>
                  </a:cubicBezTo>
                  <a:cubicBezTo>
                    <a:pt x="14" y="5"/>
                    <a:pt x="20" y="5"/>
                    <a:pt x="21" y="7"/>
                  </a:cubicBezTo>
                  <a:cubicBezTo>
                    <a:pt x="22" y="9"/>
                    <a:pt x="26" y="7"/>
                    <a:pt x="25" y="4"/>
                  </a:cubicBezTo>
                  <a:cubicBezTo>
                    <a:pt x="23" y="2"/>
                    <a:pt x="20" y="1"/>
                    <a:pt x="18" y="1"/>
                  </a:cubicBezTo>
                  <a:cubicBezTo>
                    <a:pt x="13" y="1"/>
                    <a:pt x="9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5" name="Freeform 128"/>
            <p:cNvSpPr/>
            <p:nvPr/>
          </p:nvSpPr>
          <p:spPr bwMode="auto">
            <a:xfrm>
              <a:off x="7201" y="192"/>
              <a:ext cx="85" cy="24"/>
            </a:xfrm>
            <a:custGeom>
              <a:avLst/>
              <a:gdLst>
                <a:gd name="T0" fmla="*/ 3 w 24"/>
                <a:gd name="T1" fmla="*/ 8 h 8"/>
                <a:gd name="T2" fmla="*/ 21 w 24"/>
                <a:gd name="T3" fmla="*/ 5 h 8"/>
                <a:gd name="T4" fmla="*/ 20 w 24"/>
                <a:gd name="T5" fmla="*/ 1 h 8"/>
                <a:gd name="T6" fmla="*/ 3 w 24"/>
                <a:gd name="T7" fmla="*/ 3 h 8"/>
                <a:gd name="T8" fmla="*/ 3 w 2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3" y="8"/>
                  </a:moveTo>
                  <a:cubicBezTo>
                    <a:pt x="9" y="8"/>
                    <a:pt x="15" y="8"/>
                    <a:pt x="21" y="5"/>
                  </a:cubicBezTo>
                  <a:cubicBezTo>
                    <a:pt x="24" y="4"/>
                    <a:pt x="23" y="0"/>
                    <a:pt x="20" y="1"/>
                  </a:cubicBezTo>
                  <a:cubicBezTo>
                    <a:pt x="15" y="3"/>
                    <a:pt x="9" y="3"/>
                    <a:pt x="3" y="3"/>
                  </a:cubicBezTo>
                  <a:cubicBezTo>
                    <a:pt x="0" y="3"/>
                    <a:pt x="0" y="8"/>
                    <a:pt x="3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6" name="Freeform 129"/>
            <p:cNvSpPr/>
            <p:nvPr/>
          </p:nvSpPr>
          <p:spPr bwMode="auto">
            <a:xfrm>
              <a:off x="7063" y="204"/>
              <a:ext cx="99" cy="24"/>
            </a:xfrm>
            <a:custGeom>
              <a:avLst/>
              <a:gdLst>
                <a:gd name="T0" fmla="*/ 4 w 28"/>
                <a:gd name="T1" fmla="*/ 7 h 8"/>
                <a:gd name="T2" fmla="*/ 24 w 28"/>
                <a:gd name="T3" fmla="*/ 6 h 8"/>
                <a:gd name="T4" fmla="*/ 26 w 28"/>
                <a:gd name="T5" fmla="*/ 1 h 8"/>
                <a:gd name="T6" fmla="*/ 3 w 28"/>
                <a:gd name="T7" fmla="*/ 2 h 8"/>
                <a:gd name="T8" fmla="*/ 4 w 2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7"/>
                  </a:moveTo>
                  <a:cubicBezTo>
                    <a:pt x="11" y="4"/>
                    <a:pt x="18" y="5"/>
                    <a:pt x="24" y="6"/>
                  </a:cubicBezTo>
                  <a:cubicBezTo>
                    <a:pt x="27" y="6"/>
                    <a:pt x="28" y="2"/>
                    <a:pt x="26" y="1"/>
                  </a:cubicBezTo>
                  <a:cubicBezTo>
                    <a:pt x="18" y="0"/>
                    <a:pt x="10" y="0"/>
                    <a:pt x="3" y="2"/>
                  </a:cubicBezTo>
                  <a:cubicBezTo>
                    <a:pt x="0" y="3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7" name="Freeform 130"/>
            <p:cNvSpPr/>
            <p:nvPr/>
          </p:nvSpPr>
          <p:spPr bwMode="auto">
            <a:xfrm>
              <a:off x="6947" y="195"/>
              <a:ext cx="81" cy="27"/>
            </a:xfrm>
            <a:custGeom>
              <a:avLst/>
              <a:gdLst>
                <a:gd name="T0" fmla="*/ 3 w 23"/>
                <a:gd name="T1" fmla="*/ 9 h 9"/>
                <a:gd name="T2" fmla="*/ 20 w 23"/>
                <a:gd name="T3" fmla="*/ 5 h 9"/>
                <a:gd name="T4" fmla="*/ 18 w 23"/>
                <a:gd name="T5" fmla="*/ 1 h 9"/>
                <a:gd name="T6" fmla="*/ 3 w 23"/>
                <a:gd name="T7" fmla="*/ 4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9" y="9"/>
                    <a:pt x="15" y="8"/>
                    <a:pt x="20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3" y="3"/>
                    <a:pt x="8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8" name="Freeform 131"/>
            <p:cNvSpPr/>
            <p:nvPr/>
          </p:nvSpPr>
          <p:spPr bwMode="auto">
            <a:xfrm>
              <a:off x="6820" y="195"/>
              <a:ext cx="92" cy="27"/>
            </a:xfrm>
            <a:custGeom>
              <a:avLst/>
              <a:gdLst>
                <a:gd name="T0" fmla="*/ 4 w 26"/>
                <a:gd name="T1" fmla="*/ 7 h 9"/>
                <a:gd name="T2" fmla="*/ 22 w 26"/>
                <a:gd name="T3" fmla="*/ 8 h 9"/>
                <a:gd name="T4" fmla="*/ 23 w 26"/>
                <a:gd name="T5" fmla="*/ 3 h 9"/>
                <a:gd name="T6" fmla="*/ 3 w 26"/>
                <a:gd name="T7" fmla="*/ 2 h 9"/>
                <a:gd name="T8" fmla="*/ 4 w 2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4" y="7"/>
                  </a:moveTo>
                  <a:cubicBezTo>
                    <a:pt x="10" y="4"/>
                    <a:pt x="16" y="6"/>
                    <a:pt x="22" y="8"/>
                  </a:cubicBezTo>
                  <a:cubicBezTo>
                    <a:pt x="24" y="9"/>
                    <a:pt x="26" y="4"/>
                    <a:pt x="23" y="3"/>
                  </a:cubicBezTo>
                  <a:cubicBezTo>
                    <a:pt x="16" y="1"/>
                    <a:pt x="9" y="0"/>
                    <a:pt x="3" y="2"/>
                  </a:cubicBezTo>
                  <a:cubicBezTo>
                    <a:pt x="0" y="3"/>
                    <a:pt x="1" y="8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19" name="Freeform 132"/>
            <p:cNvSpPr/>
            <p:nvPr/>
          </p:nvSpPr>
          <p:spPr bwMode="auto">
            <a:xfrm>
              <a:off x="6690" y="192"/>
              <a:ext cx="95" cy="27"/>
            </a:xfrm>
            <a:custGeom>
              <a:avLst/>
              <a:gdLst>
                <a:gd name="T0" fmla="*/ 3 w 27"/>
                <a:gd name="T1" fmla="*/ 7 h 9"/>
                <a:gd name="T2" fmla="*/ 25 w 27"/>
                <a:gd name="T3" fmla="*/ 5 h 9"/>
                <a:gd name="T4" fmla="*/ 22 w 27"/>
                <a:gd name="T5" fmla="*/ 1 h 9"/>
                <a:gd name="T6" fmla="*/ 4 w 27"/>
                <a:gd name="T7" fmla="*/ 2 h 9"/>
                <a:gd name="T8" fmla="*/ 3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3" y="7"/>
                  </a:moveTo>
                  <a:cubicBezTo>
                    <a:pt x="10" y="8"/>
                    <a:pt x="18" y="9"/>
                    <a:pt x="25" y="5"/>
                  </a:cubicBezTo>
                  <a:cubicBezTo>
                    <a:pt x="27" y="4"/>
                    <a:pt x="25" y="0"/>
                    <a:pt x="22" y="1"/>
                  </a:cubicBezTo>
                  <a:cubicBezTo>
                    <a:pt x="17" y="4"/>
                    <a:pt x="10" y="3"/>
                    <a:pt x="4" y="2"/>
                  </a:cubicBezTo>
                  <a:cubicBezTo>
                    <a:pt x="1" y="2"/>
                    <a:pt x="0" y="6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0" name="Freeform 133"/>
            <p:cNvSpPr/>
            <p:nvPr/>
          </p:nvSpPr>
          <p:spPr bwMode="auto">
            <a:xfrm>
              <a:off x="6555" y="195"/>
              <a:ext cx="92" cy="30"/>
            </a:xfrm>
            <a:custGeom>
              <a:avLst/>
              <a:gdLst>
                <a:gd name="T0" fmla="*/ 5 w 26"/>
                <a:gd name="T1" fmla="*/ 8 h 10"/>
                <a:gd name="T2" fmla="*/ 22 w 26"/>
                <a:gd name="T3" fmla="*/ 8 h 10"/>
                <a:gd name="T4" fmla="*/ 23 w 26"/>
                <a:gd name="T5" fmla="*/ 3 h 10"/>
                <a:gd name="T6" fmla="*/ 2 w 26"/>
                <a:gd name="T7" fmla="*/ 5 h 10"/>
                <a:gd name="T8" fmla="*/ 5 w 2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5" y="8"/>
                  </a:moveTo>
                  <a:cubicBezTo>
                    <a:pt x="9" y="4"/>
                    <a:pt x="17" y="7"/>
                    <a:pt x="22" y="8"/>
                  </a:cubicBezTo>
                  <a:cubicBezTo>
                    <a:pt x="25" y="8"/>
                    <a:pt x="26" y="4"/>
                    <a:pt x="23" y="3"/>
                  </a:cubicBezTo>
                  <a:cubicBezTo>
                    <a:pt x="16" y="2"/>
                    <a:pt x="8" y="0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1" name="Freeform 134"/>
            <p:cNvSpPr/>
            <p:nvPr/>
          </p:nvSpPr>
          <p:spPr bwMode="auto">
            <a:xfrm>
              <a:off x="6446" y="207"/>
              <a:ext cx="81" cy="21"/>
            </a:xfrm>
            <a:custGeom>
              <a:avLst/>
              <a:gdLst>
                <a:gd name="T0" fmla="*/ 3 w 23"/>
                <a:gd name="T1" fmla="*/ 7 h 7"/>
                <a:gd name="T2" fmla="*/ 20 w 23"/>
                <a:gd name="T3" fmla="*/ 5 h 7"/>
                <a:gd name="T4" fmla="*/ 19 w 23"/>
                <a:gd name="T5" fmla="*/ 0 h 7"/>
                <a:gd name="T6" fmla="*/ 3 w 23"/>
                <a:gd name="T7" fmla="*/ 2 h 7"/>
                <a:gd name="T8" fmla="*/ 3 w 2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3" y="7"/>
                  </a:moveTo>
                  <a:cubicBezTo>
                    <a:pt x="9" y="7"/>
                    <a:pt x="15" y="6"/>
                    <a:pt x="20" y="5"/>
                  </a:cubicBezTo>
                  <a:cubicBezTo>
                    <a:pt x="23" y="4"/>
                    <a:pt x="22" y="0"/>
                    <a:pt x="19" y="0"/>
                  </a:cubicBezTo>
                  <a:cubicBezTo>
                    <a:pt x="14" y="1"/>
                    <a:pt x="8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2" name="Freeform 135"/>
            <p:cNvSpPr/>
            <p:nvPr/>
          </p:nvSpPr>
          <p:spPr bwMode="auto">
            <a:xfrm>
              <a:off x="6309" y="207"/>
              <a:ext cx="98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3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3" name="Freeform 136"/>
            <p:cNvSpPr/>
            <p:nvPr/>
          </p:nvSpPr>
          <p:spPr bwMode="auto">
            <a:xfrm>
              <a:off x="6167" y="204"/>
              <a:ext cx="96" cy="18"/>
            </a:xfrm>
            <a:custGeom>
              <a:avLst/>
              <a:gdLst>
                <a:gd name="T0" fmla="*/ 3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3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6"/>
                  </a:moveTo>
                  <a:cubicBezTo>
                    <a:pt x="10" y="6"/>
                    <a:pt x="17" y="6"/>
                    <a:pt x="24" y="5"/>
                  </a:cubicBezTo>
                  <a:cubicBezTo>
                    <a:pt x="27" y="4"/>
                    <a:pt x="27" y="0"/>
                    <a:pt x="24" y="0"/>
                  </a:cubicBezTo>
                  <a:cubicBezTo>
                    <a:pt x="17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4" name="Freeform 137"/>
            <p:cNvSpPr/>
            <p:nvPr/>
          </p:nvSpPr>
          <p:spPr bwMode="auto">
            <a:xfrm>
              <a:off x="6040" y="207"/>
              <a:ext cx="89" cy="18"/>
            </a:xfrm>
            <a:custGeom>
              <a:avLst/>
              <a:gdLst>
                <a:gd name="T0" fmla="*/ 3 w 25"/>
                <a:gd name="T1" fmla="*/ 6 h 6"/>
                <a:gd name="T2" fmla="*/ 22 w 25"/>
                <a:gd name="T3" fmla="*/ 5 h 6"/>
                <a:gd name="T4" fmla="*/ 21 w 25"/>
                <a:gd name="T5" fmla="*/ 0 h 6"/>
                <a:gd name="T6" fmla="*/ 3 w 25"/>
                <a:gd name="T7" fmla="*/ 1 h 6"/>
                <a:gd name="T8" fmla="*/ 3 w 2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3" y="6"/>
                  </a:moveTo>
                  <a:cubicBezTo>
                    <a:pt x="9" y="6"/>
                    <a:pt x="16" y="6"/>
                    <a:pt x="22" y="5"/>
                  </a:cubicBezTo>
                  <a:cubicBezTo>
                    <a:pt x="25" y="4"/>
                    <a:pt x="24" y="0"/>
                    <a:pt x="21" y="0"/>
                  </a:cubicBezTo>
                  <a:cubicBezTo>
                    <a:pt x="15" y="1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5" name="Freeform 138"/>
            <p:cNvSpPr/>
            <p:nvPr/>
          </p:nvSpPr>
          <p:spPr bwMode="auto">
            <a:xfrm>
              <a:off x="5910" y="201"/>
              <a:ext cx="92" cy="21"/>
            </a:xfrm>
            <a:custGeom>
              <a:avLst/>
              <a:gdLst>
                <a:gd name="T0" fmla="*/ 3 w 26"/>
                <a:gd name="T1" fmla="*/ 7 h 7"/>
                <a:gd name="T2" fmla="*/ 24 w 26"/>
                <a:gd name="T3" fmla="*/ 5 h 7"/>
                <a:gd name="T4" fmla="*/ 22 w 26"/>
                <a:gd name="T5" fmla="*/ 0 h 7"/>
                <a:gd name="T6" fmla="*/ 3 w 26"/>
                <a:gd name="T7" fmla="*/ 2 h 7"/>
                <a:gd name="T8" fmla="*/ 3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3" y="7"/>
                  </a:moveTo>
                  <a:cubicBezTo>
                    <a:pt x="10" y="7"/>
                    <a:pt x="17" y="6"/>
                    <a:pt x="24" y="5"/>
                  </a:cubicBezTo>
                  <a:cubicBezTo>
                    <a:pt x="26" y="4"/>
                    <a:pt x="25" y="0"/>
                    <a:pt x="22" y="0"/>
                  </a:cubicBezTo>
                  <a:cubicBezTo>
                    <a:pt x="16" y="1"/>
                    <a:pt x="9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6" name="Freeform 139"/>
            <p:cNvSpPr/>
            <p:nvPr/>
          </p:nvSpPr>
          <p:spPr bwMode="auto">
            <a:xfrm>
              <a:off x="5755" y="204"/>
              <a:ext cx="99" cy="21"/>
            </a:xfrm>
            <a:custGeom>
              <a:avLst/>
              <a:gdLst>
                <a:gd name="T0" fmla="*/ 3 w 28"/>
                <a:gd name="T1" fmla="*/ 6 h 7"/>
                <a:gd name="T2" fmla="*/ 25 w 28"/>
                <a:gd name="T3" fmla="*/ 5 h 7"/>
                <a:gd name="T4" fmla="*/ 25 w 28"/>
                <a:gd name="T5" fmla="*/ 0 h 7"/>
                <a:gd name="T6" fmla="*/ 3 w 28"/>
                <a:gd name="T7" fmla="*/ 1 h 7"/>
                <a:gd name="T8" fmla="*/ 3 w 2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3" y="6"/>
                  </a:moveTo>
                  <a:cubicBezTo>
                    <a:pt x="10" y="7"/>
                    <a:pt x="17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7" y="0"/>
                    <a:pt x="10" y="2"/>
                    <a:pt x="3" y="1"/>
                  </a:cubicBezTo>
                  <a:cubicBezTo>
                    <a:pt x="0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7" name="Freeform 140"/>
            <p:cNvSpPr/>
            <p:nvPr/>
          </p:nvSpPr>
          <p:spPr bwMode="auto">
            <a:xfrm>
              <a:off x="5624" y="210"/>
              <a:ext cx="106" cy="24"/>
            </a:xfrm>
            <a:custGeom>
              <a:avLst/>
              <a:gdLst>
                <a:gd name="T0" fmla="*/ 4 w 30"/>
                <a:gd name="T1" fmla="*/ 6 h 8"/>
                <a:gd name="T2" fmla="*/ 15 w 30"/>
                <a:gd name="T3" fmla="*/ 5 h 8"/>
                <a:gd name="T4" fmla="*/ 25 w 30"/>
                <a:gd name="T5" fmla="*/ 7 h 8"/>
                <a:gd name="T6" fmla="*/ 27 w 30"/>
                <a:gd name="T7" fmla="*/ 3 h 8"/>
                <a:gd name="T8" fmla="*/ 17 w 30"/>
                <a:gd name="T9" fmla="*/ 1 h 8"/>
                <a:gd name="T10" fmla="*/ 3 w 30"/>
                <a:gd name="T11" fmla="*/ 1 h 8"/>
                <a:gd name="T12" fmla="*/ 4 w 3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4" y="6"/>
                  </a:moveTo>
                  <a:cubicBezTo>
                    <a:pt x="8" y="5"/>
                    <a:pt x="12" y="5"/>
                    <a:pt x="15" y="5"/>
                  </a:cubicBezTo>
                  <a:cubicBezTo>
                    <a:pt x="18" y="5"/>
                    <a:pt x="22" y="5"/>
                    <a:pt x="25" y="7"/>
                  </a:cubicBezTo>
                  <a:cubicBezTo>
                    <a:pt x="27" y="8"/>
                    <a:pt x="30" y="4"/>
                    <a:pt x="27" y="3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3" y="0"/>
                    <a:pt x="8" y="0"/>
                    <a:pt x="3" y="1"/>
                  </a:cubicBezTo>
                  <a:cubicBezTo>
                    <a:pt x="0" y="2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8" name="Freeform 141"/>
            <p:cNvSpPr/>
            <p:nvPr/>
          </p:nvSpPr>
          <p:spPr bwMode="auto">
            <a:xfrm>
              <a:off x="5451" y="201"/>
              <a:ext cx="127" cy="27"/>
            </a:xfrm>
            <a:custGeom>
              <a:avLst/>
              <a:gdLst>
                <a:gd name="T0" fmla="*/ 3 w 36"/>
                <a:gd name="T1" fmla="*/ 6 h 9"/>
                <a:gd name="T2" fmla="*/ 33 w 36"/>
                <a:gd name="T3" fmla="*/ 7 h 9"/>
                <a:gd name="T4" fmla="*/ 33 w 36"/>
                <a:gd name="T5" fmla="*/ 2 h 9"/>
                <a:gd name="T6" fmla="*/ 4 w 36"/>
                <a:gd name="T7" fmla="*/ 1 h 9"/>
                <a:gd name="T8" fmla="*/ 3 w 36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">
                  <a:moveTo>
                    <a:pt x="3" y="6"/>
                  </a:moveTo>
                  <a:cubicBezTo>
                    <a:pt x="13" y="9"/>
                    <a:pt x="23" y="8"/>
                    <a:pt x="33" y="7"/>
                  </a:cubicBezTo>
                  <a:cubicBezTo>
                    <a:pt x="36" y="6"/>
                    <a:pt x="36" y="2"/>
                    <a:pt x="33" y="2"/>
                  </a:cubicBezTo>
                  <a:cubicBezTo>
                    <a:pt x="23" y="3"/>
                    <a:pt x="13" y="4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29" name="Freeform 142"/>
            <p:cNvSpPr/>
            <p:nvPr/>
          </p:nvSpPr>
          <p:spPr bwMode="auto">
            <a:xfrm>
              <a:off x="5296" y="210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6"/>
                    <a:pt x="27" y="6"/>
                  </a:cubicBezTo>
                  <a:cubicBezTo>
                    <a:pt x="30" y="6"/>
                    <a:pt x="30" y="1"/>
                    <a:pt x="27" y="1"/>
                  </a:cubicBezTo>
                  <a:cubicBezTo>
                    <a:pt x="19" y="1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0" name="Freeform 143"/>
            <p:cNvSpPr/>
            <p:nvPr/>
          </p:nvSpPr>
          <p:spPr bwMode="auto">
            <a:xfrm>
              <a:off x="5169" y="201"/>
              <a:ext cx="103" cy="27"/>
            </a:xfrm>
            <a:custGeom>
              <a:avLst/>
              <a:gdLst>
                <a:gd name="T0" fmla="*/ 4 w 29"/>
                <a:gd name="T1" fmla="*/ 9 h 9"/>
                <a:gd name="T2" fmla="*/ 25 w 29"/>
                <a:gd name="T3" fmla="*/ 7 h 9"/>
                <a:gd name="T4" fmla="*/ 26 w 29"/>
                <a:gd name="T5" fmla="*/ 2 h 9"/>
                <a:gd name="T6" fmla="*/ 3 w 29"/>
                <a:gd name="T7" fmla="*/ 4 h 9"/>
                <a:gd name="T8" fmla="*/ 4 w 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4" y="9"/>
                  </a:moveTo>
                  <a:cubicBezTo>
                    <a:pt x="10" y="8"/>
                    <a:pt x="18" y="5"/>
                    <a:pt x="25" y="7"/>
                  </a:cubicBezTo>
                  <a:cubicBezTo>
                    <a:pt x="27" y="8"/>
                    <a:pt x="29" y="3"/>
                    <a:pt x="26" y="2"/>
                  </a:cubicBezTo>
                  <a:cubicBezTo>
                    <a:pt x="18" y="0"/>
                    <a:pt x="10" y="3"/>
                    <a:pt x="3" y="4"/>
                  </a:cubicBezTo>
                  <a:cubicBezTo>
                    <a:pt x="0" y="5"/>
                    <a:pt x="1" y="9"/>
                    <a:pt x="4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1" name="Freeform 144"/>
            <p:cNvSpPr/>
            <p:nvPr/>
          </p:nvSpPr>
          <p:spPr bwMode="auto">
            <a:xfrm>
              <a:off x="5032" y="210"/>
              <a:ext cx="116" cy="21"/>
            </a:xfrm>
            <a:custGeom>
              <a:avLst/>
              <a:gdLst>
                <a:gd name="T0" fmla="*/ 3 w 33"/>
                <a:gd name="T1" fmla="*/ 5 h 7"/>
                <a:gd name="T2" fmla="*/ 31 w 33"/>
                <a:gd name="T3" fmla="*/ 5 h 7"/>
                <a:gd name="T4" fmla="*/ 31 w 33"/>
                <a:gd name="T5" fmla="*/ 0 h 7"/>
                <a:gd name="T6" fmla="*/ 4 w 33"/>
                <a:gd name="T7" fmla="*/ 0 h 7"/>
                <a:gd name="T8" fmla="*/ 3 w 33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">
                  <a:moveTo>
                    <a:pt x="3" y="5"/>
                  </a:moveTo>
                  <a:cubicBezTo>
                    <a:pt x="12" y="7"/>
                    <a:pt x="21" y="6"/>
                    <a:pt x="31" y="5"/>
                  </a:cubicBezTo>
                  <a:cubicBezTo>
                    <a:pt x="33" y="4"/>
                    <a:pt x="33" y="0"/>
                    <a:pt x="31" y="0"/>
                  </a:cubicBezTo>
                  <a:cubicBezTo>
                    <a:pt x="22" y="1"/>
                    <a:pt x="13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2" name="Freeform 145"/>
            <p:cNvSpPr/>
            <p:nvPr/>
          </p:nvSpPr>
          <p:spPr bwMode="auto">
            <a:xfrm>
              <a:off x="4894" y="201"/>
              <a:ext cx="106" cy="21"/>
            </a:xfrm>
            <a:custGeom>
              <a:avLst/>
              <a:gdLst>
                <a:gd name="T0" fmla="*/ 4 w 30"/>
                <a:gd name="T1" fmla="*/ 7 h 7"/>
                <a:gd name="T2" fmla="*/ 26 w 30"/>
                <a:gd name="T3" fmla="*/ 7 h 7"/>
                <a:gd name="T4" fmla="*/ 27 w 30"/>
                <a:gd name="T5" fmla="*/ 2 h 7"/>
                <a:gd name="T6" fmla="*/ 2 w 30"/>
                <a:gd name="T7" fmla="*/ 2 h 7"/>
                <a:gd name="T8" fmla="*/ 4 w 3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4" y="7"/>
                  </a:moveTo>
                  <a:cubicBezTo>
                    <a:pt x="11" y="6"/>
                    <a:pt x="18" y="5"/>
                    <a:pt x="26" y="7"/>
                  </a:cubicBezTo>
                  <a:cubicBezTo>
                    <a:pt x="29" y="7"/>
                    <a:pt x="30" y="3"/>
                    <a:pt x="27" y="2"/>
                  </a:cubicBezTo>
                  <a:cubicBezTo>
                    <a:pt x="19" y="0"/>
                    <a:pt x="11" y="1"/>
                    <a:pt x="2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3" name="Freeform 146"/>
            <p:cNvSpPr/>
            <p:nvPr/>
          </p:nvSpPr>
          <p:spPr bwMode="auto">
            <a:xfrm>
              <a:off x="4732" y="207"/>
              <a:ext cx="102" cy="27"/>
            </a:xfrm>
            <a:custGeom>
              <a:avLst/>
              <a:gdLst>
                <a:gd name="T0" fmla="*/ 3 w 29"/>
                <a:gd name="T1" fmla="*/ 6 h 9"/>
                <a:gd name="T2" fmla="*/ 26 w 29"/>
                <a:gd name="T3" fmla="*/ 6 h 9"/>
                <a:gd name="T4" fmla="*/ 26 w 29"/>
                <a:gd name="T5" fmla="*/ 1 h 9"/>
                <a:gd name="T6" fmla="*/ 4 w 29"/>
                <a:gd name="T7" fmla="*/ 1 h 9"/>
                <a:gd name="T8" fmla="*/ 3 w 2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3" y="6"/>
                  </a:moveTo>
                  <a:cubicBezTo>
                    <a:pt x="11" y="9"/>
                    <a:pt x="18" y="6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9" y="1"/>
                    <a:pt x="11" y="4"/>
                    <a:pt x="4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4" name="Freeform 147"/>
            <p:cNvSpPr/>
            <p:nvPr/>
          </p:nvSpPr>
          <p:spPr bwMode="auto">
            <a:xfrm>
              <a:off x="4608" y="210"/>
              <a:ext cx="81" cy="15"/>
            </a:xfrm>
            <a:custGeom>
              <a:avLst/>
              <a:gdLst>
                <a:gd name="T0" fmla="*/ 3 w 23"/>
                <a:gd name="T1" fmla="*/ 5 h 5"/>
                <a:gd name="T2" fmla="*/ 20 w 23"/>
                <a:gd name="T3" fmla="*/ 5 h 5"/>
                <a:gd name="T4" fmla="*/ 20 w 23"/>
                <a:gd name="T5" fmla="*/ 0 h 5"/>
                <a:gd name="T6" fmla="*/ 3 w 23"/>
                <a:gd name="T7" fmla="*/ 0 h 5"/>
                <a:gd name="T8" fmla="*/ 3 w 2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">
                  <a:moveTo>
                    <a:pt x="3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3" y="5"/>
                    <a:pt x="23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5" name="Freeform 148"/>
            <p:cNvSpPr/>
            <p:nvPr/>
          </p:nvSpPr>
          <p:spPr bwMode="auto">
            <a:xfrm>
              <a:off x="4439" y="201"/>
              <a:ext cx="88" cy="24"/>
            </a:xfrm>
            <a:custGeom>
              <a:avLst/>
              <a:gdLst>
                <a:gd name="T0" fmla="*/ 3 w 25"/>
                <a:gd name="T1" fmla="*/ 6 h 8"/>
                <a:gd name="T2" fmla="*/ 23 w 25"/>
                <a:gd name="T3" fmla="*/ 5 h 8"/>
                <a:gd name="T4" fmla="*/ 20 w 25"/>
                <a:gd name="T5" fmla="*/ 1 h 8"/>
                <a:gd name="T6" fmla="*/ 4 w 25"/>
                <a:gd name="T7" fmla="*/ 1 h 8"/>
                <a:gd name="T8" fmla="*/ 3 w 25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3" y="6"/>
                  </a:moveTo>
                  <a:cubicBezTo>
                    <a:pt x="9" y="7"/>
                    <a:pt x="16" y="8"/>
                    <a:pt x="23" y="5"/>
                  </a:cubicBezTo>
                  <a:cubicBezTo>
                    <a:pt x="25" y="4"/>
                    <a:pt x="23" y="0"/>
                    <a:pt x="20" y="1"/>
                  </a:cubicBezTo>
                  <a:cubicBezTo>
                    <a:pt x="15" y="4"/>
                    <a:pt x="9" y="2"/>
                    <a:pt x="4" y="1"/>
                  </a:cubicBezTo>
                  <a:cubicBezTo>
                    <a:pt x="1" y="1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6" name="Freeform 149"/>
            <p:cNvSpPr/>
            <p:nvPr/>
          </p:nvSpPr>
          <p:spPr bwMode="auto">
            <a:xfrm>
              <a:off x="4273" y="204"/>
              <a:ext cx="110" cy="18"/>
            </a:xfrm>
            <a:custGeom>
              <a:avLst/>
              <a:gdLst>
                <a:gd name="T0" fmla="*/ 3 w 31"/>
                <a:gd name="T1" fmla="*/ 6 h 6"/>
                <a:gd name="T2" fmla="*/ 28 w 31"/>
                <a:gd name="T3" fmla="*/ 5 h 6"/>
                <a:gd name="T4" fmla="*/ 28 w 31"/>
                <a:gd name="T5" fmla="*/ 0 h 6"/>
                <a:gd name="T6" fmla="*/ 3 w 31"/>
                <a:gd name="T7" fmla="*/ 1 h 6"/>
                <a:gd name="T8" fmla="*/ 3 w 3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">
                  <a:moveTo>
                    <a:pt x="3" y="6"/>
                  </a:moveTo>
                  <a:cubicBezTo>
                    <a:pt x="11" y="6"/>
                    <a:pt x="20" y="6"/>
                    <a:pt x="28" y="5"/>
                  </a:cubicBezTo>
                  <a:cubicBezTo>
                    <a:pt x="31" y="4"/>
                    <a:pt x="31" y="0"/>
                    <a:pt x="28" y="0"/>
                  </a:cubicBezTo>
                  <a:cubicBezTo>
                    <a:pt x="20" y="1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7" name="Freeform 150"/>
            <p:cNvSpPr/>
            <p:nvPr/>
          </p:nvSpPr>
          <p:spPr bwMode="auto">
            <a:xfrm>
              <a:off x="4150" y="201"/>
              <a:ext cx="99" cy="24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7 h 8"/>
                <a:gd name="T4" fmla="*/ 25 w 28"/>
                <a:gd name="T5" fmla="*/ 2 h 8"/>
                <a:gd name="T6" fmla="*/ 3 w 28"/>
                <a:gd name="T7" fmla="*/ 3 h 8"/>
                <a:gd name="T8" fmla="*/ 4 w 2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10" y="7"/>
                    <a:pt x="17" y="5"/>
                    <a:pt x="24" y="7"/>
                  </a:cubicBezTo>
                  <a:cubicBezTo>
                    <a:pt x="27" y="7"/>
                    <a:pt x="28" y="3"/>
                    <a:pt x="25" y="2"/>
                  </a:cubicBezTo>
                  <a:cubicBezTo>
                    <a:pt x="18" y="0"/>
                    <a:pt x="10" y="2"/>
                    <a:pt x="3" y="3"/>
                  </a:cubicBezTo>
                  <a:cubicBezTo>
                    <a:pt x="0" y="4"/>
                    <a:pt x="1" y="8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8" name="Freeform 151"/>
            <p:cNvSpPr/>
            <p:nvPr/>
          </p:nvSpPr>
          <p:spPr bwMode="auto">
            <a:xfrm>
              <a:off x="4016" y="207"/>
              <a:ext cx="102" cy="24"/>
            </a:xfrm>
            <a:custGeom>
              <a:avLst/>
              <a:gdLst>
                <a:gd name="T0" fmla="*/ 3 w 29"/>
                <a:gd name="T1" fmla="*/ 5 h 8"/>
                <a:gd name="T2" fmla="*/ 25 w 29"/>
                <a:gd name="T3" fmla="*/ 7 h 8"/>
                <a:gd name="T4" fmla="*/ 26 w 29"/>
                <a:gd name="T5" fmla="*/ 2 h 8"/>
                <a:gd name="T6" fmla="*/ 3 w 29"/>
                <a:gd name="T7" fmla="*/ 0 h 8"/>
                <a:gd name="T8" fmla="*/ 3 w 2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3" y="5"/>
                  </a:moveTo>
                  <a:cubicBezTo>
                    <a:pt x="10" y="5"/>
                    <a:pt x="18" y="5"/>
                    <a:pt x="25" y="7"/>
                  </a:cubicBezTo>
                  <a:cubicBezTo>
                    <a:pt x="28" y="8"/>
                    <a:pt x="29" y="3"/>
                    <a:pt x="26" y="2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39" name="Freeform 152"/>
            <p:cNvSpPr/>
            <p:nvPr/>
          </p:nvSpPr>
          <p:spPr bwMode="auto">
            <a:xfrm>
              <a:off x="3878" y="213"/>
              <a:ext cx="106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0" name="Freeform 153"/>
            <p:cNvSpPr/>
            <p:nvPr/>
          </p:nvSpPr>
          <p:spPr bwMode="auto">
            <a:xfrm>
              <a:off x="3751" y="207"/>
              <a:ext cx="85" cy="18"/>
            </a:xfrm>
            <a:custGeom>
              <a:avLst/>
              <a:gdLst>
                <a:gd name="T0" fmla="*/ 3 w 24"/>
                <a:gd name="T1" fmla="*/ 5 h 6"/>
                <a:gd name="T2" fmla="*/ 21 w 24"/>
                <a:gd name="T3" fmla="*/ 6 h 6"/>
                <a:gd name="T4" fmla="*/ 21 w 24"/>
                <a:gd name="T5" fmla="*/ 1 h 6"/>
                <a:gd name="T6" fmla="*/ 4 w 24"/>
                <a:gd name="T7" fmla="*/ 0 h 6"/>
                <a:gd name="T8" fmla="*/ 3 w 2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5"/>
                  </a:moveTo>
                  <a:cubicBezTo>
                    <a:pt x="9" y="6"/>
                    <a:pt x="15" y="6"/>
                    <a:pt x="21" y="6"/>
                  </a:cubicBezTo>
                  <a:cubicBezTo>
                    <a:pt x="24" y="6"/>
                    <a:pt x="24" y="1"/>
                    <a:pt x="21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1" name="Freeform 154"/>
            <p:cNvSpPr/>
            <p:nvPr/>
          </p:nvSpPr>
          <p:spPr bwMode="auto">
            <a:xfrm>
              <a:off x="3596" y="207"/>
              <a:ext cx="109" cy="24"/>
            </a:xfrm>
            <a:custGeom>
              <a:avLst/>
              <a:gdLst>
                <a:gd name="T0" fmla="*/ 3 w 31"/>
                <a:gd name="T1" fmla="*/ 7 h 8"/>
                <a:gd name="T2" fmla="*/ 28 w 31"/>
                <a:gd name="T3" fmla="*/ 6 h 8"/>
                <a:gd name="T4" fmla="*/ 27 w 31"/>
                <a:gd name="T5" fmla="*/ 1 h 8"/>
                <a:gd name="T6" fmla="*/ 3 w 31"/>
                <a:gd name="T7" fmla="*/ 2 h 8"/>
                <a:gd name="T8" fmla="*/ 3 w 3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8">
                  <a:moveTo>
                    <a:pt x="3" y="7"/>
                  </a:moveTo>
                  <a:cubicBezTo>
                    <a:pt x="11" y="7"/>
                    <a:pt x="20" y="8"/>
                    <a:pt x="28" y="6"/>
                  </a:cubicBezTo>
                  <a:cubicBezTo>
                    <a:pt x="31" y="5"/>
                    <a:pt x="30" y="0"/>
                    <a:pt x="27" y="1"/>
                  </a:cubicBezTo>
                  <a:cubicBezTo>
                    <a:pt x="19" y="4"/>
                    <a:pt x="11" y="2"/>
                    <a:pt x="3" y="2"/>
                  </a:cubicBezTo>
                  <a:cubicBezTo>
                    <a:pt x="0" y="2"/>
                    <a:pt x="0" y="7"/>
                    <a:pt x="3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2" name="Freeform 155"/>
            <p:cNvSpPr/>
            <p:nvPr/>
          </p:nvSpPr>
          <p:spPr bwMode="auto">
            <a:xfrm>
              <a:off x="3455" y="216"/>
              <a:ext cx="99" cy="18"/>
            </a:xfrm>
            <a:custGeom>
              <a:avLst/>
              <a:gdLst>
                <a:gd name="T0" fmla="*/ 4 w 28"/>
                <a:gd name="T1" fmla="*/ 6 h 6"/>
                <a:gd name="T2" fmla="*/ 25 w 28"/>
                <a:gd name="T3" fmla="*/ 5 h 6"/>
                <a:gd name="T4" fmla="*/ 25 w 28"/>
                <a:gd name="T5" fmla="*/ 0 h 6"/>
                <a:gd name="T6" fmla="*/ 2 w 28"/>
                <a:gd name="T7" fmla="*/ 1 h 6"/>
                <a:gd name="T8" fmla="*/ 4 w 2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4" y="6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1" y="6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3" name="Freeform 156"/>
            <p:cNvSpPr/>
            <p:nvPr/>
          </p:nvSpPr>
          <p:spPr bwMode="auto">
            <a:xfrm>
              <a:off x="3300" y="204"/>
              <a:ext cx="109" cy="21"/>
            </a:xfrm>
            <a:custGeom>
              <a:avLst/>
              <a:gdLst>
                <a:gd name="T0" fmla="*/ 3 w 31"/>
                <a:gd name="T1" fmla="*/ 5 h 7"/>
                <a:gd name="T2" fmla="*/ 28 w 31"/>
                <a:gd name="T3" fmla="*/ 5 h 7"/>
                <a:gd name="T4" fmla="*/ 28 w 31"/>
                <a:gd name="T5" fmla="*/ 0 h 7"/>
                <a:gd name="T6" fmla="*/ 4 w 31"/>
                <a:gd name="T7" fmla="*/ 0 h 7"/>
                <a:gd name="T8" fmla="*/ 3 w 31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3" y="5"/>
                  </a:moveTo>
                  <a:cubicBezTo>
                    <a:pt x="11" y="7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2" y="2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4" name="Freeform 157"/>
            <p:cNvSpPr/>
            <p:nvPr/>
          </p:nvSpPr>
          <p:spPr bwMode="auto">
            <a:xfrm>
              <a:off x="3155" y="207"/>
              <a:ext cx="95" cy="21"/>
            </a:xfrm>
            <a:custGeom>
              <a:avLst/>
              <a:gdLst>
                <a:gd name="T0" fmla="*/ 4 w 27"/>
                <a:gd name="T1" fmla="*/ 7 h 7"/>
                <a:gd name="T2" fmla="*/ 23 w 27"/>
                <a:gd name="T3" fmla="*/ 6 h 7"/>
                <a:gd name="T4" fmla="*/ 24 w 27"/>
                <a:gd name="T5" fmla="*/ 1 h 7"/>
                <a:gd name="T6" fmla="*/ 3 w 27"/>
                <a:gd name="T7" fmla="*/ 2 h 7"/>
                <a:gd name="T8" fmla="*/ 4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4" y="7"/>
                  </a:moveTo>
                  <a:cubicBezTo>
                    <a:pt x="10" y="6"/>
                    <a:pt x="17" y="4"/>
                    <a:pt x="23" y="6"/>
                  </a:cubicBezTo>
                  <a:cubicBezTo>
                    <a:pt x="26" y="6"/>
                    <a:pt x="27" y="2"/>
                    <a:pt x="24" y="1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5" name="Freeform 158"/>
            <p:cNvSpPr/>
            <p:nvPr/>
          </p:nvSpPr>
          <p:spPr bwMode="auto">
            <a:xfrm>
              <a:off x="2982" y="204"/>
              <a:ext cx="120" cy="30"/>
            </a:xfrm>
            <a:custGeom>
              <a:avLst/>
              <a:gdLst>
                <a:gd name="T0" fmla="*/ 3 w 34"/>
                <a:gd name="T1" fmla="*/ 9 h 10"/>
                <a:gd name="T2" fmla="*/ 16 w 34"/>
                <a:gd name="T3" fmla="*/ 8 h 10"/>
                <a:gd name="T4" fmla="*/ 29 w 34"/>
                <a:gd name="T5" fmla="*/ 9 h 10"/>
                <a:gd name="T6" fmla="*/ 32 w 34"/>
                <a:gd name="T7" fmla="*/ 5 h 10"/>
                <a:gd name="T8" fmla="*/ 3 w 34"/>
                <a:gd name="T9" fmla="*/ 4 h 10"/>
                <a:gd name="T10" fmla="*/ 3 w 34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">
                  <a:moveTo>
                    <a:pt x="3" y="9"/>
                  </a:moveTo>
                  <a:cubicBezTo>
                    <a:pt x="8" y="9"/>
                    <a:pt x="12" y="8"/>
                    <a:pt x="16" y="8"/>
                  </a:cubicBezTo>
                  <a:cubicBezTo>
                    <a:pt x="21" y="7"/>
                    <a:pt x="26" y="7"/>
                    <a:pt x="29" y="9"/>
                  </a:cubicBezTo>
                  <a:cubicBezTo>
                    <a:pt x="32" y="10"/>
                    <a:pt x="34" y="6"/>
                    <a:pt x="32" y="5"/>
                  </a:cubicBezTo>
                  <a:cubicBezTo>
                    <a:pt x="23" y="0"/>
                    <a:pt x="12" y="4"/>
                    <a:pt x="3" y="4"/>
                  </a:cubicBezTo>
                  <a:cubicBezTo>
                    <a:pt x="0" y="4"/>
                    <a:pt x="0" y="9"/>
                    <a:pt x="3" y="9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6" name="Freeform 159"/>
            <p:cNvSpPr/>
            <p:nvPr/>
          </p:nvSpPr>
          <p:spPr bwMode="auto">
            <a:xfrm>
              <a:off x="2841" y="213"/>
              <a:ext cx="106" cy="24"/>
            </a:xfrm>
            <a:custGeom>
              <a:avLst/>
              <a:gdLst>
                <a:gd name="T0" fmla="*/ 2 w 30"/>
                <a:gd name="T1" fmla="*/ 6 h 8"/>
                <a:gd name="T2" fmla="*/ 27 w 30"/>
                <a:gd name="T3" fmla="*/ 5 h 8"/>
                <a:gd name="T4" fmla="*/ 26 w 30"/>
                <a:gd name="T5" fmla="*/ 0 h 8"/>
                <a:gd name="T6" fmla="*/ 4 w 30"/>
                <a:gd name="T7" fmla="*/ 1 h 8"/>
                <a:gd name="T8" fmla="*/ 2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2" y="6"/>
                  </a:moveTo>
                  <a:cubicBezTo>
                    <a:pt x="11" y="8"/>
                    <a:pt x="19" y="6"/>
                    <a:pt x="27" y="5"/>
                  </a:cubicBezTo>
                  <a:cubicBezTo>
                    <a:pt x="30" y="4"/>
                    <a:pt x="29" y="0"/>
                    <a:pt x="26" y="0"/>
                  </a:cubicBezTo>
                  <a:cubicBezTo>
                    <a:pt x="18" y="1"/>
                    <a:pt x="11" y="3"/>
                    <a:pt x="4" y="1"/>
                  </a:cubicBezTo>
                  <a:cubicBezTo>
                    <a:pt x="1" y="1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7" name="Freeform 160"/>
            <p:cNvSpPr/>
            <p:nvPr/>
          </p:nvSpPr>
          <p:spPr bwMode="auto">
            <a:xfrm>
              <a:off x="2686" y="210"/>
              <a:ext cx="85" cy="18"/>
            </a:xfrm>
            <a:custGeom>
              <a:avLst/>
              <a:gdLst>
                <a:gd name="T0" fmla="*/ 3 w 24"/>
                <a:gd name="T1" fmla="*/ 6 h 6"/>
                <a:gd name="T2" fmla="*/ 20 w 24"/>
                <a:gd name="T3" fmla="*/ 6 h 6"/>
                <a:gd name="T4" fmla="*/ 21 w 24"/>
                <a:gd name="T5" fmla="*/ 1 h 6"/>
                <a:gd name="T6" fmla="*/ 3 w 24"/>
                <a:gd name="T7" fmla="*/ 1 h 6"/>
                <a:gd name="T8" fmla="*/ 3 w 2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3" y="6"/>
                  </a:moveTo>
                  <a:cubicBezTo>
                    <a:pt x="9" y="6"/>
                    <a:pt x="14" y="5"/>
                    <a:pt x="20" y="6"/>
                  </a:cubicBezTo>
                  <a:cubicBezTo>
                    <a:pt x="23" y="6"/>
                    <a:pt x="24" y="2"/>
                    <a:pt x="21" y="1"/>
                  </a:cubicBezTo>
                  <a:cubicBezTo>
                    <a:pt x="15" y="0"/>
                    <a:pt x="9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8" name="Freeform 161"/>
            <p:cNvSpPr/>
            <p:nvPr/>
          </p:nvSpPr>
          <p:spPr bwMode="auto">
            <a:xfrm>
              <a:off x="2531" y="210"/>
              <a:ext cx="95" cy="18"/>
            </a:xfrm>
            <a:custGeom>
              <a:avLst/>
              <a:gdLst>
                <a:gd name="T0" fmla="*/ 3 w 27"/>
                <a:gd name="T1" fmla="*/ 5 h 6"/>
                <a:gd name="T2" fmla="*/ 24 w 27"/>
                <a:gd name="T3" fmla="*/ 6 h 6"/>
                <a:gd name="T4" fmla="*/ 24 w 27"/>
                <a:gd name="T5" fmla="*/ 1 h 6"/>
                <a:gd name="T6" fmla="*/ 4 w 27"/>
                <a:gd name="T7" fmla="*/ 0 h 6"/>
                <a:gd name="T8" fmla="*/ 3 w 2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3" y="5"/>
                  </a:moveTo>
                  <a:cubicBezTo>
                    <a:pt x="10" y="6"/>
                    <a:pt x="17" y="6"/>
                    <a:pt x="24" y="6"/>
                  </a:cubicBezTo>
                  <a:cubicBezTo>
                    <a:pt x="27" y="6"/>
                    <a:pt x="27" y="1"/>
                    <a:pt x="24" y="1"/>
                  </a:cubicBezTo>
                  <a:cubicBezTo>
                    <a:pt x="17" y="1"/>
                    <a:pt x="11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49" name="Freeform 162"/>
            <p:cNvSpPr/>
            <p:nvPr/>
          </p:nvSpPr>
          <p:spPr bwMode="auto">
            <a:xfrm>
              <a:off x="2393" y="213"/>
              <a:ext cx="102" cy="18"/>
            </a:xfrm>
            <a:custGeom>
              <a:avLst/>
              <a:gdLst>
                <a:gd name="T0" fmla="*/ 2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2 w 29"/>
                <a:gd name="T7" fmla="*/ 1 h 6"/>
                <a:gd name="T8" fmla="*/ 2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2" y="6"/>
                  </a:moveTo>
                  <a:cubicBezTo>
                    <a:pt x="10" y="5"/>
                    <a:pt x="18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8" y="0"/>
                    <a:pt x="10" y="0"/>
                    <a:pt x="2" y="1"/>
                  </a:cubicBezTo>
                  <a:cubicBezTo>
                    <a:pt x="0" y="2"/>
                    <a:pt x="0" y="6"/>
                    <a:pt x="2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0" name="Freeform 163"/>
            <p:cNvSpPr/>
            <p:nvPr/>
          </p:nvSpPr>
          <p:spPr bwMode="auto">
            <a:xfrm>
              <a:off x="2231" y="216"/>
              <a:ext cx="116" cy="18"/>
            </a:xfrm>
            <a:custGeom>
              <a:avLst/>
              <a:gdLst>
                <a:gd name="T0" fmla="*/ 3 w 33"/>
                <a:gd name="T1" fmla="*/ 5 h 6"/>
                <a:gd name="T2" fmla="*/ 29 w 33"/>
                <a:gd name="T3" fmla="*/ 6 h 6"/>
                <a:gd name="T4" fmla="*/ 30 w 33"/>
                <a:gd name="T5" fmla="*/ 6 h 6"/>
                <a:gd name="T6" fmla="*/ 30 w 33"/>
                <a:gd name="T7" fmla="*/ 6 h 6"/>
                <a:gd name="T8" fmla="*/ 30 w 33"/>
                <a:gd name="T9" fmla="*/ 1 h 6"/>
                <a:gd name="T10" fmla="*/ 4 w 33"/>
                <a:gd name="T11" fmla="*/ 0 h 6"/>
                <a:gd name="T12" fmla="*/ 3 w 33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">
                  <a:moveTo>
                    <a:pt x="3" y="5"/>
                  </a:moveTo>
                  <a:cubicBezTo>
                    <a:pt x="11" y="6"/>
                    <a:pt x="21" y="5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3" y="6"/>
                    <a:pt x="33" y="2"/>
                    <a:pt x="30" y="1"/>
                  </a:cubicBezTo>
                  <a:cubicBezTo>
                    <a:pt x="21" y="1"/>
                    <a:pt x="12" y="2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1" name="Freeform 164"/>
            <p:cNvSpPr/>
            <p:nvPr/>
          </p:nvSpPr>
          <p:spPr bwMode="auto">
            <a:xfrm>
              <a:off x="2100" y="222"/>
              <a:ext cx="103" cy="15"/>
            </a:xfrm>
            <a:custGeom>
              <a:avLst/>
              <a:gdLst>
                <a:gd name="T0" fmla="*/ 3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3 w 29"/>
                <a:gd name="T7" fmla="*/ 0 h 5"/>
                <a:gd name="T8" fmla="*/ 3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3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2" name="Freeform 165"/>
            <p:cNvSpPr/>
            <p:nvPr/>
          </p:nvSpPr>
          <p:spPr bwMode="auto">
            <a:xfrm>
              <a:off x="1984" y="216"/>
              <a:ext cx="99" cy="24"/>
            </a:xfrm>
            <a:custGeom>
              <a:avLst/>
              <a:gdLst>
                <a:gd name="T0" fmla="*/ 4 w 28"/>
                <a:gd name="T1" fmla="*/ 6 h 8"/>
                <a:gd name="T2" fmla="*/ 24 w 28"/>
                <a:gd name="T3" fmla="*/ 7 h 8"/>
                <a:gd name="T4" fmla="*/ 25 w 28"/>
                <a:gd name="T5" fmla="*/ 3 h 8"/>
                <a:gd name="T6" fmla="*/ 3 w 28"/>
                <a:gd name="T7" fmla="*/ 1 h 8"/>
                <a:gd name="T8" fmla="*/ 4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4" y="6"/>
                  </a:moveTo>
                  <a:cubicBezTo>
                    <a:pt x="11" y="4"/>
                    <a:pt x="17" y="5"/>
                    <a:pt x="24" y="7"/>
                  </a:cubicBezTo>
                  <a:cubicBezTo>
                    <a:pt x="27" y="8"/>
                    <a:pt x="28" y="3"/>
                    <a:pt x="25" y="3"/>
                  </a:cubicBezTo>
                  <a:cubicBezTo>
                    <a:pt x="18" y="0"/>
                    <a:pt x="10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3" name="Freeform 166"/>
            <p:cNvSpPr/>
            <p:nvPr/>
          </p:nvSpPr>
          <p:spPr bwMode="auto">
            <a:xfrm>
              <a:off x="1857" y="207"/>
              <a:ext cx="99" cy="18"/>
            </a:xfrm>
            <a:custGeom>
              <a:avLst/>
              <a:gdLst>
                <a:gd name="T0" fmla="*/ 3 w 28"/>
                <a:gd name="T1" fmla="*/ 5 h 6"/>
                <a:gd name="T2" fmla="*/ 25 w 28"/>
                <a:gd name="T3" fmla="*/ 6 h 6"/>
                <a:gd name="T4" fmla="*/ 25 w 28"/>
                <a:gd name="T5" fmla="*/ 1 h 6"/>
                <a:gd name="T6" fmla="*/ 3 w 28"/>
                <a:gd name="T7" fmla="*/ 0 h 6"/>
                <a:gd name="T8" fmla="*/ 3 w 2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">
                  <a:moveTo>
                    <a:pt x="3" y="5"/>
                  </a:moveTo>
                  <a:cubicBezTo>
                    <a:pt x="10" y="6"/>
                    <a:pt x="17" y="6"/>
                    <a:pt x="25" y="6"/>
                  </a:cubicBezTo>
                  <a:cubicBezTo>
                    <a:pt x="28" y="6"/>
                    <a:pt x="28" y="1"/>
                    <a:pt x="25" y="1"/>
                  </a:cubicBezTo>
                  <a:cubicBezTo>
                    <a:pt x="17" y="1"/>
                    <a:pt x="10" y="1"/>
                    <a:pt x="3" y="0"/>
                  </a:cubicBezTo>
                  <a:cubicBezTo>
                    <a:pt x="0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4" name="Freeform 167"/>
            <p:cNvSpPr/>
            <p:nvPr/>
          </p:nvSpPr>
          <p:spPr bwMode="auto">
            <a:xfrm>
              <a:off x="1723" y="213"/>
              <a:ext cx="109" cy="21"/>
            </a:xfrm>
            <a:custGeom>
              <a:avLst/>
              <a:gdLst>
                <a:gd name="T0" fmla="*/ 4 w 31"/>
                <a:gd name="T1" fmla="*/ 7 h 7"/>
                <a:gd name="T2" fmla="*/ 28 w 31"/>
                <a:gd name="T3" fmla="*/ 5 h 7"/>
                <a:gd name="T4" fmla="*/ 28 w 31"/>
                <a:gd name="T5" fmla="*/ 0 h 7"/>
                <a:gd name="T6" fmla="*/ 3 w 31"/>
                <a:gd name="T7" fmla="*/ 2 h 7"/>
                <a:gd name="T8" fmla="*/ 4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4" y="7"/>
                  </a:moveTo>
                  <a:cubicBezTo>
                    <a:pt x="12" y="5"/>
                    <a:pt x="20" y="5"/>
                    <a:pt x="28" y="5"/>
                  </a:cubicBezTo>
                  <a:cubicBezTo>
                    <a:pt x="31" y="5"/>
                    <a:pt x="31" y="0"/>
                    <a:pt x="28" y="0"/>
                  </a:cubicBezTo>
                  <a:cubicBezTo>
                    <a:pt x="20" y="0"/>
                    <a:pt x="11" y="1"/>
                    <a:pt x="3" y="2"/>
                  </a:cubicBezTo>
                  <a:cubicBezTo>
                    <a:pt x="0" y="3"/>
                    <a:pt x="1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5" name="Freeform 168"/>
            <p:cNvSpPr/>
            <p:nvPr/>
          </p:nvSpPr>
          <p:spPr bwMode="auto">
            <a:xfrm>
              <a:off x="1592" y="210"/>
              <a:ext cx="103" cy="21"/>
            </a:xfrm>
            <a:custGeom>
              <a:avLst/>
              <a:gdLst>
                <a:gd name="T0" fmla="*/ 3 w 29"/>
                <a:gd name="T1" fmla="*/ 5 h 7"/>
                <a:gd name="T2" fmla="*/ 26 w 29"/>
                <a:gd name="T3" fmla="*/ 6 h 7"/>
                <a:gd name="T4" fmla="*/ 26 w 29"/>
                <a:gd name="T5" fmla="*/ 1 h 7"/>
                <a:gd name="T6" fmla="*/ 3 w 29"/>
                <a:gd name="T7" fmla="*/ 0 h 7"/>
                <a:gd name="T8" fmla="*/ 3 w 2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">
                  <a:moveTo>
                    <a:pt x="3" y="5"/>
                  </a:moveTo>
                  <a:cubicBezTo>
                    <a:pt x="11" y="5"/>
                    <a:pt x="18" y="7"/>
                    <a:pt x="26" y="6"/>
                  </a:cubicBezTo>
                  <a:cubicBezTo>
                    <a:pt x="29" y="6"/>
                    <a:pt x="29" y="1"/>
                    <a:pt x="26" y="1"/>
                  </a:cubicBezTo>
                  <a:cubicBezTo>
                    <a:pt x="18" y="2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6" name="Freeform 169"/>
            <p:cNvSpPr/>
            <p:nvPr/>
          </p:nvSpPr>
          <p:spPr bwMode="auto">
            <a:xfrm>
              <a:off x="1444" y="210"/>
              <a:ext cx="103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5 h 6"/>
                <a:gd name="T4" fmla="*/ 26 w 29"/>
                <a:gd name="T5" fmla="*/ 0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0" y="6"/>
                    <a:pt x="18" y="6"/>
                    <a:pt x="26" y="5"/>
                  </a:cubicBezTo>
                  <a:cubicBezTo>
                    <a:pt x="29" y="4"/>
                    <a:pt x="29" y="0"/>
                    <a:pt x="26" y="0"/>
                  </a:cubicBezTo>
                  <a:cubicBezTo>
                    <a:pt x="18" y="1"/>
                    <a:pt x="10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7" name="Freeform 170"/>
            <p:cNvSpPr/>
            <p:nvPr/>
          </p:nvSpPr>
          <p:spPr bwMode="auto">
            <a:xfrm>
              <a:off x="1296" y="207"/>
              <a:ext cx="88" cy="18"/>
            </a:xfrm>
            <a:custGeom>
              <a:avLst/>
              <a:gdLst>
                <a:gd name="T0" fmla="*/ 2 w 25"/>
                <a:gd name="T1" fmla="*/ 5 h 6"/>
                <a:gd name="T2" fmla="*/ 21 w 25"/>
                <a:gd name="T3" fmla="*/ 6 h 6"/>
                <a:gd name="T4" fmla="*/ 22 w 25"/>
                <a:gd name="T5" fmla="*/ 1 h 6"/>
                <a:gd name="T6" fmla="*/ 2 w 25"/>
                <a:gd name="T7" fmla="*/ 0 h 6"/>
                <a:gd name="T8" fmla="*/ 2 w 2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" y="5"/>
                  </a:moveTo>
                  <a:cubicBezTo>
                    <a:pt x="9" y="5"/>
                    <a:pt x="15" y="5"/>
                    <a:pt x="21" y="6"/>
                  </a:cubicBezTo>
                  <a:cubicBezTo>
                    <a:pt x="24" y="6"/>
                    <a:pt x="25" y="2"/>
                    <a:pt x="22" y="1"/>
                  </a:cubicBezTo>
                  <a:cubicBezTo>
                    <a:pt x="16" y="0"/>
                    <a:pt x="9" y="0"/>
                    <a:pt x="2" y="0"/>
                  </a:cubicBezTo>
                  <a:cubicBezTo>
                    <a:pt x="0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8" name="Freeform 171"/>
            <p:cNvSpPr/>
            <p:nvPr/>
          </p:nvSpPr>
          <p:spPr bwMode="auto">
            <a:xfrm>
              <a:off x="1155" y="204"/>
              <a:ext cx="102" cy="18"/>
            </a:xfrm>
            <a:custGeom>
              <a:avLst/>
              <a:gdLst>
                <a:gd name="T0" fmla="*/ 3 w 29"/>
                <a:gd name="T1" fmla="*/ 6 h 6"/>
                <a:gd name="T2" fmla="*/ 26 w 29"/>
                <a:gd name="T3" fmla="*/ 6 h 6"/>
                <a:gd name="T4" fmla="*/ 26 w 29"/>
                <a:gd name="T5" fmla="*/ 1 h 6"/>
                <a:gd name="T6" fmla="*/ 3 w 29"/>
                <a:gd name="T7" fmla="*/ 1 h 6"/>
                <a:gd name="T8" fmla="*/ 3 w 2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">
                  <a:moveTo>
                    <a:pt x="3" y="6"/>
                  </a:moveTo>
                  <a:cubicBezTo>
                    <a:pt x="11" y="6"/>
                    <a:pt x="18" y="5"/>
                    <a:pt x="26" y="6"/>
                  </a:cubicBezTo>
                  <a:cubicBezTo>
                    <a:pt x="29" y="6"/>
                    <a:pt x="28" y="2"/>
                    <a:pt x="26" y="1"/>
                  </a:cubicBezTo>
                  <a:cubicBezTo>
                    <a:pt x="18" y="0"/>
                    <a:pt x="11" y="1"/>
                    <a:pt x="3" y="1"/>
                  </a:cubicBezTo>
                  <a:cubicBezTo>
                    <a:pt x="1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59" name="Freeform 172"/>
            <p:cNvSpPr/>
            <p:nvPr/>
          </p:nvSpPr>
          <p:spPr bwMode="auto">
            <a:xfrm>
              <a:off x="1046" y="201"/>
              <a:ext cx="91" cy="24"/>
            </a:xfrm>
            <a:custGeom>
              <a:avLst/>
              <a:gdLst>
                <a:gd name="T0" fmla="*/ 4 w 26"/>
                <a:gd name="T1" fmla="*/ 7 h 8"/>
                <a:gd name="T2" fmla="*/ 22 w 26"/>
                <a:gd name="T3" fmla="*/ 7 h 8"/>
                <a:gd name="T4" fmla="*/ 23 w 26"/>
                <a:gd name="T5" fmla="*/ 2 h 8"/>
                <a:gd name="T6" fmla="*/ 3 w 26"/>
                <a:gd name="T7" fmla="*/ 2 h 8"/>
                <a:gd name="T8" fmla="*/ 4 w 2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4" y="7"/>
                  </a:moveTo>
                  <a:cubicBezTo>
                    <a:pt x="10" y="6"/>
                    <a:pt x="17" y="5"/>
                    <a:pt x="22" y="7"/>
                  </a:cubicBezTo>
                  <a:cubicBezTo>
                    <a:pt x="25" y="8"/>
                    <a:pt x="26" y="3"/>
                    <a:pt x="23" y="2"/>
                  </a:cubicBezTo>
                  <a:cubicBezTo>
                    <a:pt x="17" y="0"/>
                    <a:pt x="10" y="1"/>
                    <a:pt x="3" y="2"/>
                  </a:cubicBezTo>
                  <a:cubicBezTo>
                    <a:pt x="0" y="3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0" name="Freeform 173"/>
            <p:cNvSpPr/>
            <p:nvPr/>
          </p:nvSpPr>
          <p:spPr bwMode="auto">
            <a:xfrm>
              <a:off x="894" y="204"/>
              <a:ext cx="106" cy="18"/>
            </a:xfrm>
            <a:custGeom>
              <a:avLst/>
              <a:gdLst>
                <a:gd name="T0" fmla="*/ 3 w 30"/>
                <a:gd name="T1" fmla="*/ 5 h 6"/>
                <a:gd name="T2" fmla="*/ 27 w 30"/>
                <a:gd name="T3" fmla="*/ 6 h 6"/>
                <a:gd name="T4" fmla="*/ 27 w 30"/>
                <a:gd name="T5" fmla="*/ 1 h 6"/>
                <a:gd name="T6" fmla="*/ 3 w 30"/>
                <a:gd name="T7" fmla="*/ 0 h 6"/>
                <a:gd name="T8" fmla="*/ 3 w 3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5"/>
                  </a:moveTo>
                  <a:cubicBezTo>
                    <a:pt x="11" y="5"/>
                    <a:pt x="19" y="5"/>
                    <a:pt x="27" y="6"/>
                  </a:cubicBezTo>
                  <a:cubicBezTo>
                    <a:pt x="30" y="6"/>
                    <a:pt x="30" y="2"/>
                    <a:pt x="27" y="1"/>
                  </a:cubicBezTo>
                  <a:cubicBezTo>
                    <a:pt x="19" y="0"/>
                    <a:pt x="11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1" name="Freeform 174"/>
            <p:cNvSpPr/>
            <p:nvPr/>
          </p:nvSpPr>
          <p:spPr bwMode="auto">
            <a:xfrm>
              <a:off x="756" y="201"/>
              <a:ext cx="106" cy="24"/>
            </a:xfrm>
            <a:custGeom>
              <a:avLst/>
              <a:gdLst>
                <a:gd name="T0" fmla="*/ 3 w 30"/>
                <a:gd name="T1" fmla="*/ 6 h 8"/>
                <a:gd name="T2" fmla="*/ 27 w 30"/>
                <a:gd name="T3" fmla="*/ 7 h 8"/>
                <a:gd name="T4" fmla="*/ 27 w 30"/>
                <a:gd name="T5" fmla="*/ 2 h 8"/>
                <a:gd name="T6" fmla="*/ 4 w 30"/>
                <a:gd name="T7" fmla="*/ 1 h 8"/>
                <a:gd name="T8" fmla="*/ 3 w 30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">
                  <a:moveTo>
                    <a:pt x="3" y="6"/>
                  </a:moveTo>
                  <a:cubicBezTo>
                    <a:pt x="11" y="8"/>
                    <a:pt x="19" y="7"/>
                    <a:pt x="27" y="7"/>
                  </a:cubicBezTo>
                  <a:cubicBezTo>
                    <a:pt x="30" y="7"/>
                    <a:pt x="30" y="2"/>
                    <a:pt x="27" y="2"/>
                  </a:cubicBezTo>
                  <a:cubicBezTo>
                    <a:pt x="19" y="2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2" name="Freeform 175"/>
            <p:cNvSpPr/>
            <p:nvPr/>
          </p:nvSpPr>
          <p:spPr bwMode="auto">
            <a:xfrm>
              <a:off x="629" y="201"/>
              <a:ext cx="92" cy="18"/>
            </a:xfrm>
            <a:custGeom>
              <a:avLst/>
              <a:gdLst>
                <a:gd name="T0" fmla="*/ 3 w 26"/>
                <a:gd name="T1" fmla="*/ 5 h 6"/>
                <a:gd name="T2" fmla="*/ 22 w 26"/>
                <a:gd name="T3" fmla="*/ 6 h 6"/>
                <a:gd name="T4" fmla="*/ 23 w 26"/>
                <a:gd name="T5" fmla="*/ 1 h 6"/>
                <a:gd name="T6" fmla="*/ 3 w 26"/>
                <a:gd name="T7" fmla="*/ 0 h 6"/>
                <a:gd name="T8" fmla="*/ 3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3" y="5"/>
                  </a:moveTo>
                  <a:cubicBezTo>
                    <a:pt x="9" y="5"/>
                    <a:pt x="16" y="5"/>
                    <a:pt x="22" y="6"/>
                  </a:cubicBezTo>
                  <a:cubicBezTo>
                    <a:pt x="25" y="6"/>
                    <a:pt x="26" y="2"/>
                    <a:pt x="23" y="1"/>
                  </a:cubicBezTo>
                  <a:cubicBezTo>
                    <a:pt x="17" y="0"/>
                    <a:pt x="10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3" name="Freeform 176"/>
            <p:cNvSpPr/>
            <p:nvPr/>
          </p:nvSpPr>
          <p:spPr bwMode="auto">
            <a:xfrm>
              <a:off x="488" y="195"/>
              <a:ext cx="113" cy="27"/>
            </a:xfrm>
            <a:custGeom>
              <a:avLst/>
              <a:gdLst>
                <a:gd name="T0" fmla="*/ 4 w 32"/>
                <a:gd name="T1" fmla="*/ 8 h 9"/>
                <a:gd name="T2" fmla="*/ 29 w 32"/>
                <a:gd name="T3" fmla="*/ 7 h 9"/>
                <a:gd name="T4" fmla="*/ 29 w 32"/>
                <a:gd name="T5" fmla="*/ 2 h 9"/>
                <a:gd name="T6" fmla="*/ 3 w 32"/>
                <a:gd name="T7" fmla="*/ 3 h 9"/>
                <a:gd name="T8" fmla="*/ 4 w 32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4" y="8"/>
                  </a:moveTo>
                  <a:cubicBezTo>
                    <a:pt x="12" y="5"/>
                    <a:pt x="21" y="7"/>
                    <a:pt x="29" y="7"/>
                  </a:cubicBezTo>
                  <a:cubicBezTo>
                    <a:pt x="32" y="7"/>
                    <a:pt x="32" y="2"/>
                    <a:pt x="29" y="2"/>
                  </a:cubicBezTo>
                  <a:cubicBezTo>
                    <a:pt x="21" y="2"/>
                    <a:pt x="11" y="0"/>
                    <a:pt x="3" y="3"/>
                  </a:cubicBezTo>
                  <a:cubicBezTo>
                    <a:pt x="0" y="4"/>
                    <a:pt x="2" y="9"/>
                    <a:pt x="4" y="8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4" name="Freeform 177"/>
            <p:cNvSpPr/>
            <p:nvPr/>
          </p:nvSpPr>
          <p:spPr bwMode="auto">
            <a:xfrm>
              <a:off x="368" y="204"/>
              <a:ext cx="96" cy="18"/>
            </a:xfrm>
            <a:custGeom>
              <a:avLst/>
              <a:gdLst>
                <a:gd name="T0" fmla="*/ 5 w 27"/>
                <a:gd name="T1" fmla="*/ 6 h 6"/>
                <a:gd name="T2" fmla="*/ 24 w 27"/>
                <a:gd name="T3" fmla="*/ 5 h 6"/>
                <a:gd name="T4" fmla="*/ 24 w 27"/>
                <a:gd name="T5" fmla="*/ 0 h 6"/>
                <a:gd name="T6" fmla="*/ 3 w 27"/>
                <a:gd name="T7" fmla="*/ 1 h 6"/>
                <a:gd name="T8" fmla="*/ 5 w 2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">
                  <a:moveTo>
                    <a:pt x="5" y="6"/>
                  </a:moveTo>
                  <a:cubicBezTo>
                    <a:pt x="11" y="5"/>
                    <a:pt x="18" y="5"/>
                    <a:pt x="24" y="5"/>
                  </a:cubicBezTo>
                  <a:cubicBezTo>
                    <a:pt x="27" y="5"/>
                    <a:pt x="27" y="0"/>
                    <a:pt x="24" y="0"/>
                  </a:cubicBezTo>
                  <a:cubicBezTo>
                    <a:pt x="17" y="0"/>
                    <a:pt x="10" y="0"/>
                    <a:pt x="3" y="1"/>
                  </a:cubicBezTo>
                  <a:cubicBezTo>
                    <a:pt x="0" y="2"/>
                    <a:pt x="2" y="6"/>
                    <a:pt x="5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  <p:sp>
          <p:nvSpPr>
            <p:cNvPr id="365" name="Freeform 178"/>
            <p:cNvSpPr/>
            <p:nvPr/>
          </p:nvSpPr>
          <p:spPr bwMode="auto">
            <a:xfrm>
              <a:off x="256" y="201"/>
              <a:ext cx="105" cy="18"/>
            </a:xfrm>
            <a:custGeom>
              <a:avLst/>
              <a:gdLst>
                <a:gd name="T0" fmla="*/ 3 w 30"/>
                <a:gd name="T1" fmla="*/ 6 h 6"/>
                <a:gd name="T2" fmla="*/ 28 w 30"/>
                <a:gd name="T3" fmla="*/ 5 h 6"/>
                <a:gd name="T4" fmla="*/ 28 w 30"/>
                <a:gd name="T5" fmla="*/ 0 h 6"/>
                <a:gd name="T6" fmla="*/ 3 w 30"/>
                <a:gd name="T7" fmla="*/ 1 h 6"/>
                <a:gd name="T8" fmla="*/ 3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" y="6"/>
                  </a:moveTo>
                  <a:cubicBezTo>
                    <a:pt x="11" y="6"/>
                    <a:pt x="19" y="5"/>
                    <a:pt x="28" y="5"/>
                  </a:cubicBezTo>
                  <a:cubicBezTo>
                    <a:pt x="30" y="5"/>
                    <a:pt x="30" y="0"/>
                    <a:pt x="28" y="0"/>
                  </a:cubicBezTo>
                  <a:cubicBezTo>
                    <a:pt x="19" y="0"/>
                    <a:pt x="11" y="1"/>
                    <a:pt x="3" y="1"/>
                  </a:cubicBezTo>
                  <a:cubicBezTo>
                    <a:pt x="0" y="1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131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95959"/>
                </a:solidFill>
              </a:endParaRPr>
            </a:p>
          </p:txBody>
        </p:sp>
      </p:grpSp>
      <p:pic>
        <p:nvPicPr>
          <p:cNvPr id="366" name="图片 191"/>
          <p:cNvPicPr>
            <a:picLocks noChangeAspect="1"/>
          </p:cNvPicPr>
          <p:nvPr/>
        </p:nvPicPr>
        <p:blipFill rotWithShape="1">
          <a:blip r:embed="rId2"/>
          <a:srcRect t="47438" r="7491"/>
          <a:stretch>
            <a:fillRect/>
          </a:stretch>
        </p:blipFill>
        <p:spPr>
          <a:xfrm flipH="1">
            <a:off x="0" y="0"/>
            <a:ext cx="2162175" cy="1423035"/>
          </a:xfrm>
          <a:prstGeom prst="rect">
            <a:avLst/>
          </a:prstGeom>
        </p:spPr>
      </p:pic>
      <p:sp>
        <p:nvSpPr>
          <p:cNvPr id="367" name="Текстовое поле 366"/>
          <p:cNvSpPr txBox="1"/>
          <p:nvPr/>
        </p:nvSpPr>
        <p:spPr>
          <a:xfrm>
            <a:off x="1211815" y="616546"/>
            <a:ext cx="8589273" cy="56258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3600" dirty="0">
                <a:latin typeface="Arial Black" pitchFamily="34" charset="0"/>
                <a:cs typeface="Impact" panose="020B0806030902050204" pitchFamily="34" charset="0"/>
              </a:rPr>
              <a:t>Планы на будущее</a:t>
            </a:r>
          </a:p>
          <a:p>
            <a:r>
              <a:rPr lang="ru-RU" altLang="en-US" sz="3600" dirty="0">
                <a:latin typeface="Impact" panose="020B0806030902050204" pitchFamily="34" charset="0"/>
                <a:cs typeface="Impact" panose="020B0806030902050204" pitchFamily="34" charset="0"/>
              </a:rPr>
              <a:t>•	Открытый </a:t>
            </a:r>
            <a:r>
              <a:rPr lang="ru-RU" altLang="en-US" sz="3200" dirty="0">
                <a:latin typeface="Impact" panose="020B0806030902050204" pitchFamily="34" charset="0"/>
                <a:cs typeface="Impact" panose="020B0806030902050204" pitchFamily="34" charset="0"/>
              </a:rPr>
              <a:t>микрофон раз в </a:t>
            </a:r>
            <a:r>
              <a:rPr lang="ru-RU" altLang="en-US" sz="3200" dirty="0" smtClean="0">
                <a:latin typeface="Impact" panose="020B0806030902050204" pitchFamily="34" charset="0"/>
                <a:cs typeface="Impact" panose="020B0806030902050204" pitchFamily="34" charset="0"/>
              </a:rPr>
              <a:t>месяц</a:t>
            </a:r>
          </a:p>
          <a:p>
            <a:endParaRPr lang="ru-RU" altLang="en-US" sz="3200" dirty="0">
              <a:latin typeface="Impact" panose="020B0806030902050204" pitchFamily="34" charset="0"/>
              <a:cs typeface="Impact" panose="020B0806030902050204" pitchFamily="34" charset="0"/>
            </a:endParaRPr>
          </a:p>
          <a:p>
            <a:endParaRPr lang="ru-RU" altLang="en-US" sz="3200" dirty="0">
              <a:latin typeface="Impact" panose="020B0806030902050204" pitchFamily="34" charset="0"/>
              <a:cs typeface="Impact" panose="020B0806030902050204" pitchFamily="34" charset="0"/>
            </a:endParaRPr>
          </a:p>
          <a:p>
            <a:r>
              <a:rPr lang="ru-RU" altLang="en-US" sz="3200" dirty="0">
                <a:latin typeface="Impact" panose="020B0806030902050204" pitchFamily="34" charset="0"/>
                <a:cs typeface="Impact" panose="020B0806030902050204" pitchFamily="34" charset="0"/>
              </a:rPr>
              <a:t>•	Полка </a:t>
            </a:r>
            <a:r>
              <a:rPr lang="ru-RU" altLang="en-US" sz="3200" dirty="0" err="1" smtClean="0">
                <a:latin typeface="Impact" panose="020B0806030902050204" pitchFamily="34" charset="0"/>
                <a:cs typeface="Impact" panose="020B0806030902050204" pitchFamily="34" charset="0"/>
              </a:rPr>
              <a:t>буккроссинга</a:t>
            </a:r>
            <a:endParaRPr lang="ru-RU" altLang="en-US" sz="3200" dirty="0" smtClean="0">
              <a:latin typeface="Impact" panose="020B0806030902050204" pitchFamily="34" charset="0"/>
              <a:cs typeface="Impact" panose="020B0806030902050204" pitchFamily="34" charset="0"/>
            </a:endParaRPr>
          </a:p>
          <a:p>
            <a:endParaRPr lang="ru-RU" altLang="en-US" sz="3200" dirty="0" smtClean="0">
              <a:latin typeface="Impact" panose="020B0806030902050204" pitchFamily="34" charset="0"/>
              <a:cs typeface="Impact" panose="020B0806030902050204" pitchFamily="34" charset="0"/>
            </a:endParaRPr>
          </a:p>
          <a:p>
            <a:endParaRPr lang="ru-RU" altLang="en-US" sz="3200" dirty="0">
              <a:latin typeface="Impact" panose="020B0806030902050204" pitchFamily="34" charset="0"/>
              <a:cs typeface="Impact" panose="020B0806030902050204" pitchFamily="34" charset="0"/>
            </a:endParaRPr>
          </a:p>
          <a:p>
            <a:r>
              <a:rPr lang="ru-RU" altLang="en-US" sz="3200" dirty="0">
                <a:latin typeface="Impact" panose="020B0806030902050204" pitchFamily="34" charset="0"/>
                <a:cs typeface="Impact" panose="020B0806030902050204" pitchFamily="34" charset="0"/>
              </a:rPr>
              <a:t>•	Тихие/громкие часы</a:t>
            </a:r>
            <a:endParaRPr lang="ru-RU" altLang="en-US" sz="3200" dirty="0">
              <a:latin typeface="Impact" panose="020B0806030902050204" pitchFamily="34" charset="0"/>
              <a:cs typeface="Impact" panose="020B0806030902050204" pitchFamily="34" charset="0"/>
            </a:endParaRPr>
          </a:p>
        </p:txBody>
      </p:sp>
      <p:sp>
        <p:nvSpPr>
          <p:cNvPr id="368" name="Текстовое поле 367"/>
          <p:cNvSpPr txBox="1"/>
          <p:nvPr/>
        </p:nvSpPr>
        <p:spPr>
          <a:xfrm>
            <a:off x="6431280" y="2992120"/>
            <a:ext cx="4683760" cy="119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altLang="en-US" dirty="0"/>
          </a:p>
        </p:txBody>
      </p:sp>
      <p:pic>
        <p:nvPicPr>
          <p:cNvPr id="369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68615" y="3248660"/>
            <a:ext cx="4223385" cy="36093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00574803149607,&quot;left&quot;:494.27181102362204,&quot;top&quot;:83.93165354330708,&quot;width&quot;:371.28409448818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00574803149607,&quot;left&quot;:494.27181102362204,&quot;top&quot;:83.93165354330708,&quot;width&quot;:371.284094488189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141</Words>
  <Application>Microsoft Office PowerPoint</Application>
  <PresentationFormat>Произвольный</PresentationFormat>
  <Paragraphs>82</Paragraphs>
  <Slides>13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Office 主题</vt:lpstr>
      <vt:lpstr>Пакет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54</cp:revision>
  <dcterms:created xsi:type="dcterms:W3CDTF">2017-09-25T07:11:00Z</dcterms:created>
  <dcterms:modified xsi:type="dcterms:W3CDTF">2026-04-05T19:44:58Z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D6F87712FAE140C3AAFB8760D53F7731_13</vt:lpwstr>
  </property>
  <property fmtid="{D5CDD505-2E9C-101B-9397-08002B2CF9AE}" pid="3" name="KSOProductBuildVer">
    <vt:lpwstr>1049-12.2.0.23196</vt:lpwstr>
  </property>
</Properties>
</file>