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67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IBM Plex Sans" panose="020B0604020202020204" charset="0"/>
      <p:regular r:id="rId18"/>
    </p:embeddedFont>
    <p:embeddedFont>
      <p:font typeface="Outfit Medium" panose="020B0604020202020204" charset="0"/>
      <p:regular r:id="rId19"/>
    </p:embeddedFont>
    <p:embeddedFont>
      <p:font typeface="Overpass Light" panose="020B0604020202020204" charset="-52"/>
      <p:regular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7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82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98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6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97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60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03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20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71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60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06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2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42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55232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800" dirty="0">
                <a:solidFill>
                  <a:srgbClr val="3F6FF3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Әлеуметтік қызмет көрсету саласы мамандарын даярлаудың қазіргі заманғы ерекшеліктері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503051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Спикер:</a:t>
            </a:r>
            <a:r>
              <a:rPr lang="en-US" sz="2400" dirty="0"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 Асылғазина Ақерке Мұратқызы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564856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«Қазақстан – Американдық еркін университеті» Жоғарғы колледжінің арнайы пәндер оқытушысы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6872"/>
            <a:ext cx="114575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800" dirty="0">
                <a:solidFill>
                  <a:srgbClr val="3F6FF3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Қосымша ерекшеліктер және қорытынды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849279"/>
            <a:ext cx="6407944" cy="2952869"/>
          </a:xfrm>
          <a:prstGeom prst="roundRect">
            <a:avLst>
              <a:gd name="adj" fmla="val 495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5C1E2"/>
            </a:solidFill>
            <a:prstDash val="solid"/>
          </a:ln>
          <a:effectLst>
            <a:outerShdw dist="2921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763310" y="1849279"/>
            <a:ext cx="121920" cy="2952869"/>
          </a:xfrm>
          <a:prstGeom prst="roundRect">
            <a:avLst>
              <a:gd name="adj" fmla="val 167442"/>
            </a:avLst>
          </a:prstGeom>
          <a:solidFill>
            <a:srgbClr val="A2B9F9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2106573"/>
            <a:ext cx="5799534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Үздіксіз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 білім алу (lifelong learning)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142524" y="2740249"/>
            <a:ext cx="58019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solidFill>
                  <a:srgbClr val="666666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Әлеуметтік сала үнемі өзгеріп отыратындықтан, мамандар өз білімін тұрақты жаңартып отыруы қажет. Бұл Өмір бойы білім алу қағидатымен байланысты.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428548" y="1849279"/>
            <a:ext cx="6408063" cy="2952869"/>
          </a:xfrm>
          <a:prstGeom prst="roundRect">
            <a:avLst>
              <a:gd name="adj" fmla="val 495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5C1E2"/>
            </a:solidFill>
            <a:prstDash val="solid"/>
          </a:ln>
          <a:effectLst>
            <a:outerShdw dist="2921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7398067" y="1849279"/>
            <a:ext cx="121920" cy="2952869"/>
          </a:xfrm>
          <a:prstGeom prst="roundRect">
            <a:avLst>
              <a:gd name="adj" fmla="val 167442"/>
            </a:avLst>
          </a:prstGeom>
          <a:solidFill>
            <a:srgbClr val="A2B9F9"/>
          </a:solidFill>
          <a:ln/>
        </p:spPr>
      </p:sp>
      <p:sp>
        <p:nvSpPr>
          <p:cNvPr id="9" name="Text 7"/>
          <p:cNvSpPr/>
          <p:nvPr/>
        </p:nvSpPr>
        <p:spPr>
          <a:xfrm>
            <a:off x="7777282" y="2106573"/>
            <a:ext cx="5802035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Эмоционалдық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 интеллекттің маңызы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777282" y="2740249"/>
            <a:ext cx="58020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solidFill>
                  <a:srgbClr val="666666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Әлеуметтік қызметкерлер үшін эмпатия, стресс басқару, клиенттің жағдайын түсіну сияқты қабілеттер аса маңызды. Бұл Эмоционалдық интеллект ұғымымен тығыз байланысты.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93790" y="5170679"/>
            <a:ext cx="13042821" cy="35957"/>
          </a:xfrm>
          <a:prstGeom prst="rect">
            <a:avLst/>
          </a:prstGeom>
          <a:solidFill>
            <a:srgbClr val="666666">
              <a:alpha val="50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793790" y="5546765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600" dirty="0"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Қорытынды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93790" y="6453902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Қазіргі заманғы әлеуметтік қызмет көрсету саласы мамандарын даярлау – кешенді, икемді және практикаға бағытталған процесс. Ол тек кәсіби білімді ғана емес, сонымен қатар адамгершілік құндылықтарды, технологиялық сауаттылықты және үздіксіз дамуға дайындықты талап етеді.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5925" y="657939"/>
            <a:ext cx="5256848" cy="656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233939"/>
                </a:solidFill>
                <a:effectLst/>
                <a:uLnTx/>
                <a:uFillTx/>
                <a:latin typeface="Syne Bold" pitchFamily="34" charset="0"/>
                <a:ea typeface="Syne Bold" pitchFamily="34" charset="-122"/>
                <a:cs typeface="Syne Bold" pitchFamily="34" charset="-120"/>
              </a:rPr>
              <a:t>Саланың өзектілігі</a:t>
            </a: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735925" y="1392793"/>
            <a:ext cx="5437108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50" b="1" i="0" u="none" strike="noStrike" kern="1200" cap="none" spc="0" normalizeH="0" baseline="0" noProof="0" dirty="0">
                <a:ln>
                  <a:noFill/>
                </a:ln>
                <a:solidFill>
                  <a:srgbClr val="233939"/>
                </a:solidFill>
                <a:effectLst/>
                <a:uLnTx/>
                <a:uFillTx/>
                <a:latin typeface="Syne Bold" pitchFamily="34" charset="0"/>
                <a:ea typeface="Syne Bold" pitchFamily="34" charset="-122"/>
                <a:cs typeface="Syne Bold" pitchFamily="34" charset="-120"/>
              </a:rPr>
              <a:t>Неге әлеуметтік қызметкерлер қажет?</a:t>
            </a:r>
            <a:endParaRPr kumimoji="0" lang="en-US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35925" y="2013704"/>
            <a:ext cx="3738563" cy="3007876"/>
          </a:xfrm>
          <a:prstGeom prst="roundRect">
            <a:avLst>
              <a:gd name="adj" fmla="val 2936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953810" y="2231588"/>
            <a:ext cx="630793" cy="630793"/>
          </a:xfrm>
          <a:prstGeom prst="roundRect">
            <a:avLst>
              <a:gd name="adj" fmla="val 14494590"/>
            </a:avLst>
          </a:prstGeom>
          <a:solidFill>
            <a:srgbClr val="224435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284" y="2405063"/>
            <a:ext cx="283845" cy="28384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53810" y="3057287"/>
            <a:ext cx="3302794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50" b="1" i="0" u="none" strike="noStrike" kern="1200" cap="none" spc="0" normalizeH="0" baseline="0" noProof="0" dirty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 pitchFamily="34" charset="0"/>
                <a:ea typeface="Syne Bold" pitchFamily="34" charset="-122"/>
                <a:cs typeface="Syne Bold" pitchFamily="34" charset="-120"/>
              </a:rPr>
              <a:t>Мамандардың жетіспеушілігі</a:t>
            </a:r>
            <a:endParaRPr kumimoji="0" lang="en-US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5"/>
          <p:cNvSpPr/>
          <p:nvPr/>
        </p:nvSpPr>
        <p:spPr>
          <a:xfrm>
            <a:off x="953810" y="3831431"/>
            <a:ext cx="3302794" cy="9722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Қазақстанда білікті әлеуметтік қызметкерлердің жетіспеушілігі байқалады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4669393" y="2013704"/>
            <a:ext cx="3738682" cy="3007876"/>
          </a:xfrm>
          <a:prstGeom prst="roundRect">
            <a:avLst>
              <a:gd name="adj" fmla="val 2936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4887278" y="2231588"/>
            <a:ext cx="630793" cy="630793"/>
          </a:xfrm>
          <a:prstGeom prst="roundRect">
            <a:avLst>
              <a:gd name="adj" fmla="val 14494590"/>
            </a:avLst>
          </a:prstGeom>
          <a:solidFill>
            <a:srgbClr val="224435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0752" y="2405063"/>
            <a:ext cx="283845" cy="28384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887278" y="3057287"/>
            <a:ext cx="2628424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50" b="1" i="0" u="none" strike="noStrike" kern="1200" cap="none" spc="0" normalizeH="0" baseline="0" noProof="0" dirty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 pitchFamily="34" charset="0"/>
                <a:ea typeface="Syne Bold" pitchFamily="34" charset="-122"/>
                <a:cs typeface="Syne Bold" pitchFamily="34" charset="-120"/>
              </a:rPr>
              <a:t>Әлеуметтік әділет</a:t>
            </a:r>
            <a:endParaRPr kumimoji="0" lang="en-US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9"/>
          <p:cNvSpPr/>
          <p:nvPr/>
        </p:nvSpPr>
        <p:spPr>
          <a:xfrm>
            <a:off x="4887278" y="3502819"/>
            <a:ext cx="3302913" cy="9722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Қоғамның әлеуметтік жағдайын түсіну және дауларды шешу үшін мамандар қажет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735925" y="5216485"/>
            <a:ext cx="7672149" cy="2355175"/>
          </a:xfrm>
          <a:prstGeom prst="roundRect">
            <a:avLst>
              <a:gd name="adj" fmla="val 3750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953810" y="5434370"/>
            <a:ext cx="630793" cy="630793"/>
          </a:xfrm>
          <a:prstGeom prst="roundRect">
            <a:avLst>
              <a:gd name="adj" fmla="val 14494590"/>
            </a:avLst>
          </a:prstGeom>
          <a:solidFill>
            <a:srgbClr val="224435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7284" y="5607844"/>
            <a:ext cx="283845" cy="28384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53810" y="6260068"/>
            <a:ext cx="2628424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50" b="1" i="0" u="none" strike="noStrike" kern="1200" cap="none" spc="0" normalizeH="0" baseline="0" noProof="0" dirty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 pitchFamily="34" charset="0"/>
                <a:ea typeface="Syne Bold" pitchFamily="34" charset="-122"/>
                <a:cs typeface="Syne Bold" pitchFamily="34" charset="-120"/>
              </a:rPr>
              <a:t>Осал топтар</a:t>
            </a:r>
            <a:endParaRPr kumimoji="0" lang="en-US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953810" y="6705600"/>
            <a:ext cx="7236381" cy="648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Адамдардың әл-ауқатын арттыруға және осал топтарды қолдауға бағытталған маңызды сала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7429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800" dirty="0">
                <a:solidFill>
                  <a:srgbClr val="3F6FF3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Әлеуметтік қызмет көрсету саласы мамандарын даярлау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440793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Әлеуметтік қызмет көрсету саласы мамандарын даярлау қазіргі қоғамдағы өзгерістерге тікелей байланысты дамып келеді. Бұл саладағы білім беру жүйесі тек теориямен шектелмей, практикалық, технологиялық және тұлғалық құзыреттерді қалыптастыруға бағытталған.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932" y="626388"/>
            <a:ext cx="8331160" cy="706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800" dirty="0">
                <a:solidFill>
                  <a:srgbClr val="3F6FF3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Қазіргі заманғы ерекшеліктері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0932" y="1782842"/>
            <a:ext cx="4199334" cy="5820370"/>
          </a:xfrm>
          <a:prstGeom prst="roundRect">
            <a:avLst>
              <a:gd name="adj" fmla="val 4843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2921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1024533" y="2016442"/>
            <a:ext cx="677942" cy="677942"/>
          </a:xfrm>
          <a:prstGeom prst="roundRect">
            <a:avLst>
              <a:gd name="adj" fmla="val 13486531"/>
            </a:avLst>
          </a:prstGeom>
          <a:solidFill>
            <a:srgbClr val="A2B9F9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0985" y="2202775"/>
            <a:ext cx="305038" cy="30503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4533" y="2919532"/>
            <a:ext cx="3732133" cy="706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Құзыреттілікке негізделген білім беру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24533" y="3760827"/>
            <a:ext cx="3732133" cy="36087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Бүгінде мамандарды даярлау барысында басты назар тек білімге емес, нақты дағдыларға аударылады. Болашақ әлеуметтік қызметкерлер клиентпен тиімді қарым-қатынас орната алуы, мәселелерді шешудің практикалық жолдарын табуы, этикалық нормаларды сақтауы тиіс.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15414" y="1782842"/>
            <a:ext cx="4199453" cy="5820370"/>
          </a:xfrm>
          <a:prstGeom prst="roundRect">
            <a:avLst>
              <a:gd name="adj" fmla="val 4843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2921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5449014" y="2016442"/>
            <a:ext cx="677942" cy="677942"/>
          </a:xfrm>
          <a:prstGeom prst="roundRect">
            <a:avLst>
              <a:gd name="adj" fmla="val 13486531"/>
            </a:avLst>
          </a:prstGeom>
          <a:solidFill>
            <a:srgbClr val="A2B9F9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5466" y="2202775"/>
            <a:ext cx="305038" cy="30503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9014" y="2919532"/>
            <a:ext cx="3232309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Пәнаралық интеграция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449014" y="3407688"/>
            <a:ext cx="3732252" cy="2887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Әлеуметтік қызмет көрсету саласы Әлеуметтік жұмыс, Психология, Педагогика, Құқық сияқты түрлі ғылымдардың тоғысында орналасқан. Сондықтан мамандар әртүрлі салалардан базалық білім игеруі қажет.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640014" y="1782842"/>
            <a:ext cx="4199453" cy="5820370"/>
          </a:xfrm>
          <a:prstGeom prst="roundRect">
            <a:avLst>
              <a:gd name="adj" fmla="val 4843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2921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14" name="Shape 10"/>
          <p:cNvSpPr/>
          <p:nvPr/>
        </p:nvSpPr>
        <p:spPr>
          <a:xfrm>
            <a:off x="9873615" y="2016442"/>
            <a:ext cx="677942" cy="677942"/>
          </a:xfrm>
          <a:prstGeom prst="roundRect">
            <a:avLst>
              <a:gd name="adj" fmla="val 13486531"/>
            </a:avLst>
          </a:prstGeom>
          <a:solidFill>
            <a:srgbClr val="A2B9F9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0067" y="2202775"/>
            <a:ext cx="305038" cy="30503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3615" y="2919532"/>
            <a:ext cx="3732252" cy="1059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Цифрландыру және технологияларды пайдалану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873615" y="3877538"/>
            <a:ext cx="3732252" cy="2526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0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Қазіргі кезде әлеуметтік қызмет көрсету жүйесінде электрондық дерекқорлар, онлайн кеңес беру, цифрлық мониторинг жүйелері кеңінен қолданылады. Бұл мамандардан цифрлық сауаттылықты талап етеді.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81216" y="1526143"/>
            <a:ext cx="3501509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300"/>
              </a:lnSpc>
              <a:buNone/>
            </a:pPr>
            <a:r>
              <a:rPr lang="en-US" sz="2650" b="1" dirty="0" err="1">
                <a:solidFill>
                  <a:srgbClr val="666666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Инклюзивтілік</a:t>
            </a:r>
            <a:r>
              <a:rPr lang="en-US" sz="2650" b="1" dirty="0">
                <a:solidFill>
                  <a:srgbClr val="666666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666666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және</a:t>
            </a:r>
            <a:r>
              <a:rPr lang="en-US" sz="2650" b="1" dirty="0">
                <a:solidFill>
                  <a:srgbClr val="666666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666666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әртүрлілікке</a:t>
            </a:r>
            <a:r>
              <a:rPr lang="en-US" sz="2650" b="1" dirty="0">
                <a:solidFill>
                  <a:srgbClr val="666666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666666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бейімделу</a:t>
            </a:r>
            <a:endParaRPr lang="en-US" sz="26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81216" y="3201623"/>
            <a:ext cx="3501509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Қоғамдағы түрлі топтармен (мүгедектігі бар адамдар, қарттар, балалар, мигранттар) жұмыс істеу үшін мамандар мәдениетаралық коммуникацияны, толеранттылықты, жеке тәсілді меңгеруі тиіс.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745963" y="1526143"/>
            <a:ext cx="3501509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>
                <a:solidFill>
                  <a:srgbClr val="666666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Практикаға бағытталған оқыту</a:t>
            </a:r>
            <a:endParaRPr lang="en-US" sz="26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856321" y="3234250"/>
            <a:ext cx="350150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Қазіргі білім беру жүйесінде өндірістік тәжірибе және дуалды оқыту, кейс-стади әдістері, тренингтер мен симуляциялар маңызды орын алады.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3595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Дуалды оқыту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09836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Дуалды оқыту – білім беру мен өндірістік тәжірибені қатар ұштастыратын жүйе.</a:t>
            </a:r>
            <a:r>
              <a:rPr lang="en-US" sz="2000" dirty="0"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 Бұл модельде студент оқу орнында теориялық білім алып қана қоймай, нақты мекемеде жұмыс істеп, тәжірибе жинақтайды.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079319"/>
            <a:ext cx="4347567" cy="9072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20604" y="52133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Теория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20604" y="5703808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Колледж/ЖОО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4079319"/>
            <a:ext cx="4347567" cy="9072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68171" y="52133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Практика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368171" y="5703808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Жұмыс орны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4079319"/>
            <a:ext cx="4347567" cy="90725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15738" y="52133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Нәтиже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9715738" y="5703808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Дайын маман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1040" y="1172051"/>
            <a:ext cx="12985671" cy="625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4000" dirty="0">
                <a:solidFill>
                  <a:srgbClr val="3F6FF3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Дуалды оқыту: Ерекшеліктері және артықшылықтары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01040" y="1868686"/>
            <a:ext cx="3004542" cy="375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Ерекшеліктері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01040" y="2509599"/>
            <a:ext cx="200263" cy="250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01040" y="2827020"/>
            <a:ext cx="4291489" cy="22860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6" name="Text 4"/>
          <p:cNvSpPr/>
          <p:nvPr/>
        </p:nvSpPr>
        <p:spPr>
          <a:xfrm>
            <a:off x="701040" y="2972872"/>
            <a:ext cx="4291489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Теория мен практиканың байланысы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01040" y="3704749"/>
            <a:ext cx="4291489" cy="904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Студенттер Әлеуметтік жұмыс бойынша алған білімдерін бірден тәжірибеде қолданады.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169337" y="2509599"/>
            <a:ext cx="200263" cy="250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169337" y="2827020"/>
            <a:ext cx="4291608" cy="22860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10" name="Text 8"/>
          <p:cNvSpPr/>
          <p:nvPr/>
        </p:nvSpPr>
        <p:spPr>
          <a:xfrm>
            <a:off x="5169337" y="2972872"/>
            <a:ext cx="3561993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Жұмыс берушімен серіктестік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169337" y="3391853"/>
            <a:ext cx="4291608" cy="1206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Әлеуметтік қызмет көрсету орталықтары, қорлар мен ұйымдар оқу процесіне қатысып, тәжірибеден өтуге орын береді және нақты тапсырмалар жүктейді.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637752" y="2509599"/>
            <a:ext cx="200263" cy="250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37752" y="2827020"/>
            <a:ext cx="4291489" cy="22860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14" name="Text 12"/>
          <p:cNvSpPr/>
          <p:nvPr/>
        </p:nvSpPr>
        <p:spPr>
          <a:xfrm>
            <a:off x="9637752" y="2972872"/>
            <a:ext cx="2659737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666666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Ерте кәсіби бейімделу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637752" y="3391853"/>
            <a:ext cx="4291489" cy="904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Студент оқу барысында-ақ ұжыммен жұмыс істеуді үйренеді, клиенттермен байланыс орнатады, кәсіби ортаға тез бейімделеді.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01040" y="5024914"/>
            <a:ext cx="3004542" cy="375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Артықшылықтары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01040" y="5665827"/>
            <a:ext cx="13228320" cy="13917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Практикалық тәжірибе жинақтау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Жұмысқа орналасу мүмкіндігінің артуы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Кәсіби дағдылардың тез қалыптасуы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Оқу мотивациясының жоғарылауы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55746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800" dirty="0">
                <a:solidFill>
                  <a:srgbClr val="3F6FF3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Кейс-стади әдістері, тренингтер мен симуляциялар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622244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Әлеуметтік қызмет көрсету саласы мамандарын даярлауда кейс-стади әдістері, тренингтер мен симуляциялар ерекше рөл атқарады. Олар теорияны практикамен ұштастырып, болашақ мамандардың нақты жұмыс жағдайына дайын болуын қамтамасыз етеді.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912519" y="869265"/>
            <a:ext cx="7735133" cy="388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Кейс-стади әдістері, тренингтер мен симуляциялар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344754" y="1818217"/>
            <a:ext cx="3365954" cy="4449114"/>
          </a:xfrm>
          <a:prstGeom prst="roundRect">
            <a:avLst>
              <a:gd name="adj" fmla="val 3976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524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1686404" y="1913713"/>
            <a:ext cx="3058416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Кейс-стади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әдістері</a:t>
            </a:r>
            <a:r>
              <a:rPr lang="en-US" sz="14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 (Case Study)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1770964" y="2293574"/>
            <a:ext cx="2822675" cy="256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Кейс-стади – нақты өмірден алынған жағдайларды талдау арқылы оқыту әдісі.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746766" y="2875996"/>
            <a:ext cx="2552224" cy="154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Н</a:t>
            </a:r>
            <a:r>
              <a:rPr lang="en-US" sz="1600" b="1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егізгі ерекшеліктері: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784213" y="3132728"/>
            <a:ext cx="2552224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12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Шынайы әлеуметтік мәселелер қарастырылады (мысалы: отбасы дағдарысы, жұмыссыздық, тұрмыстық зорлық-зомбылық)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12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Студенттер мәселені жан-жақты талдайды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12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Әртүрлі шешімдер ұсынылады және олардың салдары бағаланады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871067" y="4802357"/>
            <a:ext cx="2552224" cy="154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Артықшылықтары: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784213" y="5107657"/>
            <a:ext cx="2552224" cy="817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12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Сыни ойлау қабілетін дамытады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12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Шешім қабылдау дағдысын қалыптастырады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12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Теориялық білімді практикада қолдануға үйретеді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5235534" y="1818217"/>
            <a:ext cx="3355777" cy="4521370"/>
          </a:xfrm>
          <a:prstGeom prst="roundRect">
            <a:avLst>
              <a:gd name="adj" fmla="val 3976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524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6025558" y="1906965"/>
            <a:ext cx="1866186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Тренингтер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682539" y="2321985"/>
            <a:ext cx="2552224" cy="308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2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Тренингтер – дағдыларды дамытуға бағытталған белсенді оқыту формасы.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714405" y="2809161"/>
            <a:ext cx="2552224" cy="154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Мақсаты: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714405" y="3151875"/>
            <a:ext cx="2552224" cy="817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12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Қарым-қатынас дағдыларын дамыту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12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Қақтығыстарды шешу қабілетін жетілдіру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12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Эмпатия мен тыңдай білу қабілетін қалыптастыру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767617" y="4184032"/>
            <a:ext cx="2552224" cy="154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Қолданылатын әдістер: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5682539" y="4470511"/>
            <a:ext cx="2552224" cy="509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12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Рөлдік ойындар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12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Топтық тапсырмалар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12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Пікірталастар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5701435" y="5107657"/>
            <a:ext cx="2552224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2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Нәтижесі: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 Тренингтер студенттердің Эмоционалдық интеллект деңгейін көтеріп, клиентпен тиімді жұмыс істеуге дайындайды.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9082025" y="1812742"/>
            <a:ext cx="3370140" cy="4438607"/>
          </a:xfrm>
          <a:prstGeom prst="roundRect">
            <a:avLst>
              <a:gd name="adj" fmla="val 3976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524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19" name="Text 17"/>
          <p:cNvSpPr/>
          <p:nvPr/>
        </p:nvSpPr>
        <p:spPr>
          <a:xfrm>
            <a:off x="9381335" y="1997046"/>
            <a:ext cx="1866186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Outfit Medium" pitchFamily="34" charset="-122"/>
                <a:cs typeface="Times New Roman" panose="02020603050405020304" pitchFamily="18" charset="0"/>
              </a:rPr>
              <a:t>Симуляциялар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9371540" y="2418583"/>
            <a:ext cx="2552224" cy="308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2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Симуляциялар – кәсіби қызметтің жасанды түрде модельденген жағдайлары.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9369238" y="2985813"/>
            <a:ext cx="2552224" cy="154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Мысалдар: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9381335" y="3292283"/>
            <a:ext cx="2552224" cy="972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12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Клиентпен сұхбат жүргізу (рөлдік модель)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12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Дағдарыс жағдайындағы әрекеттерді пысықтау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12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Әлеуметтік қызмет көрсету процесін толық имитациялау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9357141" y="4335854"/>
            <a:ext cx="2552224" cy="154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Ерекшеліктері:</a:t>
            </a:r>
            <a:endParaRPr lang="en-US" sz="1400" dirty="0"/>
          </a:p>
        </p:txBody>
      </p:sp>
      <p:sp>
        <p:nvSpPr>
          <p:cNvPr id="24" name="Text 22"/>
          <p:cNvSpPr/>
          <p:nvPr/>
        </p:nvSpPr>
        <p:spPr>
          <a:xfrm>
            <a:off x="9381335" y="4571357"/>
            <a:ext cx="2552224" cy="817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12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Қауіпсіз ортада тәжірибе жасауға мүмкіндік береді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12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Қателіктерден үйренуге жағдай жасайды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12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Нақты жұмысқа жақын тәжірибе береді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2096814" y="6747894"/>
            <a:ext cx="9979571" cy="1098975"/>
          </a:xfrm>
          <a:prstGeom prst="roundRect">
            <a:avLst>
              <a:gd name="adj" fmla="val 21091"/>
            </a:avLst>
          </a:prstGeom>
          <a:solidFill>
            <a:srgbClr val="B7C9FA"/>
          </a:solidFill>
          <a:ln/>
        </p:spPr>
      </p:sp>
      <p:pic>
        <p:nvPicPr>
          <p:cNvPr id="2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179" y="6143030"/>
            <a:ext cx="155496" cy="124301"/>
          </a:xfrm>
          <a:prstGeom prst="rect">
            <a:avLst/>
          </a:prstGeom>
        </p:spPr>
      </p:pic>
      <p:sp>
        <p:nvSpPr>
          <p:cNvPr id="27" name="Text 24"/>
          <p:cNvSpPr/>
          <p:nvPr/>
        </p:nvSpPr>
        <p:spPr>
          <a:xfrm>
            <a:off x="2554015" y="6866077"/>
            <a:ext cx="8898596" cy="168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Қорытынды: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IBM Plex Sans" pitchFamily="34" charset="-122"/>
                <a:cs typeface="Times New Roman" panose="02020603050405020304" pitchFamily="18" charset="0"/>
              </a:rPr>
              <a:t> Кейс-стади, тренингтер және симуляциялар – әлеуметтік қызметкерлерді даярлаудағы ең тиімді заманауи әдістер. Олар студенттердің тек білімін емес, нақты кәсіби құзыреттерін дамытып, болашақта сапалы әлеуметтік қызмет көрсетуге негіз болады.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725</Words>
  <Application>Microsoft Office PowerPoint</Application>
  <PresentationFormat>Произвольный</PresentationFormat>
  <Paragraphs>100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Syne Bold</vt:lpstr>
      <vt:lpstr>IBM Plex Sans</vt:lpstr>
      <vt:lpstr>Calibri</vt:lpstr>
      <vt:lpstr>Overpass Light</vt:lpstr>
      <vt:lpstr>Arial</vt:lpstr>
      <vt:lpstr>Times New Roman</vt:lpstr>
      <vt:lpstr>Outfit Medium</vt:lpstr>
      <vt:lpstr>Outfit Light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898</dc:creator>
  <cp:lastModifiedBy>898</cp:lastModifiedBy>
  <cp:revision>3</cp:revision>
  <dcterms:created xsi:type="dcterms:W3CDTF">2026-04-03T17:23:18Z</dcterms:created>
  <dcterms:modified xsi:type="dcterms:W3CDTF">2026-04-04T07:32:41Z</dcterms:modified>
</cp:coreProperties>
</file>