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6" r:id="rId3"/>
    <p:sldId id="267" r:id="rId4"/>
    <p:sldId id="257" r:id="rId5"/>
    <p:sldId id="258" r:id="rId6"/>
    <p:sldId id="259" r:id="rId7"/>
    <p:sldId id="260" r:id="rId8"/>
    <p:sldId id="268" r:id="rId9"/>
    <p:sldId id="269" r:id="rId10"/>
    <p:sldId id="261" r:id="rId11"/>
    <p:sldId id="264" r:id="rId12"/>
    <p:sldId id="270" r:id="rId13"/>
  </p:sldIdLst>
  <p:sldSz cx="14630400" cy="8229600"/>
  <p:notesSz cx="8229600" cy="14630400"/>
  <p:embeddedFontLst>
    <p:embeddedFont>
      <p:font typeface="Alice" charset="0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Lora" charset="-52"/>
      <p:regular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77" d="100"/>
          <a:sy n="77" d="100"/>
        </p:scale>
        <p:origin x="-36" y="-7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5317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2843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3377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Прибыль: понятие и вид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1874844" cy="9696596"/>
          </a:xfrm>
          <a:prstGeom prst="rect">
            <a:avLst/>
          </a:prstGeom>
          <a:noFill/>
        </p:spPr>
      </p:pic>
      <p:sp>
        <p:nvSpPr>
          <p:cNvPr id="3" name="Text 0"/>
          <p:cNvSpPr/>
          <p:nvPr/>
        </p:nvSpPr>
        <p:spPr>
          <a:xfrm>
            <a:off x="2248930" y="266700"/>
            <a:ext cx="12203669" cy="783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36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КГКП «Карагандинский агротехнический колледж»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671766" y="1796994"/>
            <a:ext cx="13357654" cy="2849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en-US" sz="4450" dirty="0">
                <a:latin typeface="Alice" charset="0"/>
                <a:ea typeface="Alice" charset="0"/>
                <a:cs typeface="Alice" pitchFamily="34" charset="-120"/>
              </a:rPr>
              <a:t>От идеи до прибыли: </a:t>
            </a:r>
            <a:r>
              <a:rPr lang="ru-RU" sz="4800" dirty="0" smtClean="0">
                <a:latin typeface="Alice" charset="0"/>
                <a:ea typeface="Alice" charset="0"/>
              </a:rPr>
              <a:t>формирование навыков и компетенций студентов по созданию услуг</a:t>
            </a:r>
            <a:endParaRPr lang="en-US" sz="4450" dirty="0">
              <a:latin typeface="Alice" charset="0"/>
              <a:ea typeface="Alice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89669" y="4312508"/>
            <a:ext cx="7220067" cy="2594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Составители: </a:t>
            </a:r>
            <a:endParaRPr lang="ru-RU" sz="2400" b="1" dirty="0" smtClean="0">
              <a:solidFill>
                <a:srgbClr val="2C2821"/>
              </a:solidFill>
              <a:latin typeface="Alice" charset="0"/>
              <a:ea typeface="Alice" charset="0"/>
              <a:cs typeface="Lora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400" b="1" dirty="0" err="1" smtClean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Нурлигенова</a:t>
            </a:r>
            <a:r>
              <a:rPr lang="en-US" sz="2400" b="1" dirty="0" smtClean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 </a:t>
            </a:r>
            <a:r>
              <a:rPr lang="en-US" sz="2400" b="1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Н.Н.</a:t>
            </a:r>
            <a:r>
              <a:rPr lang="en-US" sz="2400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, заместитель  директора по </a:t>
            </a:r>
            <a:r>
              <a:rPr lang="en-US" sz="2400" dirty="0" err="1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учебно-производственной</a:t>
            </a:r>
            <a:r>
              <a:rPr lang="en-US" sz="2400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 </a:t>
            </a:r>
            <a:r>
              <a:rPr lang="en-US" sz="2400" dirty="0" err="1" smtClean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работе</a:t>
            </a:r>
            <a:endParaRPr lang="ru-RU" sz="2400" dirty="0" smtClean="0">
              <a:solidFill>
                <a:srgbClr val="2C2821"/>
              </a:solidFill>
              <a:latin typeface="Alice" charset="0"/>
              <a:ea typeface="Alice" charset="0"/>
              <a:cs typeface="Lora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ru-RU" sz="2400" dirty="0" smtClean="0">
              <a:solidFill>
                <a:srgbClr val="2C2821"/>
              </a:solidFill>
              <a:latin typeface="Alice" charset="0"/>
              <a:ea typeface="Alice" charset="0"/>
              <a:cs typeface="Lora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2400" b="1" dirty="0" err="1" smtClean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Легостаева</a:t>
            </a:r>
            <a:r>
              <a:rPr lang="en-US" sz="2400" b="1" dirty="0" smtClean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 А.А.</a:t>
            </a:r>
            <a:r>
              <a:rPr lang="en-US" sz="2400" dirty="0" smtClean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,</a:t>
            </a:r>
            <a:r>
              <a:rPr lang="en-US" sz="2400" b="1" dirty="0" smtClean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 </a:t>
            </a:r>
            <a:r>
              <a:rPr lang="en-US" sz="2400" dirty="0" err="1" smtClean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преподаватель</a:t>
            </a:r>
            <a:r>
              <a:rPr lang="en-US" sz="2400" dirty="0" smtClean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 </a:t>
            </a:r>
            <a:r>
              <a:rPr lang="en-US" sz="2400" dirty="0" err="1" smtClean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специальных</a:t>
            </a:r>
            <a:r>
              <a:rPr lang="en-US" sz="2400" dirty="0" smtClean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 </a:t>
            </a:r>
            <a:r>
              <a:rPr lang="en-US" sz="2400" dirty="0" err="1" smtClean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дисциплин</a:t>
            </a:r>
            <a:r>
              <a:rPr lang="en-US" sz="2400" dirty="0" smtClean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, </a:t>
            </a:r>
            <a:r>
              <a:rPr lang="en-US" sz="2400" dirty="0" err="1" smtClean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методист</a:t>
            </a:r>
            <a:endParaRPr lang="en-US" sz="2400" dirty="0" smtClean="0">
              <a:latin typeface="Alice" charset="0"/>
              <a:ea typeface="Alice" charset="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6280190" y="708314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8" name="Рисунок 7" descr="Описание: C:\Documents and Settings\Методист\Рабочий стол\Эмблема коледжа (2014)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89669" y="0"/>
            <a:ext cx="1766184" cy="1796994"/>
          </a:xfrm>
          <a:prstGeom prst="rect">
            <a:avLst/>
          </a:prstGeom>
          <a:noFill/>
        </p:spPr>
      </p:pic>
      <p:pic>
        <p:nvPicPr>
          <p:cNvPr id="21506" name="Picture 2" descr="D:\ЗАГРУЗКИ\ChatGPT Image 30 мар. 2026 г., 10_31_0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38101" y="3361038"/>
            <a:ext cx="5492299" cy="4868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292829" y="284206"/>
            <a:ext cx="13708921" cy="827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Каждой команде предоставляется определенный начальный капитал для старта бизнеса. Команды должны распределить средства между различными статьями расходов.</a:t>
            </a:r>
            <a:endParaRPr lang="en-US" sz="2400" b="1" dirty="0"/>
          </a:p>
        </p:txBody>
      </p:sp>
      <p:sp>
        <p:nvSpPr>
          <p:cNvPr id="6" name="Text 2"/>
          <p:cNvSpPr/>
          <p:nvPr/>
        </p:nvSpPr>
        <p:spPr>
          <a:xfrm>
            <a:off x="2275618" y="1309816"/>
            <a:ext cx="2364581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Alice" charset="0"/>
                <a:ea typeface="Alice" charset="0"/>
                <a:cs typeface="Alice" pitchFamily="34" charset="-120"/>
              </a:rPr>
              <a:t>Закупка материалов</a:t>
            </a:r>
            <a:endParaRPr lang="en-US" sz="2400" b="1" dirty="0">
              <a:latin typeface="Alice" charset="0"/>
              <a:ea typeface="Alice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969758" y="1733773"/>
            <a:ext cx="7149941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Покупка сырья, товаров или оборудования для начала производства</a:t>
            </a:r>
            <a:endParaRPr lang="en-US" sz="2400" dirty="0">
              <a:latin typeface="Alice" charset="0"/>
              <a:ea typeface="Alice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2275618" y="2279854"/>
            <a:ext cx="2364581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Alice" charset="0"/>
                <a:ea typeface="Alice" charset="0"/>
                <a:cs typeface="Alice" pitchFamily="34" charset="-120"/>
              </a:rPr>
              <a:t>Реклама</a:t>
            </a:r>
            <a:endParaRPr lang="en-US" sz="2400" b="1" dirty="0">
              <a:latin typeface="Alice" charset="0"/>
              <a:ea typeface="Alice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957401" y="2723124"/>
            <a:ext cx="7886070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Инвестиции в </a:t>
            </a:r>
            <a:r>
              <a:rPr lang="en-US" sz="2400" dirty="0" err="1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маркетинговые</a:t>
            </a:r>
            <a:r>
              <a:rPr lang="en-US" sz="2400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 </a:t>
            </a:r>
            <a:r>
              <a:rPr lang="en-US" sz="2400" dirty="0" err="1" smtClean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активности</a:t>
            </a:r>
            <a:r>
              <a:rPr lang="ru-RU" sz="2400" dirty="0" smtClean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 </a:t>
            </a:r>
            <a:r>
              <a:rPr lang="en-US" sz="2400" dirty="0" smtClean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 </a:t>
            </a:r>
            <a:r>
              <a:rPr lang="en-US" sz="2400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для привлечения первых клиентов</a:t>
            </a:r>
            <a:endParaRPr lang="en-US" sz="2400" dirty="0">
              <a:latin typeface="Alice" charset="0"/>
              <a:ea typeface="Alice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2275618" y="3250351"/>
            <a:ext cx="2364581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Alice" charset="0"/>
                <a:ea typeface="Alice" charset="0"/>
                <a:cs typeface="Alice" pitchFamily="34" charset="-120"/>
              </a:rPr>
              <a:t>Аренда</a:t>
            </a:r>
            <a:endParaRPr lang="en-US" sz="2400" b="1" dirty="0">
              <a:latin typeface="Alice" charset="0"/>
              <a:ea typeface="Alice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994472" y="3695639"/>
            <a:ext cx="7149941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Оплата помещения или офиса для ведения бизнес-деятельности</a:t>
            </a:r>
            <a:endParaRPr lang="en-US" sz="2400" dirty="0">
              <a:latin typeface="Alice" charset="0"/>
              <a:ea typeface="Alice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2275618" y="4164031"/>
            <a:ext cx="2364581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Alice" charset="0"/>
                <a:ea typeface="Alice" charset="0"/>
                <a:cs typeface="Alice" pitchFamily="34" charset="-120"/>
              </a:rPr>
              <a:t>Персонал</a:t>
            </a:r>
            <a:endParaRPr lang="en-US" sz="2400" b="1" dirty="0">
              <a:latin typeface="Alice" charset="0"/>
              <a:ea typeface="Alice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1006829" y="4621427"/>
            <a:ext cx="7149941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400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Найм сотрудников и оплата их труда в течение первого периода</a:t>
            </a:r>
            <a:endParaRPr lang="en-US" sz="2400" dirty="0">
              <a:latin typeface="Alice" charset="0"/>
              <a:ea typeface="Alice" charset="0"/>
            </a:endParaRPr>
          </a:p>
        </p:txBody>
      </p:sp>
      <p:pic>
        <p:nvPicPr>
          <p:cNvPr id="17" name="Picture 1" descr="\\server\1 ВИДЕО-ФОТО колледжа\ФОТО 25-26\Методист\Изображение WhatsApp 2025-11-11 в 14.31.39_b0a81ee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36364" y="5148646"/>
            <a:ext cx="4325158" cy="2898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 descr="\\server\1 ВИДЕО-ФОТО колледжа\ФОТО 24-25\Финансовая гр\Новая папка\IMG_14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08680" y="5148646"/>
            <a:ext cx="4347370" cy="2898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" descr="\\server\1 ВИДЕО-ФОТО колледжа\ФОТО 24-25\Финансовая гр\игра 1\IMG_13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292829" y="5148646"/>
            <a:ext cx="4347370" cy="2898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32565" y="819150"/>
            <a:ext cx="5330071" cy="666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00"/>
              </a:lnSpc>
              <a:buNone/>
            </a:pPr>
            <a:r>
              <a:rPr lang="en-US" sz="4150" dirty="0">
                <a:solidFill>
                  <a:srgbClr val="233E32"/>
                </a:solidFill>
                <a:latin typeface="Alice" charset="0"/>
                <a:ea typeface="Alice" charset="0"/>
                <a:cs typeface="Alice" pitchFamily="34" charset="-120"/>
              </a:rPr>
              <a:t>Оценка результатов</a:t>
            </a:r>
            <a:endParaRPr lang="en-US" sz="4150" dirty="0">
              <a:latin typeface="Alice" charset="0"/>
              <a:ea typeface="Alice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32565" y="1785938"/>
            <a:ext cx="3725585" cy="3042880"/>
          </a:xfrm>
          <a:prstGeom prst="roundRect">
            <a:avLst>
              <a:gd name="adj" fmla="val 1051"/>
            </a:avLst>
          </a:prstGeom>
          <a:solidFill>
            <a:srgbClr val="F0EDE6"/>
          </a:solidFill>
          <a:ln/>
        </p:spPr>
      </p:sp>
      <p:sp>
        <p:nvSpPr>
          <p:cNvPr id="7" name="Text 3"/>
          <p:cNvSpPr/>
          <p:nvPr/>
        </p:nvSpPr>
        <p:spPr>
          <a:xfrm>
            <a:off x="6232565" y="2839045"/>
            <a:ext cx="3085147" cy="333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Alice" charset="0"/>
                <a:ea typeface="Alice" charset="0"/>
                <a:cs typeface="Alice" pitchFamily="34" charset="-120"/>
              </a:rPr>
              <a:t>Финансовые результаты</a:t>
            </a:r>
            <a:endParaRPr lang="en-US" sz="2400" b="1" dirty="0">
              <a:latin typeface="Alice" charset="0"/>
              <a:ea typeface="Alice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445687" y="3292197"/>
            <a:ext cx="3299341" cy="1323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Подсчет общего дохода и расходов каждой команды, определение прибыльности бизнеса</a:t>
            </a:r>
            <a:endParaRPr lang="en-US" sz="2000" dirty="0">
              <a:latin typeface="Alice" charset="0"/>
              <a:ea typeface="Alice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10611418" y="1770757"/>
            <a:ext cx="3725704" cy="3042880"/>
          </a:xfrm>
          <a:prstGeom prst="roundRect">
            <a:avLst>
              <a:gd name="adj" fmla="val 1051"/>
            </a:avLst>
          </a:prstGeom>
          <a:solidFill>
            <a:srgbClr val="F0EDE6"/>
          </a:solidFill>
          <a:ln/>
        </p:spPr>
      </p:sp>
      <p:sp>
        <p:nvSpPr>
          <p:cNvPr id="12" name="Text 7"/>
          <p:cNvSpPr/>
          <p:nvPr/>
        </p:nvSpPr>
        <p:spPr>
          <a:xfrm>
            <a:off x="11235980" y="2839045"/>
            <a:ext cx="2664976" cy="333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Alice" charset="0"/>
                <a:ea typeface="Alice" charset="0"/>
                <a:cs typeface="Alice" pitchFamily="34" charset="-120"/>
              </a:rPr>
              <a:t>Качество решений</a:t>
            </a:r>
            <a:endParaRPr lang="en-US" sz="2400" b="1" dirty="0">
              <a:latin typeface="Alice" charset="0"/>
              <a:ea typeface="Alice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10911662" y="3292197"/>
            <a:ext cx="3299460" cy="992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Оценка обоснованности принятых решений и их влияние на успех бизнеса</a:t>
            </a:r>
            <a:endParaRPr lang="en-US" sz="2000" dirty="0"/>
          </a:p>
        </p:txBody>
      </p:sp>
      <p:sp>
        <p:nvSpPr>
          <p:cNvPr id="14" name="Shape 9"/>
          <p:cNvSpPr/>
          <p:nvPr/>
        </p:nvSpPr>
        <p:spPr>
          <a:xfrm>
            <a:off x="6232565" y="5029200"/>
            <a:ext cx="8397835" cy="3200400"/>
          </a:xfrm>
          <a:prstGeom prst="roundRect">
            <a:avLst>
              <a:gd name="adj" fmla="val 1343"/>
            </a:avLst>
          </a:prstGeom>
          <a:solidFill>
            <a:srgbClr val="F0EDE6"/>
          </a:solidFill>
          <a:ln/>
        </p:spPr>
      </p:sp>
      <p:sp>
        <p:nvSpPr>
          <p:cNvPr id="17" name="Text 11"/>
          <p:cNvSpPr/>
          <p:nvPr/>
        </p:nvSpPr>
        <p:spPr>
          <a:xfrm>
            <a:off x="8733592" y="6368951"/>
            <a:ext cx="2829044" cy="3330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400" b="1" dirty="0">
                <a:solidFill>
                  <a:srgbClr val="2C2821"/>
                </a:solidFill>
                <a:latin typeface="Alice" charset="0"/>
                <a:ea typeface="Alice" charset="0"/>
                <a:cs typeface="Alice" pitchFamily="34" charset="-120"/>
              </a:rPr>
              <a:t>Обсуждение и выводы</a:t>
            </a:r>
            <a:endParaRPr lang="en-US" sz="2400" b="1" dirty="0">
              <a:latin typeface="Alice" charset="0"/>
              <a:ea typeface="Alice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6827491" y="6866334"/>
            <a:ext cx="7225427" cy="6617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Финальное обсуждение, где команды делятся опытом и обсуждают ключевые моменты для улучшения</a:t>
            </a:r>
            <a:endParaRPr lang="en-US" sz="2000" dirty="0">
              <a:latin typeface="Alice" charset="0"/>
              <a:ea typeface="Alice" charset="0"/>
            </a:endParaRPr>
          </a:p>
        </p:txBody>
      </p:sp>
      <p:pic>
        <p:nvPicPr>
          <p:cNvPr id="19" name="Picture 1" descr="\\server\1 ВИДЕО-ФОТО колледжа\ФОТО 24-25\Финансовая гр\Новая папка (2)\IMG_17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832152"/>
            <a:ext cx="5772190" cy="5869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Результаты опроса - Бесплатные иконки: различны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62334" y="1735389"/>
            <a:ext cx="1103655" cy="1103655"/>
          </a:xfrm>
          <a:prstGeom prst="rect">
            <a:avLst/>
          </a:prstGeom>
          <a:noFill/>
        </p:spPr>
      </p:pic>
      <p:pic>
        <p:nvPicPr>
          <p:cNvPr id="6148" name="Picture 4" descr="Результаты опроса - Бесплатные иконки: бизнес и финансы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911912" y="1656584"/>
            <a:ext cx="1124715" cy="1124715"/>
          </a:xfrm>
          <a:prstGeom prst="rect">
            <a:avLst/>
          </a:prstGeom>
          <a:noFill/>
        </p:spPr>
      </p:pic>
      <p:sp>
        <p:nvSpPr>
          <p:cNvPr id="6150" name="AutoShape 6" descr="Заключение - Бесплатные иконки: здравоохранение и медици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2" name="Picture 8" descr="Заключение - Бесплатные иконки: здравоохранение и медицин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05402" y="4909066"/>
            <a:ext cx="1506260" cy="15062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3761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>
              <a:latin typeface="Alice" charset="0"/>
              <a:ea typeface="Alice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3000018"/>
            <a:ext cx="4196358" cy="2047994"/>
          </a:xfrm>
          <a:prstGeom prst="roundRect">
            <a:avLst>
              <a:gd name="adj" fmla="val 2658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28224" y="32344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ice" charset="0"/>
                <a:ea typeface="Alice" charset="0"/>
                <a:cs typeface="Times New Roman" panose="02020603050405020304" pitchFamily="18" charset="0"/>
              </a:rPr>
              <a:t>Основа воспитания</a:t>
            </a:r>
          </a:p>
        </p:txBody>
      </p:sp>
      <p:sp>
        <p:nvSpPr>
          <p:cNvPr id="5" name="Text 3"/>
          <p:cNvSpPr/>
          <p:nvPr/>
        </p:nvSpPr>
        <p:spPr>
          <a:xfrm>
            <a:off x="1028224" y="3724870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00" dirty="0">
                <a:solidFill>
                  <a:srgbClr val="404155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Финансовая грамотность — основа воспитания адал азамат.</a:t>
            </a:r>
            <a:endParaRPr lang="en-US" sz="2800" dirty="0">
              <a:latin typeface="Alice" charset="0"/>
              <a:ea typeface="Alice" charset="0"/>
              <a:cs typeface="Times New Roman" panose="020206030504050203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216962" y="3000018"/>
            <a:ext cx="4196358" cy="2047994"/>
          </a:xfrm>
          <a:prstGeom prst="roundRect">
            <a:avLst>
              <a:gd name="adj" fmla="val 2658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51396" y="3016210"/>
            <a:ext cx="372749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ice" charset="0"/>
                <a:ea typeface="Alice" charset="0"/>
                <a:cs typeface="Times New Roman" panose="02020603050405020304" pitchFamily="18" charset="0"/>
              </a:rPr>
              <a:t>Профессиональная подготовка</a:t>
            </a:r>
          </a:p>
        </p:txBody>
      </p:sp>
      <p:sp>
        <p:nvSpPr>
          <p:cNvPr id="8" name="Text 6"/>
          <p:cNvSpPr/>
          <p:nvPr/>
        </p:nvSpPr>
        <p:spPr>
          <a:xfrm>
            <a:off x="5232785" y="3660635"/>
            <a:ext cx="41963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800" dirty="0" err="1">
                <a:solidFill>
                  <a:srgbClr val="404155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Формирует</a:t>
            </a:r>
            <a:r>
              <a:rPr lang="en-US" sz="2800" dirty="0">
                <a:solidFill>
                  <a:srgbClr val="404155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404155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п</a:t>
            </a:r>
            <a:r>
              <a:rPr lang="en-US" sz="2800" dirty="0" err="1" smtClean="0">
                <a:solidFill>
                  <a:srgbClr val="404155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рофессионально</a:t>
            </a:r>
            <a:r>
              <a:rPr lang="en-US" sz="2800" dirty="0" smtClean="0">
                <a:solidFill>
                  <a:srgbClr val="404155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404155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подготовленного специалиста.</a:t>
            </a:r>
            <a:endParaRPr lang="en-US" sz="2800" dirty="0">
              <a:latin typeface="Alice" charset="0"/>
              <a:ea typeface="Alice" charset="0"/>
              <a:cs typeface="Times New Roman" panose="020206030504050203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640133" y="3000018"/>
            <a:ext cx="4485770" cy="2047994"/>
          </a:xfrm>
          <a:prstGeom prst="roundRect">
            <a:avLst>
              <a:gd name="adj" fmla="val 26581"/>
            </a:avLst>
          </a:prstGeom>
          <a:solidFill>
            <a:srgbClr val="D2DDF9"/>
          </a:solidFill>
          <a:ln w="7620">
            <a:solidFill>
              <a:srgbClr val="B8C3DF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320694" y="32344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ice" charset="0"/>
                <a:ea typeface="Alice" charset="0"/>
                <a:cs typeface="Times New Roman" panose="02020603050405020304" pitchFamily="18" charset="0"/>
              </a:rPr>
              <a:t>Честный гражданин</a:t>
            </a:r>
          </a:p>
        </p:txBody>
      </p:sp>
      <p:sp>
        <p:nvSpPr>
          <p:cNvPr id="11" name="Text 9"/>
          <p:cNvSpPr/>
          <p:nvPr/>
        </p:nvSpPr>
        <p:spPr>
          <a:xfrm>
            <a:off x="9874568" y="3724870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800" dirty="0">
                <a:solidFill>
                  <a:srgbClr val="404155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Воспитывает честного и </a:t>
            </a:r>
            <a:r>
              <a:rPr lang="en-US" sz="2800" dirty="0" err="1">
                <a:solidFill>
                  <a:srgbClr val="404155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ответственного</a:t>
            </a:r>
            <a:r>
              <a:rPr lang="en-US" sz="2800" dirty="0">
                <a:solidFill>
                  <a:srgbClr val="404155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404155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гражданина</a:t>
            </a:r>
            <a:r>
              <a:rPr lang="en-US" sz="2800" dirty="0">
                <a:solidFill>
                  <a:srgbClr val="404155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Alice" charset="0"/>
              <a:ea typeface="Alice" charset="0"/>
              <a:cs typeface="Times New Roman" panose="02020603050405020304" pitchFamily="18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793790" y="5847517"/>
            <a:ext cx="130428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3200" dirty="0">
                <a:solidFill>
                  <a:srgbClr val="404155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Наша задача, как педагогов, — не просто передавать знания, но и формировать финансовую культуру, которая сделает наших студентов устойчивыми, конкурентоспособными и ответственными людьми, готовыми строить сильный и справедливый Казахстан.</a:t>
            </a:r>
            <a:endParaRPr lang="en-US" sz="3200" dirty="0">
              <a:latin typeface="Alice" charset="0"/>
              <a:ea typeface="Alice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77917" y="777030"/>
            <a:ext cx="133060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БІЛІМ КЕЛЕШЕГІ: АДАЛ АЗАМАТ – КӘСІБИ МАМАН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037" y="7567448"/>
            <a:ext cx="3884364" cy="58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598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6301" y="1198605"/>
            <a:ext cx="601209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lice" charset="0"/>
                <a:ea typeface="Alice" charset="0"/>
              </a:rPr>
              <a:t>Воробьёв Кирилл — выпускник 2015 года по специальности «Организация питания» </a:t>
            </a:r>
            <a:br>
              <a:rPr lang="ru-RU" sz="2800" dirty="0" smtClean="0">
                <a:latin typeface="Alice" charset="0"/>
                <a:ea typeface="Alice" charset="0"/>
              </a:rPr>
            </a:br>
            <a:r>
              <a:rPr lang="ru-RU" sz="2800" dirty="0" smtClean="0">
                <a:latin typeface="Alice" charset="0"/>
                <a:ea typeface="Alice" charset="0"/>
              </a:rPr>
              <a:t>Шеф-повар в четырёх заведениях города:</a:t>
            </a:r>
            <a:br>
              <a:rPr lang="ru-RU" sz="2800" dirty="0" smtClean="0">
                <a:latin typeface="Alice" charset="0"/>
                <a:ea typeface="Alice" charset="0"/>
              </a:rPr>
            </a:br>
            <a:r>
              <a:rPr lang="ru-RU" sz="2800" dirty="0" smtClean="0">
                <a:latin typeface="Alice" charset="0"/>
                <a:ea typeface="Alice" charset="0"/>
              </a:rPr>
              <a:t> </a:t>
            </a:r>
            <a:r>
              <a:rPr lang="ru-RU" sz="2800" dirty="0" err="1" smtClean="0">
                <a:latin typeface="Alice" charset="0"/>
                <a:ea typeface="Alice" charset="0"/>
              </a:rPr>
              <a:t>Grill</a:t>
            </a:r>
            <a:r>
              <a:rPr lang="ru-RU" sz="2800" dirty="0" smtClean="0">
                <a:latin typeface="Alice" charset="0"/>
                <a:ea typeface="Alice" charset="0"/>
              </a:rPr>
              <a:t> </a:t>
            </a:r>
            <a:r>
              <a:rPr lang="ru-RU" sz="2800" dirty="0" err="1" smtClean="0">
                <a:latin typeface="Alice" charset="0"/>
                <a:ea typeface="Alice" charset="0"/>
              </a:rPr>
              <a:t>Bar</a:t>
            </a:r>
            <a:r>
              <a:rPr lang="ru-RU" sz="2800" dirty="0" smtClean="0">
                <a:latin typeface="Alice" charset="0"/>
                <a:ea typeface="Alice" charset="0"/>
              </a:rPr>
              <a:t>  «Пинта»</a:t>
            </a:r>
          </a:p>
          <a:p>
            <a:endParaRPr lang="ru-RU" sz="2800" dirty="0" smtClean="0">
              <a:latin typeface="Alice" charset="0"/>
              <a:ea typeface="Alice" charset="0"/>
            </a:endParaRPr>
          </a:p>
          <a:p>
            <a:r>
              <a:rPr lang="ru-RU" sz="2800" dirty="0" smtClean="0">
                <a:latin typeface="Alice" charset="0"/>
                <a:ea typeface="Alice" charset="0"/>
              </a:rPr>
              <a:t> Паназиатский ресторан </a:t>
            </a:r>
          </a:p>
          <a:p>
            <a:pPr algn="ctr"/>
            <a:r>
              <a:rPr lang="ru-RU" sz="2800" dirty="0" smtClean="0">
                <a:latin typeface="Alice" charset="0"/>
                <a:ea typeface="Alice" charset="0"/>
              </a:rPr>
              <a:t>«BAO»</a:t>
            </a:r>
          </a:p>
          <a:p>
            <a:r>
              <a:rPr lang="ru-RU" sz="2800" dirty="0" smtClean="0">
                <a:latin typeface="Alice" charset="0"/>
                <a:ea typeface="Alice" charset="0"/>
              </a:rPr>
              <a:t/>
            </a:r>
            <a:br>
              <a:rPr lang="ru-RU" sz="2800" dirty="0" smtClean="0">
                <a:latin typeface="Alice" charset="0"/>
                <a:ea typeface="Alice" charset="0"/>
              </a:rPr>
            </a:br>
            <a:r>
              <a:rPr lang="ru-RU" sz="2800" dirty="0" smtClean="0">
                <a:latin typeface="Alice" charset="0"/>
                <a:ea typeface="Alice" charset="0"/>
              </a:rPr>
              <a:t> Восточный ресторан «CHINURI»</a:t>
            </a:r>
          </a:p>
          <a:p>
            <a:r>
              <a:rPr lang="ru-RU" sz="2800" dirty="0" smtClean="0">
                <a:latin typeface="Alice" charset="0"/>
                <a:ea typeface="Alice" charset="0"/>
              </a:rPr>
              <a:t/>
            </a:r>
            <a:br>
              <a:rPr lang="ru-RU" sz="2800" dirty="0" smtClean="0">
                <a:latin typeface="Alice" charset="0"/>
                <a:ea typeface="Alice" charset="0"/>
              </a:rPr>
            </a:br>
            <a:endParaRPr lang="ru-RU" sz="2800" dirty="0" smtClean="0">
              <a:latin typeface="Alice" charset="0"/>
              <a:ea typeface="Alice" charset="0"/>
            </a:endParaRPr>
          </a:p>
          <a:p>
            <a:endParaRPr lang="ru-RU" sz="2800" dirty="0" smtClean="0">
              <a:latin typeface="Alice" charset="0"/>
              <a:ea typeface="Alice" charset="0"/>
            </a:endParaRPr>
          </a:p>
          <a:p>
            <a:r>
              <a:rPr lang="ru-RU" sz="2800" dirty="0" smtClean="0">
                <a:latin typeface="Alice" charset="0"/>
                <a:ea typeface="Alice" charset="0"/>
              </a:rPr>
              <a:t> Кофейня «COFFEE HUB»</a:t>
            </a:r>
            <a:endParaRPr lang="ru-RU" sz="2800" dirty="0">
              <a:latin typeface="Alice" charset="0"/>
              <a:ea typeface="Alice" charset="0"/>
            </a:endParaRPr>
          </a:p>
        </p:txBody>
      </p:sp>
      <p:sp>
        <p:nvSpPr>
          <p:cNvPr id="1026" name="AutoShape 2" descr="blob:https://web.whatsapp.com/33283be6-66c7-487e-91a7-8e9c70cd15e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D:\ЗАГРУЗКИ\WhatsApp Image 2026-03-30 at 09.40.5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8981" y="3298363"/>
            <a:ext cx="4111419" cy="4931237"/>
          </a:xfrm>
          <a:prstGeom prst="rect">
            <a:avLst/>
          </a:prstGeom>
          <a:noFill/>
        </p:spPr>
      </p:pic>
      <p:pic>
        <p:nvPicPr>
          <p:cNvPr id="1030" name="Picture 6" descr="D:\ЗАГРУЗКИ\WhatsApp Image 2026-03-30 at 09.51.01.jpeg"/>
          <p:cNvPicPr>
            <a:picLocks noChangeAspect="1" noChangeArrowheads="1"/>
          </p:cNvPicPr>
          <p:nvPr/>
        </p:nvPicPr>
        <p:blipFill>
          <a:blip r:embed="rId3"/>
          <a:srcRect t="22675" b="16720"/>
          <a:stretch>
            <a:fillRect/>
          </a:stretch>
        </p:blipFill>
        <p:spPr bwMode="auto">
          <a:xfrm>
            <a:off x="1" y="1198605"/>
            <a:ext cx="4046300" cy="6326660"/>
          </a:xfrm>
          <a:prstGeom prst="rect">
            <a:avLst/>
          </a:prstGeom>
          <a:noFill/>
        </p:spPr>
      </p:pic>
      <p:sp>
        <p:nvSpPr>
          <p:cNvPr id="8" name="Text 0"/>
          <p:cNvSpPr/>
          <p:nvPr/>
        </p:nvSpPr>
        <p:spPr>
          <a:xfrm>
            <a:off x="1368940" y="266700"/>
            <a:ext cx="12203669" cy="7836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4800" b="1" dirty="0" smtClean="0">
                <a:latin typeface="Alice" charset="0"/>
                <a:ea typeface="Alice" charset="0"/>
              </a:rPr>
              <a:t>Истории успеха наших выпускни</a:t>
            </a:r>
            <a:r>
              <a:rPr lang="ru-RU" sz="4800" dirty="0" smtClean="0">
                <a:latin typeface="Alice" charset="0"/>
                <a:ea typeface="Alice" charset="0"/>
              </a:rPr>
              <a:t>ков</a:t>
            </a:r>
            <a:endParaRPr lang="en-US" sz="4800" dirty="0">
              <a:latin typeface="Alice" charset="0"/>
              <a:ea typeface="Alice" charset="0"/>
            </a:endParaRPr>
          </a:p>
        </p:txBody>
      </p:sp>
      <p:sp>
        <p:nvSpPr>
          <p:cNvPr id="1032" name="AutoShape 8" descr="Стрелка регулировки объема в формате PNG, 30 фотограф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Мультяшная стрелка png 28 фотограф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Мультяшная стрелка png 28 фотограф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4"/>
          <a:srcRect l="66126" t="45838" r="11892" b="37730"/>
          <a:stretch>
            <a:fillRect/>
          </a:stretch>
        </p:blipFill>
        <p:spPr bwMode="auto">
          <a:xfrm>
            <a:off x="7278520" y="3073201"/>
            <a:ext cx="1853253" cy="86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5"/>
          <a:srcRect l="68018" t="44667" r="13604" b="36018"/>
          <a:stretch>
            <a:fillRect/>
          </a:stretch>
        </p:blipFill>
        <p:spPr bwMode="auto">
          <a:xfrm>
            <a:off x="8388578" y="4164228"/>
            <a:ext cx="1486130" cy="97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6"/>
          <a:srcRect l="57826" t="42900" r="4379" b="38036"/>
          <a:stretch>
            <a:fillRect/>
          </a:stretch>
        </p:blipFill>
        <p:spPr bwMode="auto">
          <a:xfrm>
            <a:off x="5979010" y="6083017"/>
            <a:ext cx="1800870" cy="567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7"/>
          <a:srcRect l="66373" t="36018" r="10924" b="28811"/>
          <a:stretch>
            <a:fillRect/>
          </a:stretch>
        </p:blipFill>
        <p:spPr bwMode="auto">
          <a:xfrm>
            <a:off x="8747215" y="6650745"/>
            <a:ext cx="1311185" cy="126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 descr="Мультяшная стрелка png 28 фотографий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6709461" flipH="1">
            <a:off x="10234611" y="885921"/>
            <a:ext cx="2539780" cy="26385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4" descr="Мультяшная стрелка png 28 фотографи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3256354" flipH="1">
            <a:off x="5092174" y="5894699"/>
            <a:ext cx="1924048" cy="199887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905633" y="1569308"/>
            <a:ext cx="413951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400" dirty="0" smtClean="0">
                <a:latin typeface="Alice" charset="0"/>
                <a:ea typeface="Alice" charset="0"/>
              </a:rPr>
              <a:t>Мастер производственного обучения Шакирова </a:t>
            </a:r>
            <a:r>
              <a:rPr lang="ru-RU" sz="2400" dirty="0" err="1" smtClean="0">
                <a:latin typeface="Alice" charset="0"/>
                <a:ea typeface="Alice" charset="0"/>
              </a:rPr>
              <a:t>Танзиля</a:t>
            </a:r>
            <a:r>
              <a:rPr lang="ru-RU" sz="2400" dirty="0" smtClean="0">
                <a:latin typeface="Alice" charset="0"/>
                <a:ea typeface="Alice" charset="0"/>
              </a:rPr>
              <a:t> </a:t>
            </a:r>
            <a:r>
              <a:rPr lang="ru-RU" sz="2400" dirty="0" err="1" smtClean="0">
                <a:latin typeface="Alice" charset="0"/>
                <a:ea typeface="Alice" charset="0"/>
              </a:rPr>
              <a:t>Артикваевна</a:t>
            </a:r>
            <a:r>
              <a:rPr lang="ru-RU" sz="2400" dirty="0" smtClean="0">
                <a:latin typeface="Alice" charset="0"/>
                <a:ea typeface="Alice" charset="0"/>
              </a:rPr>
              <a:t> </a:t>
            </a:r>
          </a:p>
          <a:p>
            <a:r>
              <a:rPr lang="ru-RU" sz="2400" dirty="0" smtClean="0">
                <a:latin typeface="Alice" charset="0"/>
                <a:ea typeface="Alice" charset="0"/>
              </a:rPr>
              <a:t>провела выездной мастер-класс по приготовлению изделий из дрожжевого теста в селе Центральное Карагандинской области. Поддержка начинающим предпринимателям ИП "Алтын </a:t>
            </a:r>
            <a:r>
              <a:rPr lang="ru-RU" sz="2400" dirty="0" err="1" smtClean="0">
                <a:latin typeface="Alice" charset="0"/>
                <a:ea typeface="Alice" charset="0"/>
              </a:rPr>
              <a:t>Дән</a:t>
            </a:r>
            <a:r>
              <a:rPr lang="ru-RU" sz="2400" dirty="0" smtClean="0">
                <a:latin typeface="Alice" charset="0"/>
                <a:ea typeface="Alice" charset="0"/>
              </a:rPr>
              <a:t>". </a:t>
            </a:r>
            <a:endParaRPr lang="ru-RU" sz="2400" dirty="0">
              <a:latin typeface="Alice" charset="0"/>
              <a:ea typeface="Alice" charset="0"/>
            </a:endParaRPr>
          </a:p>
        </p:txBody>
      </p:sp>
      <p:pic>
        <p:nvPicPr>
          <p:cNvPr id="35842" name="Picture 2" descr="D:\ЗАГРУЗКИ\WhatsApp Image 2026-03-30 at 09.48.1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7762" y="5465537"/>
            <a:ext cx="2693720" cy="2832396"/>
          </a:xfrm>
          <a:prstGeom prst="rect">
            <a:avLst/>
          </a:prstGeom>
          <a:noFill/>
        </p:spPr>
      </p:pic>
      <p:pic>
        <p:nvPicPr>
          <p:cNvPr id="35845" name="Picture 5" descr="D:\ЗАГРУЗКИ\WhatsApp Image 2026-03-30 at 09.49.02.jpeg"/>
          <p:cNvPicPr>
            <a:picLocks noChangeAspect="1" noChangeArrowheads="1"/>
          </p:cNvPicPr>
          <p:nvPr/>
        </p:nvPicPr>
        <p:blipFill>
          <a:blip r:embed="rId4"/>
          <a:srcRect t="27574" b="19589"/>
          <a:stretch>
            <a:fillRect/>
          </a:stretch>
        </p:blipFill>
        <p:spPr bwMode="auto">
          <a:xfrm>
            <a:off x="10131482" y="2769637"/>
            <a:ext cx="4498918" cy="5459963"/>
          </a:xfrm>
          <a:prstGeom prst="rect">
            <a:avLst/>
          </a:prstGeom>
          <a:noFill/>
        </p:spPr>
      </p:pic>
      <p:pic>
        <p:nvPicPr>
          <p:cNvPr id="35846" name="Picture 6" descr="D:\ЗАГРУЗКИ\WhatsApp Image 2026-03-30 at 09.49.04.jpeg"/>
          <p:cNvPicPr>
            <a:picLocks noChangeAspect="1" noChangeArrowheads="1"/>
          </p:cNvPicPr>
          <p:nvPr/>
        </p:nvPicPr>
        <p:blipFill>
          <a:blip r:embed="rId5"/>
          <a:srcRect t="28367" b="18877"/>
          <a:stretch>
            <a:fillRect/>
          </a:stretch>
        </p:blipFill>
        <p:spPr bwMode="auto">
          <a:xfrm>
            <a:off x="222422" y="1569308"/>
            <a:ext cx="4374950" cy="5312427"/>
          </a:xfrm>
          <a:prstGeom prst="rect">
            <a:avLst/>
          </a:prstGeom>
          <a:noFill/>
        </p:spPr>
      </p:pic>
      <p:sp>
        <p:nvSpPr>
          <p:cNvPr id="8" name="Text 0"/>
          <p:cNvSpPr/>
          <p:nvPr/>
        </p:nvSpPr>
        <p:spPr>
          <a:xfrm>
            <a:off x="222422" y="266699"/>
            <a:ext cx="14148486" cy="13026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ru-RU" sz="4800" dirty="0" smtClean="0">
                <a:latin typeface="Alice" charset="0"/>
                <a:ea typeface="Alice" charset="0"/>
              </a:rPr>
              <a:t>Связь поколений: поддержка выпускников и передача опыта</a:t>
            </a:r>
            <a:endParaRPr lang="en-US" sz="4800" dirty="0">
              <a:latin typeface="Alice" charset="0"/>
              <a:ea typeface="Alice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83779" y="1569308"/>
            <a:ext cx="48871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atin typeface="Alice" charset="0"/>
                <a:ea typeface="Alice" charset="0"/>
              </a:rPr>
              <a:t>Башира</a:t>
            </a:r>
            <a:r>
              <a:rPr lang="ru-RU" sz="2400" dirty="0" smtClean="0">
                <a:latin typeface="Alice" charset="0"/>
                <a:ea typeface="Alice" charset="0"/>
              </a:rPr>
              <a:t> </a:t>
            </a:r>
            <a:r>
              <a:rPr lang="ru-RU" sz="2400" dirty="0" err="1" smtClean="0">
                <a:latin typeface="Alice" charset="0"/>
                <a:ea typeface="Alice" charset="0"/>
              </a:rPr>
              <a:t>Хатаева</a:t>
            </a:r>
            <a:r>
              <a:rPr lang="ru-RU" sz="2400" dirty="0" smtClean="0">
                <a:latin typeface="Alice" charset="0"/>
                <a:ea typeface="Alice" charset="0"/>
              </a:rPr>
              <a:t>  выпускник группы ОП 4-19 ныне бригадира кондитерского цеха ТОО "РАХА"</a:t>
            </a:r>
            <a:endParaRPr lang="ru-RU" sz="2400" dirty="0">
              <a:latin typeface="Alice" charset="0"/>
              <a:ea typeface="Alic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8" name="Picture 12" descr="Онлайн-голосование по приоритетным целям и задачам министерства завершилось 20.11.2018 | Казань - БезФормат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982"/>
            <a:ext cx="14577467" cy="8199825"/>
          </a:xfrm>
          <a:prstGeom prst="rect">
            <a:avLst/>
          </a:prstGeom>
          <a:noFill/>
        </p:spPr>
      </p:pic>
      <p:sp>
        <p:nvSpPr>
          <p:cNvPr id="2" name="Text 0"/>
          <p:cNvSpPr/>
          <p:nvPr/>
        </p:nvSpPr>
        <p:spPr>
          <a:xfrm>
            <a:off x="4467344" y="118646"/>
            <a:ext cx="4864418" cy="608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750"/>
              </a:lnSpc>
              <a:buNone/>
            </a:pPr>
            <a:r>
              <a:rPr lang="en-US" sz="38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Цели и задачи игры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680918" y="1030724"/>
            <a:ext cx="2918579" cy="364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Основные цели</a:t>
            </a:r>
            <a:endParaRPr lang="en-US" sz="2250" dirty="0"/>
          </a:p>
        </p:txBody>
      </p:sp>
      <p:sp>
        <p:nvSpPr>
          <p:cNvPr id="4" name="Shape 2"/>
          <p:cNvSpPr/>
          <p:nvPr/>
        </p:nvSpPr>
        <p:spPr>
          <a:xfrm>
            <a:off x="243125" y="1395412"/>
            <a:ext cx="437793" cy="437793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5" name="Text 3"/>
          <p:cNvSpPr/>
          <p:nvPr/>
        </p:nvSpPr>
        <p:spPr>
          <a:xfrm>
            <a:off x="243125" y="1395412"/>
            <a:ext cx="291822" cy="364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sz="2250" dirty="0"/>
          </a:p>
        </p:txBody>
      </p:sp>
      <p:sp>
        <p:nvSpPr>
          <p:cNvPr id="6" name="Text 4"/>
          <p:cNvSpPr/>
          <p:nvPr/>
        </p:nvSpPr>
        <p:spPr>
          <a:xfrm>
            <a:off x="792479" y="1456253"/>
            <a:ext cx="5614035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Развить навыки принятия финансовых решений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243125" y="2030134"/>
            <a:ext cx="6466593" cy="10288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Научиться анализировать финансовые данные и принимать обоснованные инвестиционные решения</a:t>
            </a:r>
            <a:endParaRPr lang="en-US" dirty="0">
              <a:latin typeface="Alice" charset="0"/>
              <a:ea typeface="Alice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243125" y="2851428"/>
            <a:ext cx="437793" cy="437793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9" name="Text 7"/>
          <p:cNvSpPr/>
          <p:nvPr/>
        </p:nvSpPr>
        <p:spPr>
          <a:xfrm>
            <a:off x="243125" y="2876550"/>
            <a:ext cx="291822" cy="364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2250" dirty="0"/>
          </a:p>
        </p:txBody>
      </p:sp>
      <p:sp>
        <p:nvSpPr>
          <p:cNvPr id="10" name="Text 8"/>
          <p:cNvSpPr/>
          <p:nvPr/>
        </p:nvSpPr>
        <p:spPr>
          <a:xfrm>
            <a:off x="753844" y="2851428"/>
            <a:ext cx="4634984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Научить анализировать риски в бизнесе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243125" y="3529727"/>
            <a:ext cx="5792391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Оценить потенциальные угрозы и возможности для успешного управления проектом</a:t>
            </a:r>
            <a:endParaRPr lang="en-US" dirty="0">
              <a:latin typeface="Alice" charset="0"/>
              <a:ea typeface="Alice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243125" y="4363223"/>
            <a:ext cx="437793" cy="437793"/>
          </a:xfrm>
          <a:prstGeom prst="roundRect">
            <a:avLst>
              <a:gd name="adj" fmla="val 6667"/>
            </a:avLst>
          </a:prstGeom>
          <a:solidFill>
            <a:srgbClr val="F0EDE6"/>
          </a:solidFill>
          <a:ln/>
        </p:spPr>
      </p:sp>
      <p:sp>
        <p:nvSpPr>
          <p:cNvPr id="13" name="Text 11"/>
          <p:cNvSpPr/>
          <p:nvPr/>
        </p:nvSpPr>
        <p:spPr>
          <a:xfrm>
            <a:off x="243125" y="4399716"/>
            <a:ext cx="291822" cy="3648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sz="2250" dirty="0"/>
          </a:p>
        </p:txBody>
      </p:sp>
      <p:sp>
        <p:nvSpPr>
          <p:cNvPr id="14" name="Text 12"/>
          <p:cNvSpPr/>
          <p:nvPr/>
        </p:nvSpPr>
        <p:spPr>
          <a:xfrm>
            <a:off x="792479" y="4374595"/>
            <a:ext cx="5792391" cy="607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Развить навыки работы с клиентами и командной работы</a:t>
            </a: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243125" y="5095041"/>
            <a:ext cx="5792391" cy="578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Улучшить коммуникативные навыки и научиться учитывать потребности клиентов</a:t>
            </a:r>
            <a:endParaRPr lang="en-US" dirty="0">
              <a:latin typeface="Alice" charset="0"/>
              <a:ea typeface="Alice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8672220" y="1030724"/>
            <a:ext cx="2972038" cy="364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Практические задачи</a:t>
            </a:r>
            <a:endParaRPr lang="en-US" sz="2000" dirty="0"/>
          </a:p>
        </p:txBody>
      </p:sp>
      <p:sp>
        <p:nvSpPr>
          <p:cNvPr id="18" name="Shape 16"/>
          <p:cNvSpPr/>
          <p:nvPr/>
        </p:nvSpPr>
        <p:spPr>
          <a:xfrm>
            <a:off x="7462838" y="1833205"/>
            <a:ext cx="6396990" cy="22860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19" name="Text 17"/>
          <p:cNvSpPr/>
          <p:nvPr/>
        </p:nvSpPr>
        <p:spPr>
          <a:xfrm>
            <a:off x="8672220" y="2030134"/>
            <a:ext cx="3197900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Организовать процесс игры</a:t>
            </a:r>
            <a:endParaRPr lang="en-US" sz="2000" dirty="0"/>
          </a:p>
        </p:txBody>
      </p:sp>
      <p:sp>
        <p:nvSpPr>
          <p:cNvPr id="20" name="Text 18"/>
          <p:cNvSpPr/>
          <p:nvPr/>
        </p:nvSpPr>
        <p:spPr>
          <a:xfrm>
            <a:off x="7462838" y="2562344"/>
            <a:ext cx="6396990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Создать структурированную среду для обучения</a:t>
            </a:r>
            <a:endParaRPr lang="en-US" sz="2000" dirty="0"/>
          </a:p>
        </p:txBody>
      </p:sp>
      <p:sp>
        <p:nvSpPr>
          <p:cNvPr id="22" name="Shape 20"/>
          <p:cNvSpPr/>
          <p:nvPr/>
        </p:nvSpPr>
        <p:spPr>
          <a:xfrm>
            <a:off x="7462838" y="3529727"/>
            <a:ext cx="6396990" cy="22860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23" name="Text 21"/>
          <p:cNvSpPr/>
          <p:nvPr/>
        </p:nvSpPr>
        <p:spPr>
          <a:xfrm>
            <a:off x="8140879" y="3651944"/>
            <a:ext cx="4667845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Предоставить инструменты для анализа</a:t>
            </a:r>
            <a:endParaRPr lang="en-US" sz="2000" dirty="0"/>
          </a:p>
        </p:txBody>
      </p:sp>
      <p:sp>
        <p:nvSpPr>
          <p:cNvPr id="24" name="Text 22"/>
          <p:cNvSpPr/>
          <p:nvPr/>
        </p:nvSpPr>
        <p:spPr>
          <a:xfrm>
            <a:off x="8084462" y="4085511"/>
            <a:ext cx="6396990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Оборудовать </a:t>
            </a:r>
            <a:r>
              <a:rPr lang="en-US" sz="2000" dirty="0" smtClean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участников необходимыми материалами</a:t>
            </a:r>
            <a:endParaRPr lang="en-US" sz="2000" dirty="0">
              <a:latin typeface="Alice" charset="0"/>
              <a:ea typeface="Alice" charset="0"/>
            </a:endParaRPr>
          </a:p>
        </p:txBody>
      </p:sp>
      <p:sp>
        <p:nvSpPr>
          <p:cNvPr id="26" name="Shape 24"/>
          <p:cNvSpPr/>
          <p:nvPr/>
        </p:nvSpPr>
        <p:spPr>
          <a:xfrm>
            <a:off x="7462838" y="5095041"/>
            <a:ext cx="6396990" cy="22860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27" name="Text 25"/>
          <p:cNvSpPr/>
          <p:nvPr/>
        </p:nvSpPr>
        <p:spPr>
          <a:xfrm>
            <a:off x="10193655" y="5673209"/>
            <a:ext cx="3666173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Оценить результаты и обсудить</a:t>
            </a:r>
            <a:endParaRPr lang="en-US" sz="2000" dirty="0"/>
          </a:p>
        </p:txBody>
      </p:sp>
      <p:sp>
        <p:nvSpPr>
          <p:cNvPr id="28" name="Text 26"/>
          <p:cNvSpPr/>
          <p:nvPr/>
        </p:nvSpPr>
        <p:spPr>
          <a:xfrm>
            <a:off x="9687696" y="6227805"/>
            <a:ext cx="4612251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Провести анализ успехов и областей роста</a:t>
            </a:r>
            <a:endParaRPr lang="en-US" sz="2000" dirty="0">
              <a:latin typeface="Alice" charset="0"/>
              <a:ea typeface="Alice" charset="0"/>
            </a:endParaRPr>
          </a:p>
        </p:txBody>
      </p:sp>
      <p:pic>
        <p:nvPicPr>
          <p:cNvPr id="19464" name="Picture 8" descr="Одобренный квадратный значок с зеленой галочкой. Премиум-вектор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2838" y="1048107"/>
            <a:ext cx="712113" cy="712113"/>
          </a:xfrm>
          <a:prstGeom prst="rect">
            <a:avLst/>
          </a:prstGeom>
          <a:noFill/>
        </p:spPr>
      </p:pic>
      <p:pic>
        <p:nvPicPr>
          <p:cNvPr id="34" name="Picture 8" descr="Одобренный квадратный значок с зеленой галочкой. Премиум-вектор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2349" y="4477880"/>
            <a:ext cx="712113" cy="712113"/>
          </a:xfrm>
          <a:prstGeom prst="rect">
            <a:avLst/>
          </a:prstGeom>
          <a:noFill/>
        </p:spPr>
      </p:pic>
      <p:pic>
        <p:nvPicPr>
          <p:cNvPr id="35" name="Picture 8" descr="Одобренный квадратный значок с зеленой галочкой. Премиум-вектор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91834" y="2876550"/>
            <a:ext cx="712113" cy="712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886438" y="308919"/>
            <a:ext cx="7109817" cy="6228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90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Описание игровой симуляции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498276" y="931735"/>
            <a:ext cx="13884989" cy="1198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350"/>
              </a:lnSpc>
              <a:buNone/>
            </a:pPr>
            <a:r>
              <a:rPr lang="en-US" sz="2800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«Предпринимательская игра» — это интерактивная симуляция, в которой участники в командах создают и управляют виртуальным бизнесом, принимая решения о финансировании, маркетинге, производстве и обслуживании клиентов.</a:t>
            </a:r>
            <a:endParaRPr lang="en-US" sz="2800" dirty="0">
              <a:latin typeface="Alice" charset="0"/>
              <a:ea typeface="Alice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498276" y="2400537"/>
            <a:ext cx="3786783" cy="2118101"/>
          </a:xfrm>
          <a:prstGeom prst="roundRect">
            <a:avLst>
              <a:gd name="adj" fmla="val 1745"/>
            </a:avLst>
          </a:prstGeom>
          <a:solidFill>
            <a:srgbClr val="F0EDE6"/>
          </a:solidFill>
          <a:ln/>
        </p:spPr>
      </p:sp>
      <p:sp>
        <p:nvSpPr>
          <p:cNvPr id="6" name="Text 3"/>
          <p:cNvSpPr/>
          <p:nvPr/>
        </p:nvSpPr>
        <p:spPr>
          <a:xfrm>
            <a:off x="1118354" y="2557849"/>
            <a:ext cx="2491502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Командная работа</a:t>
            </a:r>
            <a:endParaRPr lang="en-US" sz="2000" b="1" dirty="0"/>
          </a:p>
        </p:txBody>
      </p:sp>
      <p:sp>
        <p:nvSpPr>
          <p:cNvPr id="7" name="Text 4"/>
          <p:cNvSpPr/>
          <p:nvPr/>
        </p:nvSpPr>
        <p:spPr>
          <a:xfrm>
            <a:off x="697587" y="3139214"/>
            <a:ext cx="3388162" cy="898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Работа в группах по 4-6 человек развивает навыки сотрудничества и распределения ролей</a:t>
            </a:r>
            <a:endParaRPr lang="en-US" dirty="0"/>
          </a:p>
        </p:txBody>
      </p:sp>
      <p:sp>
        <p:nvSpPr>
          <p:cNvPr id="8" name="Shape 5"/>
          <p:cNvSpPr/>
          <p:nvPr/>
        </p:nvSpPr>
        <p:spPr>
          <a:xfrm>
            <a:off x="10075399" y="2400537"/>
            <a:ext cx="4307866" cy="2118102"/>
          </a:xfrm>
          <a:prstGeom prst="roundRect">
            <a:avLst>
              <a:gd name="adj" fmla="val 1745"/>
            </a:avLst>
          </a:prstGeom>
          <a:solidFill>
            <a:srgbClr val="F0EDE6"/>
          </a:solidFill>
          <a:ln/>
        </p:spPr>
      </p:sp>
      <p:sp>
        <p:nvSpPr>
          <p:cNvPr id="9" name="Text 6"/>
          <p:cNvSpPr/>
          <p:nvPr/>
        </p:nvSpPr>
        <p:spPr>
          <a:xfrm>
            <a:off x="11052436" y="2557849"/>
            <a:ext cx="2491502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Реальные решения</a:t>
            </a:r>
            <a:endParaRPr lang="en-US" sz="2000" b="1" dirty="0"/>
          </a:p>
        </p:txBody>
      </p:sp>
      <p:sp>
        <p:nvSpPr>
          <p:cNvPr id="10" name="Text 7"/>
          <p:cNvSpPr/>
          <p:nvPr/>
        </p:nvSpPr>
        <p:spPr>
          <a:xfrm>
            <a:off x="10330249" y="3101430"/>
            <a:ext cx="3904735" cy="1092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Участники принимают бизнес-решения, аналогичные реальным предпринимательским ситуациям</a:t>
            </a:r>
            <a:endParaRPr lang="en-US" dirty="0"/>
          </a:p>
        </p:txBody>
      </p:sp>
      <p:sp>
        <p:nvSpPr>
          <p:cNvPr id="11" name="Shape 8"/>
          <p:cNvSpPr/>
          <p:nvPr/>
        </p:nvSpPr>
        <p:spPr>
          <a:xfrm>
            <a:off x="298966" y="5696465"/>
            <a:ext cx="3786783" cy="2234451"/>
          </a:xfrm>
          <a:prstGeom prst="roundRect">
            <a:avLst>
              <a:gd name="adj" fmla="val 2114"/>
            </a:avLst>
          </a:prstGeom>
          <a:solidFill>
            <a:srgbClr val="F0EDE6"/>
          </a:solidFill>
          <a:ln/>
        </p:spPr>
      </p:sp>
      <p:sp>
        <p:nvSpPr>
          <p:cNvPr id="12" name="Text 9"/>
          <p:cNvSpPr/>
          <p:nvPr/>
        </p:nvSpPr>
        <p:spPr>
          <a:xfrm>
            <a:off x="896898" y="5948503"/>
            <a:ext cx="2712958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Наглядные результаты</a:t>
            </a:r>
            <a:endParaRPr lang="en-US" sz="2000" b="1" dirty="0"/>
          </a:p>
        </p:txBody>
      </p:sp>
      <p:sp>
        <p:nvSpPr>
          <p:cNvPr id="13" name="Text 10"/>
          <p:cNvSpPr/>
          <p:nvPr/>
        </p:nvSpPr>
        <p:spPr>
          <a:xfrm>
            <a:off x="697587" y="6509011"/>
            <a:ext cx="3188851" cy="599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Каждое решение влияет на финансовое состояние компании и позволяет увидеть последствия</a:t>
            </a:r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75399" y="5012174"/>
            <a:ext cx="4555001" cy="3035481"/>
          </a:xfrm>
          <a:prstGeom prst="rect">
            <a:avLst/>
          </a:prstGeom>
        </p:spPr>
      </p:pic>
      <p:pic>
        <p:nvPicPr>
          <p:cNvPr id="17411" name="Picture 3" descr="Как эффективно работать в команде: руководство для студенто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9428" y="2311186"/>
            <a:ext cx="3590560" cy="2207453"/>
          </a:xfrm>
          <a:prstGeom prst="rect">
            <a:avLst/>
          </a:prstGeom>
          <a:noFill/>
        </p:spPr>
      </p:pic>
      <p:pic>
        <p:nvPicPr>
          <p:cNvPr id="17413" name="Picture 5" descr="Стрелки - Бесплатные иконки: стрелк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09856" y="4000114"/>
            <a:ext cx="2104123" cy="2104123"/>
          </a:xfrm>
          <a:prstGeom prst="rect">
            <a:avLst/>
          </a:prstGeom>
          <a:noFill/>
        </p:spPr>
      </p:pic>
      <p:pic>
        <p:nvPicPr>
          <p:cNvPr id="19" name="Picture 5" descr="Стрелки - Бесплатные иконки: стрелк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71276" y="4193632"/>
            <a:ext cx="2104123" cy="2104123"/>
          </a:xfrm>
          <a:prstGeom prst="rect">
            <a:avLst/>
          </a:prstGeom>
          <a:noFill/>
        </p:spPr>
      </p:pic>
      <p:pic>
        <p:nvPicPr>
          <p:cNvPr id="20481" name="Picture 1" descr="\\server\1 ВИДЕО-ФОТО колледжа\ФОТО 24-25\Финансовая гр\игра 1\IMG_123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79428" y="5670037"/>
            <a:ext cx="3566427" cy="23776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009251" y="200397"/>
            <a:ext cx="5275064" cy="659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Подготовка к игре</a:t>
            </a:r>
            <a:endParaRPr lang="en-US" sz="4150" dirty="0"/>
          </a:p>
        </p:txBody>
      </p:sp>
      <p:sp>
        <p:nvSpPr>
          <p:cNvPr id="7" name="Text 3"/>
          <p:cNvSpPr/>
          <p:nvPr/>
        </p:nvSpPr>
        <p:spPr>
          <a:xfrm>
            <a:off x="6646842" y="859765"/>
            <a:ext cx="2637473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2C2821"/>
                </a:solidFill>
                <a:latin typeface="Alice" charset="0"/>
                <a:ea typeface="Alice" charset="0"/>
                <a:cs typeface="Alice" pitchFamily="34" charset="-120"/>
              </a:rPr>
              <a:t>Составление команд</a:t>
            </a:r>
            <a:endParaRPr lang="en-US" sz="2400" dirty="0">
              <a:latin typeface="Alice" charset="0"/>
              <a:ea typeface="Alice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646783" y="1570638"/>
            <a:ext cx="6837998" cy="6515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Участники делятся на команды по 4-6 человек, обеспечивая разнообразие навыков и перспектив</a:t>
            </a:r>
            <a:endParaRPr lang="en-US" sz="2000" dirty="0">
              <a:latin typeface="Alice" charset="0"/>
              <a:ea typeface="Alice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726274" y="3313725"/>
            <a:ext cx="2716411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2C2821"/>
                </a:solidFill>
                <a:latin typeface="Alice" charset="0"/>
                <a:ea typeface="Alice" charset="0"/>
                <a:cs typeface="Alice" pitchFamily="34" charset="-120"/>
              </a:rPr>
              <a:t>Выбор бизнес-модели</a:t>
            </a:r>
            <a:endParaRPr lang="en-US" sz="2400" dirty="0">
              <a:latin typeface="Alice" charset="0"/>
              <a:ea typeface="Alice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748486" y="3871631"/>
            <a:ext cx="5573237" cy="9772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Каждая команда выбирает тип бизнеса: кафе, онлайн-магазин, фитнес-центр, эко-магазин, ресторан, клининговая компания, подарочные услуги или услуги по ремонту</a:t>
            </a:r>
            <a:endParaRPr lang="en-US" sz="2000" dirty="0">
              <a:latin typeface="Alice" charset="0"/>
              <a:ea typeface="Alice" charset="0"/>
            </a:endParaRPr>
          </a:p>
        </p:txBody>
      </p:sp>
      <p:sp>
        <p:nvSpPr>
          <p:cNvPr id="17" name="Text 11"/>
          <p:cNvSpPr/>
          <p:nvPr/>
        </p:nvSpPr>
        <p:spPr>
          <a:xfrm>
            <a:off x="856952" y="5923954"/>
            <a:ext cx="3152299" cy="3295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dirty="0">
                <a:solidFill>
                  <a:srgbClr val="2C2821"/>
                </a:solidFill>
                <a:latin typeface="Alice" charset="0"/>
                <a:ea typeface="Alice" charset="0"/>
                <a:cs typeface="Alice" pitchFamily="34" charset="-120"/>
              </a:rPr>
              <a:t>Разработка бизнес-плана</a:t>
            </a:r>
            <a:endParaRPr lang="en-US" sz="2400" dirty="0">
              <a:latin typeface="Alice" charset="0"/>
              <a:ea typeface="Alice" charset="0"/>
            </a:endParaRPr>
          </a:p>
        </p:txBody>
      </p:sp>
      <p:sp>
        <p:nvSpPr>
          <p:cNvPr id="18" name="Text 12"/>
          <p:cNvSpPr/>
          <p:nvPr/>
        </p:nvSpPr>
        <p:spPr>
          <a:xfrm>
            <a:off x="1636543" y="6413157"/>
            <a:ext cx="6205061" cy="9772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Команды создают краткий бизнес-план с описанием продукта, целевой аудиторией, начальными расходами и потенциальными доходами</a:t>
            </a:r>
            <a:endParaRPr lang="en-US" sz="2000" dirty="0">
              <a:latin typeface="Alice" charset="0"/>
              <a:ea typeface="Alice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535"/>
          <a:stretch>
            <a:fillRect/>
          </a:stretch>
        </p:blipFill>
        <p:spPr>
          <a:xfrm>
            <a:off x="2084480" y="859765"/>
            <a:ext cx="3849541" cy="193592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25846" y="2458354"/>
            <a:ext cx="4239830" cy="2826554"/>
          </a:xfrm>
          <a:prstGeom prst="rect">
            <a:avLst/>
          </a:prstGeom>
        </p:spPr>
      </p:pic>
      <p:pic>
        <p:nvPicPr>
          <p:cNvPr id="21" name="Picture 1" descr="\\server\1 ВИДЕО-ФОТО колледжа\ФОТО 24-25\Финансовая гр\игра 1\IMG_12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10229932" y="5699609"/>
            <a:ext cx="4239830" cy="2529991"/>
          </a:xfrm>
          <a:prstGeom prst="rect">
            <a:avLst/>
          </a:prstGeom>
          <a:noFill/>
        </p:spPr>
      </p:pic>
      <p:pic>
        <p:nvPicPr>
          <p:cNvPr id="15362" name="Picture 2" descr="Формирование команды - Бесплатные иконки: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8030" y="766081"/>
            <a:ext cx="1456067" cy="1456067"/>
          </a:xfrm>
          <a:prstGeom prst="rect">
            <a:avLst/>
          </a:prstGeom>
          <a:noFill/>
        </p:spPr>
      </p:pic>
      <p:pic>
        <p:nvPicPr>
          <p:cNvPr id="23" name="Picture 5" descr="Стрелки - Бесплатные иконки: стрелки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447" y="4232846"/>
            <a:ext cx="2104123" cy="2104123"/>
          </a:xfrm>
          <a:prstGeom prst="rect">
            <a:avLst/>
          </a:prstGeom>
          <a:noFill/>
        </p:spPr>
      </p:pic>
      <p:pic>
        <p:nvPicPr>
          <p:cNvPr id="15364" name="Picture 4" descr="Встреча - Бесплатные иконки: люди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61085" y="2458354"/>
            <a:ext cx="1943485" cy="1943485"/>
          </a:xfrm>
          <a:prstGeom prst="rect">
            <a:avLst/>
          </a:prstGeom>
          <a:noFill/>
        </p:spPr>
      </p:pic>
      <p:pic>
        <p:nvPicPr>
          <p:cNvPr id="15366" name="Picture 6" descr="Встречайте - Бесплатные иконки: люди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841604" y="5981255"/>
            <a:ext cx="2143125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53906" y="252768"/>
            <a:ext cx="4532948" cy="5534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Ресурсы и материалы</a:t>
            </a:r>
            <a:endParaRPr lang="en-US" sz="3450" dirty="0"/>
          </a:p>
        </p:txBody>
      </p:sp>
      <p:sp>
        <p:nvSpPr>
          <p:cNvPr id="4" name="Shape 1"/>
          <p:cNvSpPr/>
          <p:nvPr/>
        </p:nvSpPr>
        <p:spPr>
          <a:xfrm>
            <a:off x="10388364" y="1178749"/>
            <a:ext cx="3996809" cy="1571744"/>
          </a:xfrm>
          <a:prstGeom prst="roundRect">
            <a:avLst>
              <a:gd name="adj" fmla="val 6981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10004030" y="1213426"/>
            <a:ext cx="91440" cy="1571744"/>
          </a:xfrm>
          <a:prstGeom prst="roundRect">
            <a:avLst>
              <a:gd name="adj" fmla="val 29057"/>
            </a:avLst>
          </a:prstGeom>
          <a:solidFill>
            <a:srgbClr val="1B5F39"/>
          </a:solidFill>
          <a:ln/>
        </p:spPr>
      </p:sp>
      <p:sp>
        <p:nvSpPr>
          <p:cNvPr id="6" name="Text 3"/>
          <p:cNvSpPr/>
          <p:nvPr/>
        </p:nvSpPr>
        <p:spPr>
          <a:xfrm>
            <a:off x="11509467" y="1323200"/>
            <a:ext cx="2214086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Alice" charset="0"/>
                <a:ea typeface="Alice" charset="0"/>
                <a:cs typeface="Alice" pitchFamily="34" charset="-120"/>
              </a:rPr>
              <a:t>Бумага и маркеры</a:t>
            </a:r>
            <a:endParaRPr lang="en-US" sz="2000" b="1" dirty="0">
              <a:latin typeface="Alice" charset="0"/>
              <a:ea typeface="Alice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697589" y="1620858"/>
            <a:ext cx="3528417" cy="7568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Для написания бизнес-планов и визуализации стратегий развития компании</a:t>
            </a:r>
            <a:endParaRPr lang="en-US" sz="2000" dirty="0">
              <a:latin typeface="Alice" charset="0"/>
              <a:ea typeface="Alice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0388364" y="3400127"/>
            <a:ext cx="3996809" cy="1571744"/>
          </a:xfrm>
          <a:prstGeom prst="roundRect">
            <a:avLst>
              <a:gd name="adj" fmla="val 6981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0049750" y="3324684"/>
            <a:ext cx="91440" cy="1571744"/>
          </a:xfrm>
          <a:prstGeom prst="roundRect">
            <a:avLst>
              <a:gd name="adj" fmla="val 29057"/>
            </a:avLst>
          </a:prstGeom>
          <a:solidFill>
            <a:srgbClr val="1B5F39"/>
          </a:solidFill>
          <a:ln/>
        </p:spPr>
      </p:sp>
      <p:sp>
        <p:nvSpPr>
          <p:cNvPr id="10" name="Text 7"/>
          <p:cNvSpPr/>
          <p:nvPr/>
        </p:nvSpPr>
        <p:spPr>
          <a:xfrm>
            <a:off x="11509467" y="3490435"/>
            <a:ext cx="2214086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2000" b="1" dirty="0">
                <a:solidFill>
                  <a:srgbClr val="2C2821"/>
                </a:solidFill>
                <a:latin typeface="Alice" charset="0"/>
                <a:ea typeface="Alice" charset="0"/>
                <a:cs typeface="Alice" pitchFamily="34" charset="-120"/>
              </a:rPr>
              <a:t>Таблицы расчетов</a:t>
            </a:r>
            <a:endParaRPr lang="en-US" sz="2000" b="1" dirty="0">
              <a:latin typeface="Alice" charset="0"/>
              <a:ea typeface="Alice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697589" y="3925206"/>
            <a:ext cx="3528417" cy="942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Alice" charset="0"/>
                <a:ea typeface="Alice" charset="0"/>
                <a:cs typeface="Lora" pitchFamily="34" charset="-120"/>
              </a:rPr>
              <a:t>Для отслеживания доходов, расходов и финансового состояния бизнеса на каждом этапе</a:t>
            </a:r>
            <a:endParaRPr lang="en-US" sz="2000" dirty="0">
              <a:latin typeface="Alice" charset="0"/>
              <a:ea typeface="Alice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401215" y="5557659"/>
            <a:ext cx="91440" cy="1571744"/>
          </a:xfrm>
          <a:prstGeom prst="roundRect">
            <a:avLst>
              <a:gd name="adj" fmla="val 29057"/>
            </a:avLst>
          </a:prstGeom>
          <a:solidFill>
            <a:srgbClr val="1B5F39"/>
          </a:solidFill>
          <a:ln/>
        </p:spPr>
      </p:sp>
      <p:pic>
        <p:nvPicPr>
          <p:cNvPr id="13313" name="Picture 1" descr="\\server\1 ВИДЕО-ФОТО колледжа\ФОТО 24-25\Финансовая гр\игра 1\IMG_13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729048" y="1071825"/>
            <a:ext cx="4416894" cy="2853381"/>
          </a:xfrm>
          <a:prstGeom prst="rect">
            <a:avLst/>
          </a:prstGeom>
          <a:noFill/>
        </p:spPr>
      </p:pic>
      <p:pic>
        <p:nvPicPr>
          <p:cNvPr id="13314" name="Picture 2" descr="\\server\1 ВИДЕО-ФОТО колледжа\ФОТО 24-25\Финансовая гр\Новая папка\IMG_13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52362" y="5696069"/>
            <a:ext cx="4178038" cy="2533531"/>
          </a:xfrm>
          <a:prstGeom prst="rect">
            <a:avLst/>
          </a:prstGeom>
          <a:noFill/>
        </p:spPr>
      </p:pic>
      <p:pic>
        <p:nvPicPr>
          <p:cNvPr id="13315" name="Picture 3" descr="\\server\1 ВИДЕО-ФОТО колледжа\ФОТО 24-25\Финансовая гр\Новая папка\IMG_133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375" y="4440580"/>
            <a:ext cx="4219541" cy="2813027"/>
          </a:xfrm>
          <a:prstGeom prst="rect">
            <a:avLst/>
          </a:prstGeom>
          <a:noFill/>
        </p:spPr>
      </p:pic>
      <p:sp>
        <p:nvSpPr>
          <p:cNvPr id="21" name="Text 7"/>
          <p:cNvSpPr/>
          <p:nvPr/>
        </p:nvSpPr>
        <p:spPr>
          <a:xfrm>
            <a:off x="5870378" y="5419249"/>
            <a:ext cx="3501782" cy="276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ru-RU" sz="2000" b="1" dirty="0" smtClean="0">
                <a:solidFill>
                  <a:srgbClr val="2C2821"/>
                </a:solidFill>
                <a:latin typeface="Alice" charset="0"/>
                <a:ea typeface="Alice" charset="0"/>
                <a:cs typeface="Alice" pitchFamily="34" charset="-120"/>
              </a:rPr>
              <a:t>Имитация денежных средств</a:t>
            </a:r>
            <a:endParaRPr lang="en-US" sz="2000" b="1" dirty="0">
              <a:latin typeface="Alice" charset="0"/>
              <a:ea typeface="Alice" charset="0"/>
            </a:endParaRPr>
          </a:p>
        </p:txBody>
      </p:sp>
      <p:sp>
        <p:nvSpPr>
          <p:cNvPr id="13317" name="AutoShape 5" descr="Лучшая бумага для кисточковых ручек: полное руководство - Хайди Грейс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9" name="Picture 7" descr="Перманентные маркеры Mont Marte Premium, 12 шт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46935" y="1071825"/>
            <a:ext cx="3925225" cy="3925225"/>
          </a:xfrm>
          <a:prstGeom prst="rect">
            <a:avLst/>
          </a:prstGeom>
          <a:noFill/>
        </p:spPr>
      </p:pic>
      <p:sp>
        <p:nvSpPr>
          <p:cNvPr id="24" name="Shape 5"/>
          <p:cNvSpPr/>
          <p:nvPr/>
        </p:nvSpPr>
        <p:spPr>
          <a:xfrm>
            <a:off x="5870378" y="6017741"/>
            <a:ext cx="3996809" cy="2038864"/>
          </a:xfrm>
          <a:prstGeom prst="roundRect">
            <a:avLst>
              <a:gd name="adj" fmla="val 6981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pic>
        <p:nvPicPr>
          <p:cNvPr id="13320" name="Picture 8" descr="D:\Рабоч СТОЛ\Игра\Без названия (1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47935" y="6301583"/>
            <a:ext cx="2338919" cy="16556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4115" y="234493"/>
            <a:ext cx="1078313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ice" charset="0"/>
                <a:ea typeface="Alice" charset="0"/>
                <a:cs typeface="Times New Roman" panose="02020603050405020304" pitchFamily="18" charset="0"/>
              </a:rPr>
              <a:t>Финансовая грамотность через сказки</a:t>
            </a:r>
          </a:p>
        </p:txBody>
      </p:sp>
      <p:sp>
        <p:nvSpPr>
          <p:cNvPr id="3" name="Text 1"/>
          <p:cNvSpPr/>
          <p:nvPr/>
        </p:nvSpPr>
        <p:spPr>
          <a:xfrm>
            <a:off x="309681" y="109119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404155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Через знакомые образы можно показать, что финансовая культура нужна не только в банке или бизнесе, но и в повседневной жизни.</a:t>
            </a:r>
            <a:endParaRPr lang="en-US" sz="2800" dirty="0">
              <a:latin typeface="Alice" charset="0"/>
              <a:ea typeface="Alice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407398" y="2254693"/>
            <a:ext cx="6650508" cy="2589615"/>
          </a:xfrm>
          <a:prstGeom prst="roundRect">
            <a:avLst>
              <a:gd name="adj" fmla="val 4867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72" y="2087693"/>
            <a:ext cx="272177" cy="272177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817" y="4530227"/>
            <a:ext cx="272177" cy="27217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69382" y="23897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«Муха-Цокотуха»</a:t>
            </a:r>
            <a:endParaRPr lang="en-US" sz="2200" dirty="0">
              <a:latin typeface="Alice" charset="0"/>
              <a:ea typeface="Alice" charset="0"/>
              <a:cs typeface="Times New Roman" panose="020206030504050203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081444" y="2785303"/>
            <a:ext cx="3329918" cy="20171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2000" dirty="0">
                <a:solidFill>
                  <a:srgbClr val="404155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Героиня сразу тратит найденные деньги — пример импульсивных покупок.</a:t>
            </a:r>
            <a:endParaRPr lang="en-US" sz="2000" dirty="0">
              <a:latin typeface="Alice" charset="0"/>
              <a:ea typeface="Alice" charset="0"/>
              <a:cs typeface="Times New Roman" panose="02020603050405020304" pitchFamily="18" charset="0"/>
            </a:endParaRPr>
          </a:p>
        </p:txBody>
      </p:sp>
      <p:sp>
        <p:nvSpPr>
          <p:cNvPr id="9" name="Shape 5"/>
          <p:cNvSpPr/>
          <p:nvPr/>
        </p:nvSpPr>
        <p:spPr>
          <a:xfrm>
            <a:off x="7589827" y="2254693"/>
            <a:ext cx="6408063" cy="2589615"/>
          </a:xfrm>
          <a:prstGeom prst="roundRect">
            <a:avLst>
              <a:gd name="adj" fmla="val 4867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827" y="2117533"/>
            <a:ext cx="272177" cy="272177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787535" y="2381068"/>
            <a:ext cx="2987556" cy="2119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750"/>
              </a:lnSpc>
              <a:buNone/>
            </a:pPr>
            <a:r>
              <a:rPr lang="en-US" sz="2200" dirty="0">
                <a:solidFill>
                  <a:srgbClr val="404155"/>
                </a:solidFill>
                <a:latin typeface="Times New Roman" panose="02020603050405020304" pitchFamily="18" charset="0"/>
                <a:ea typeface="Alexandria" pitchFamily="34" charset="-122"/>
                <a:cs typeface="Times New Roman" panose="02020603050405020304" pitchFamily="18" charset="0"/>
              </a:rPr>
              <a:t>«Дюймовочка» Крот рассчитывает запасы зерна на год — </a:t>
            </a:r>
            <a:r>
              <a:rPr lang="en-US" sz="2200" dirty="0" err="1">
                <a:solidFill>
                  <a:srgbClr val="404155"/>
                </a:solidFill>
                <a:latin typeface="Times New Roman" panose="02020603050405020304" pitchFamily="18" charset="0"/>
                <a:ea typeface="Alexandria" pitchFamily="34" charset="-122"/>
                <a:cs typeface="Times New Roman" panose="02020603050405020304" pitchFamily="18" charset="0"/>
              </a:rPr>
              <a:t>пример</a:t>
            </a:r>
            <a:r>
              <a:rPr lang="en-US" sz="2200" dirty="0">
                <a:solidFill>
                  <a:srgbClr val="404155"/>
                </a:solidFill>
                <a:latin typeface="Times New Roman" panose="02020603050405020304" pitchFamily="18" charset="0"/>
                <a:ea typeface="Alexandria" pitchFamily="34" charset="-122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solidFill>
                  <a:srgbClr val="404155"/>
                </a:solidFill>
                <a:latin typeface="Times New Roman" panose="02020603050405020304" pitchFamily="18" charset="0"/>
                <a:ea typeface="Alexandria" pitchFamily="34" charset="-122"/>
                <a:cs typeface="Times New Roman" panose="02020603050405020304" pitchFamily="18" charset="0"/>
              </a:rPr>
              <a:t>д</a:t>
            </a:r>
            <a:r>
              <a:rPr lang="en-US" sz="2200" dirty="0" err="1" smtClean="0">
                <a:solidFill>
                  <a:srgbClr val="404155"/>
                </a:solidFill>
                <a:latin typeface="Times New Roman" panose="02020603050405020304" pitchFamily="18" charset="0"/>
                <a:ea typeface="Alexandria" pitchFamily="34" charset="-122"/>
                <a:cs typeface="Times New Roman" panose="02020603050405020304" pitchFamily="18" charset="0"/>
              </a:rPr>
              <a:t>олгосрочного</a:t>
            </a:r>
            <a:r>
              <a:rPr lang="en-US" sz="2200" dirty="0" smtClean="0">
                <a:solidFill>
                  <a:srgbClr val="404155"/>
                </a:solidFill>
                <a:latin typeface="Times New Roman" panose="02020603050405020304" pitchFamily="18" charset="0"/>
                <a:ea typeface="Alexandria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srgbClr val="404155"/>
                </a:solidFill>
                <a:latin typeface="Times New Roman" panose="02020603050405020304" pitchFamily="18" charset="0"/>
                <a:ea typeface="Alexandria" pitchFamily="34" charset="-122"/>
                <a:cs typeface="Times New Roman" panose="02020603050405020304" pitchFamily="18" charset="0"/>
              </a:rPr>
              <a:t>планирования.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7"/>
          <p:cNvSpPr/>
          <p:nvPr/>
        </p:nvSpPr>
        <p:spPr>
          <a:xfrm>
            <a:off x="2990335" y="5409009"/>
            <a:ext cx="5525832" cy="2004880"/>
          </a:xfrm>
          <a:prstGeom prst="roundRect">
            <a:avLst>
              <a:gd name="adj" fmla="val 6494"/>
            </a:avLst>
          </a:prstGeom>
          <a:solidFill>
            <a:srgbClr val="F9F9FF"/>
          </a:solidFill>
          <a:ln w="30480">
            <a:solidFill>
              <a:srgbClr val="B8C3DF"/>
            </a:solidFill>
            <a:prstDash val="solid"/>
          </a:ln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779" y="5272920"/>
            <a:ext cx="272177" cy="272177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078" y="7277801"/>
            <a:ext cx="272177" cy="272177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3127956" y="5868828"/>
            <a:ext cx="538821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400" b="1" dirty="0">
                <a:solidFill>
                  <a:srgbClr val="404155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Сказка «Масленица»</a:t>
            </a:r>
            <a:r>
              <a:rPr lang="en-US" sz="2400" dirty="0">
                <a:solidFill>
                  <a:srgbClr val="404155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 Упоминание об уплате налогов.</a:t>
            </a:r>
            <a:endParaRPr lang="en-US" sz="2400" dirty="0">
              <a:latin typeface="Alice" charset="0"/>
              <a:ea typeface="Alice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8562" y="2287424"/>
            <a:ext cx="1962530" cy="257371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49400" y="2359870"/>
            <a:ext cx="2812401" cy="2140517"/>
          </a:xfrm>
          <a:prstGeom prst="rect">
            <a:avLst/>
          </a:prstGeom>
        </p:spPr>
      </p:pic>
      <p:pic>
        <p:nvPicPr>
          <p:cNvPr id="21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1801" y="4588965"/>
            <a:ext cx="272177" cy="2721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4616" y="5017323"/>
            <a:ext cx="5608210" cy="315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70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456" y="3048281"/>
            <a:ext cx="4884660" cy="582926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35340" y="481914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ice" charset="0"/>
                <a:ea typeface="Alice" charset="0"/>
                <a:cs typeface="Times New Roman" panose="02020603050405020304" pitchFamily="18" charset="0"/>
              </a:rPr>
              <a:t>Финансовое мошенничество: </a:t>
            </a:r>
            <a:endParaRPr lang="ru-RU" sz="445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ice" charset="0"/>
              <a:ea typeface="Alice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ice" charset="0"/>
                <a:ea typeface="Alice" charset="0"/>
                <a:cs typeface="Times New Roman" panose="02020603050405020304" pitchFamily="18" charset="0"/>
              </a:rPr>
              <a:t>Защита</a:t>
            </a:r>
            <a:r>
              <a:rPr lang="en-US" sz="445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ice" charset="0"/>
                <a:ea typeface="Alice" charset="0"/>
                <a:cs typeface="Times New Roman" panose="02020603050405020304" pitchFamily="18" charset="0"/>
              </a:rPr>
              <a:t> </a:t>
            </a:r>
            <a:r>
              <a:rPr lang="en-US" sz="445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ice" charset="0"/>
                <a:ea typeface="Alice" charset="0"/>
                <a:cs typeface="Times New Roman" panose="02020603050405020304" pitchFamily="18" charset="0"/>
              </a:rPr>
              <a:t>от рисков</a:t>
            </a:r>
          </a:p>
        </p:txBody>
      </p:sp>
      <p:sp>
        <p:nvSpPr>
          <p:cNvPr id="4" name="Text 1"/>
          <p:cNvSpPr/>
          <p:nvPr/>
        </p:nvSpPr>
        <p:spPr>
          <a:xfrm>
            <a:off x="6535340" y="3048281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3600" dirty="0">
                <a:solidFill>
                  <a:srgbClr val="404155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Современные студенты должны понимать, что мошенники используют самые разные схемы, от старых «нигерийских писем» до сложных цифровых уловок.</a:t>
            </a:r>
            <a:endParaRPr lang="en-US" sz="3600" dirty="0">
              <a:latin typeface="Alice" charset="0"/>
              <a:ea typeface="Alice" charset="0"/>
              <a:cs typeface="Times New Roman" panose="02020603050405020304" pitchFamily="18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80190" y="5504021"/>
            <a:ext cx="8293537" cy="2628537"/>
          </a:xfrm>
          <a:prstGeom prst="roundRect">
            <a:avLst>
              <a:gd name="adj" fmla="val 0"/>
            </a:avLst>
          </a:prstGeom>
          <a:solidFill>
            <a:srgbClr val="FFB3B4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102" y="6027470"/>
            <a:ext cx="728642" cy="58297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710990" y="6038332"/>
            <a:ext cx="659249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000000"/>
                </a:solidFill>
                <a:latin typeface="Alice" charset="0"/>
                <a:ea typeface="Alice" charset="0"/>
                <a:cs typeface="Times New Roman" panose="02020603050405020304" pitchFamily="18" charset="0"/>
              </a:rPr>
              <a:t>Важно разъяснять обучающимся, что нельзя передавать свои личные данные, пароли или коды из СМС посторонним лицам</a:t>
            </a:r>
            <a:r>
              <a:rPr lang="en-US" sz="1750" dirty="0">
                <a:solidFill>
                  <a:srgbClr val="000000"/>
                </a:solidFill>
                <a:latin typeface="Alice" charset="0"/>
                <a:ea typeface="Alice" charset="0"/>
                <a:cs typeface="Nobile" pitchFamily="34" charset="-120"/>
              </a:rPr>
              <a:t>.</a:t>
            </a:r>
            <a:endParaRPr lang="en-US" sz="1750" dirty="0">
              <a:latin typeface="Alice" charset="0"/>
              <a:ea typeface="Alice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35995"/>
            <a:ext cx="6059471" cy="403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148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615</Words>
  <Application>Microsoft Office PowerPoint</Application>
  <PresentationFormat>Произвольный</PresentationFormat>
  <Paragraphs>102</Paragraphs>
  <Slides>12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Alice</vt:lpstr>
      <vt:lpstr>Calibri</vt:lpstr>
      <vt:lpstr>Lora</vt:lpstr>
      <vt:lpstr>Times New Roman</vt:lpstr>
      <vt:lpstr>Alexandria</vt:lpstr>
      <vt:lpstr>Nobile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Методист</dc:creator>
  <cp:lastModifiedBy>Методист</cp:lastModifiedBy>
  <cp:revision>50</cp:revision>
  <dcterms:created xsi:type="dcterms:W3CDTF">2026-03-26T10:08:07Z</dcterms:created>
  <dcterms:modified xsi:type="dcterms:W3CDTF">2026-03-31T05:08:06Z</dcterms:modified>
</cp:coreProperties>
</file>