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7" r:id="rId10"/>
    <p:sldId id="268" r:id="rId11"/>
    <p:sldId id="264" r:id="rId12"/>
    <p:sldId id="266" r:id="rId13"/>
  </p:sldIdLst>
  <p:sldSz cx="14630400" cy="8229600"/>
  <p:notesSz cx="8229600" cy="14630400"/>
  <p:embeddedFontLst>
    <p:embeddedFont>
      <p:font typeface="Instrument Sans Medium" panose="020B0604020202020204" charset="0"/>
      <p:regular r:id="rId15"/>
    </p:embeddedFont>
    <p:embeddedFont>
      <p:font typeface="Instrument Sans Semi Bold" panose="020B0604020202020204" charset="0"/>
      <p:regular r:id="rId16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9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8E2F3-3ADA-7E05-28A8-4B788C5B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50626-F313-7330-8D54-DB1E8265F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508A61-8C1E-0C8F-9916-58739705F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A37B-F1C3-42B3-AC3B-1FCBE152D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8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7707-2983-1E9E-1EA4-C0BC3B976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0B064-6E33-98EB-F4B4-FE886BCE9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649A8-F6EF-6BDD-C264-72CAFF0B9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9F50E-A51F-775B-C09B-1BA328C1A8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1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CBAC-BB7E-40D3-6B9C-288E61EAB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D5B5B-A157-4486-2761-314BE4C80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955CD-ABC7-DAAF-331F-B1FCD2195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B7FBC-5A59-7252-1C3F-FA4C9C201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44250" y="132416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Цифровые технологии в преподавании электроники: практический опыт применения CircuitJS1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975241" y="63517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3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Преподаватель :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3000" dirty="0">
                <a:solidFill>
                  <a:srgbClr val="1E3063"/>
                </a:solidFill>
              </a:rPr>
              <a:t>Самойлова Светлана Геннадьевна</a:t>
            </a:r>
            <a:endParaRPr lang="en-US" sz="3000" dirty="0">
              <a:solidFill>
                <a:srgbClr val="1E3063"/>
              </a:solidFill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KZ" sz="3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«Алтайский Высший колледж»</a:t>
            </a:r>
            <a:endParaRPr lang="en-US" sz="3000" dirty="0"/>
          </a:p>
        </p:txBody>
      </p:sp>
      <p:sp>
        <p:nvSpPr>
          <p:cNvPr id="6" name="Shape 3"/>
          <p:cNvSpPr/>
          <p:nvPr/>
        </p:nvSpPr>
        <p:spPr>
          <a:xfrm>
            <a:off x="1170235" y="578376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3D6B84FB-8CB4-0323-DCA4-552EC836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A54B-FAA3-B399-0049-765B3B19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3B9B09B-2F1A-C5CF-5E9C-ACB7AEA7DB60}"/>
              </a:ext>
            </a:extLst>
          </p:cNvPr>
          <p:cNvSpPr/>
          <p:nvPr/>
        </p:nvSpPr>
        <p:spPr>
          <a:xfrm>
            <a:off x="946190" y="761198"/>
            <a:ext cx="121268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Практический пример: 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исследование</a:t>
            </a: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ru-RU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транзистора</a:t>
            </a:r>
            <a:endParaRPr lang="en-US" sz="44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4E2B78B-08F7-1092-6A4D-A06526A9F350}"/>
              </a:ext>
            </a:extLst>
          </p:cNvPr>
          <p:cNvSpPr/>
          <p:nvPr/>
        </p:nvSpPr>
        <p:spPr>
          <a:xfrm>
            <a:off x="805109" y="6094312"/>
            <a:ext cx="13020181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Исследование усилительной характеристики биполярного транзистора подключенного по схеме с ОЭ. В данной схеме входной сигнал подаётся на базу, выходной сигнал снимается с коллектора, эмиттер является общей точкой (заземлён). В данной схеме при помощи осциллографа показано усиление по току на коллекторе биполярного транзистора с 82,634 мкА до 1,792 мА. Т.е. коэффициент усиления составляет 21.68 </a:t>
            </a:r>
            <a:endParaRPr lang="en-US" dirty="0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4A40B20C-269D-BF45-7AC3-CA76E54D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508F7A-62F7-652E-28C4-2F2008C051DB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FED7E-61E1-160A-175D-15C6EDD9E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599" y="1469977"/>
            <a:ext cx="7475858" cy="44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Заключение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Доступность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Бесплатный инструмент для всех учебных заведений.</a:t>
            </a:r>
            <a:endParaRPr lang="en-US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530209"/>
            <a:ext cx="326076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1249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Наглядность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81249" y="6268045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Визуализация электронных процессов улучшает понимание.</a:t>
            </a:r>
            <a:endParaRPr lang="en-US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530209"/>
            <a:ext cx="3260646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201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Эффективность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4201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Повышение качества образования и развитие практических навыков.</a:t>
            </a:r>
            <a:endParaRPr lang="en-US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530209"/>
            <a:ext cx="3260765" cy="907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2660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Универсальность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02660" y="6268045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Подходит для различных аспектов изучения электроники.</a:t>
            </a: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02667B-BF49-C719-521E-DA070226E764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5020DE-A7BD-02B1-ECF4-7A1442BAC48C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8C67A5CB-248A-E936-99A1-145A97E0A4F4}"/>
              </a:ext>
            </a:extLst>
          </p:cNvPr>
          <p:cNvSpPr/>
          <p:nvPr/>
        </p:nvSpPr>
        <p:spPr>
          <a:xfrm>
            <a:off x="1807752" y="35784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k-KZ" sz="4450" dirty="0">
                <a:solidFill>
                  <a:srgbClr val="091C53"/>
                </a:solidFill>
              </a:rPr>
              <a:t>Спасибо за внимание</a:t>
            </a:r>
            <a:endParaRPr lang="en-US" sz="445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C934FB88-659B-41BC-BE16-F29EC16C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6734" y="605195"/>
            <a:ext cx="7603331" cy="1375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Ограничения традиционного обучения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256734" y="2558415"/>
            <a:ext cx="495181" cy="495181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245" y="2599611"/>
            <a:ext cx="330041" cy="41267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71943" y="2558415"/>
            <a:ext cx="2751177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Высокая стоимость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6971943" y="3034308"/>
            <a:ext cx="688812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Физическое оборудование требует значительных затрат</a:t>
            </a: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56734" y="3854053"/>
            <a:ext cx="495181" cy="495181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245" y="3895249"/>
            <a:ext cx="330041" cy="41267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71943" y="3854053"/>
            <a:ext cx="2802255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Износ оборудования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6971943" y="4329946"/>
            <a:ext cx="6888123" cy="704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Компоненты быстро выходят из строя при активном использовании</a:t>
            </a: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56734" y="5501878"/>
            <a:ext cx="495181" cy="495181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245" y="5543074"/>
            <a:ext cx="330041" cy="41267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71943" y="5501878"/>
            <a:ext cx="3090624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Вопросы безопасности</a:t>
            </a:r>
            <a:endParaRPr lang="en-US" sz="2150" dirty="0"/>
          </a:p>
        </p:txBody>
      </p:sp>
      <p:sp>
        <p:nvSpPr>
          <p:cNvPr id="15" name="Text 9"/>
          <p:cNvSpPr/>
          <p:nvPr/>
        </p:nvSpPr>
        <p:spPr>
          <a:xfrm>
            <a:off x="6971943" y="5977771"/>
            <a:ext cx="688812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Необходимость строгого соблюдения техники безопасности.</a:t>
            </a:r>
            <a:endParaRPr lang="en-US" dirty="0"/>
          </a:p>
        </p:txBody>
      </p:sp>
      <p:sp>
        <p:nvSpPr>
          <p:cNvPr id="16" name="Shape 10"/>
          <p:cNvSpPr/>
          <p:nvPr/>
        </p:nvSpPr>
        <p:spPr>
          <a:xfrm>
            <a:off x="6256734" y="6797516"/>
            <a:ext cx="495181" cy="495181"/>
          </a:xfrm>
          <a:prstGeom prst="roundRect">
            <a:avLst>
              <a:gd name="adj" fmla="val 40004"/>
            </a:avLst>
          </a:prstGeom>
          <a:solidFill>
            <a:srgbClr val="CEE6FD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245" y="6838712"/>
            <a:ext cx="330041" cy="41267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71943" y="6797516"/>
            <a:ext cx="3590687" cy="34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Ограниченное количество</a:t>
            </a:r>
            <a:endParaRPr lang="en-US" sz="2150" dirty="0"/>
          </a:p>
        </p:txBody>
      </p:sp>
      <p:sp>
        <p:nvSpPr>
          <p:cNvPr id="19" name="Text 12"/>
          <p:cNvSpPr/>
          <p:nvPr/>
        </p:nvSpPr>
        <p:spPr>
          <a:xfrm>
            <a:off x="6971943" y="7273409"/>
            <a:ext cx="6888123" cy="352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Недостаточно компонентов для всех студентов</a:t>
            </a: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91002A2-D74E-A6F4-D093-62F0B94192C5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108220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Преимущества цифровых симуляторов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Безопасность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243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Отсутствие рисков повреждения оборудования</a:t>
            </a: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1915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Экспериментирование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56301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Свобода в изменении параметров и конфигураций</a:t>
            </a:r>
            <a:endParaRPr lang="en-US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619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Ускорение обучения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40280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Моментальная обратная связь</a:t>
            </a:r>
            <a:endParaRPr lang="en-US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503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Развитие мышления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45362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Самостоятельность и творческий подход</a:t>
            </a:r>
            <a:endParaRPr lang="en-US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DBB331C-6154-02EC-D8F6-A012747321B1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54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3273028"/>
            <a:ext cx="5362813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Обзор CircuitJS1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689" y="4265057"/>
            <a:ext cx="6457355" cy="1579245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ru-KZ" dirty="0"/>
          </a:p>
        </p:txBody>
      </p:sp>
      <p:sp>
        <p:nvSpPr>
          <p:cNvPr id="5" name="Text 2"/>
          <p:cNvSpPr/>
          <p:nvPr/>
        </p:nvSpPr>
        <p:spPr>
          <a:xfrm>
            <a:off x="965120" y="4395049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CircuitJS1 – эффективный инструмент для 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ru-RU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изучения электроники в колледжах.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121" y="5069360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Анимированный бесплатный онлайн-эмулятор электронных схем на JavaScript</a:t>
            </a:r>
            <a:r>
              <a:rPr lang="en-US" sz="16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475" y="4265057"/>
            <a:ext cx="6457355" cy="1579245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7636907" y="447948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Основные функции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36907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Моделирование аналоговых и цифровых цепей с визуализацией сигналов.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750689" y="6058733"/>
            <a:ext cx="6457355" cy="1579245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965121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Компоненты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5121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Широкий набор базовых элементов: резисторы, транзисторы, конденсаторы, логические элементы.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7422475" y="6058733"/>
            <a:ext cx="6457355" cy="1579245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14" name="Text 11"/>
          <p:cNvSpPr/>
          <p:nvPr/>
        </p:nvSpPr>
        <p:spPr>
          <a:xfrm>
            <a:off x="7636907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Доступность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36907" y="6737033"/>
            <a:ext cx="6028492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Работает в браузере без установки и регистрации.</a:t>
            </a: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DD1CEB2-5DCA-633F-1BBD-3809FF4E8F0D}"/>
              </a:ext>
            </a:extLst>
          </p:cNvPr>
          <p:cNvSpPr/>
          <p:nvPr/>
        </p:nvSpPr>
        <p:spPr>
          <a:xfrm>
            <a:off x="12750999" y="7758590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60"/>
                    </a14:imgEffect>
                    <a14:imgEffect>
                      <a14:saturation sat="69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9364" y="-212942"/>
            <a:ext cx="5311036" cy="8229600"/>
          </a:xfrm>
          <a:prstGeom prst="rect">
            <a:avLst/>
          </a:prstGeom>
          <a:noFill/>
          <a:effectLst>
            <a:glow>
              <a:schemeClr val="accent1"/>
            </a:glow>
            <a:softEdge rad="38100"/>
          </a:effectLst>
        </p:spPr>
      </p:pic>
      <p:sp>
        <p:nvSpPr>
          <p:cNvPr id="3" name="Text 0"/>
          <p:cNvSpPr/>
          <p:nvPr/>
        </p:nvSpPr>
        <p:spPr>
          <a:xfrm>
            <a:off x="0" y="35555"/>
            <a:ext cx="1078361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Сравнение с другими симуляторами</a:t>
            </a:r>
            <a:endParaRPr lang="en-US" sz="4450" dirty="0"/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D5E3467B-55D7-8EE1-449F-F5FA9E632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5436"/>
              </p:ext>
            </p:extLst>
          </p:nvPr>
        </p:nvGraphicFramePr>
        <p:xfrm>
          <a:off x="219207" y="1136786"/>
          <a:ext cx="10183660" cy="6878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9868">
                  <a:extLst>
                    <a:ext uri="{9D8B030D-6E8A-4147-A177-3AD203B41FA5}">
                      <a16:colId xmlns:a16="http://schemas.microsoft.com/office/drawing/2014/main" val="479839679"/>
                    </a:ext>
                  </a:extLst>
                </a:gridCol>
                <a:gridCol w="1515649">
                  <a:extLst>
                    <a:ext uri="{9D8B030D-6E8A-4147-A177-3AD203B41FA5}">
                      <a16:colId xmlns:a16="http://schemas.microsoft.com/office/drawing/2014/main" val="989642771"/>
                    </a:ext>
                  </a:extLst>
                </a:gridCol>
                <a:gridCol w="1139869">
                  <a:extLst>
                    <a:ext uri="{9D8B030D-6E8A-4147-A177-3AD203B41FA5}">
                      <a16:colId xmlns:a16="http://schemas.microsoft.com/office/drawing/2014/main" val="688071136"/>
                    </a:ext>
                  </a:extLst>
                </a:gridCol>
                <a:gridCol w="1052186">
                  <a:extLst>
                    <a:ext uri="{9D8B030D-6E8A-4147-A177-3AD203B41FA5}">
                      <a16:colId xmlns:a16="http://schemas.microsoft.com/office/drawing/2014/main" val="2214290856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78320597"/>
                    </a:ext>
                  </a:extLst>
                </a:gridCol>
                <a:gridCol w="1565753">
                  <a:extLst>
                    <a:ext uri="{9D8B030D-6E8A-4147-A177-3AD203B41FA5}">
                      <a16:colId xmlns:a16="http://schemas.microsoft.com/office/drawing/2014/main" val="469791565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val="559311508"/>
                    </a:ext>
                  </a:extLst>
                </a:gridCol>
                <a:gridCol w="1139869">
                  <a:extLst>
                    <a:ext uri="{9D8B030D-6E8A-4147-A177-3AD203B41FA5}">
                      <a16:colId xmlns:a16="http://schemas.microsoft.com/office/drawing/2014/main" val="1707491336"/>
                    </a:ext>
                  </a:extLst>
                </a:gridCol>
              </a:tblGrid>
              <a:tr h="498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Параметр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CircuitJS1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Logic.ly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 err="1">
                          <a:effectLst/>
                        </a:rPr>
                        <a:t>CircuitVerse</a:t>
                      </a:r>
                      <a:r>
                        <a:rPr lang="ru-KZ" sz="1600" dirty="0">
                          <a:effectLst/>
                        </a:rPr>
                        <a:t> (CV)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 err="1">
                          <a:effectLst/>
                        </a:rPr>
                        <a:t>Droid</a:t>
                      </a:r>
                      <a:r>
                        <a:rPr lang="ru-KZ" sz="1600" dirty="0">
                          <a:effectLst/>
                        </a:rPr>
                        <a:t> Tesla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 err="1">
                          <a:effectLst/>
                        </a:rPr>
                        <a:t>EveryCircuit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Electronic </a:t>
                      </a:r>
                      <a:r>
                        <a:rPr lang="ru-KZ" sz="1600" dirty="0" err="1">
                          <a:effectLst/>
                        </a:rPr>
                        <a:t>Workbench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 err="1">
                          <a:effectLst/>
                        </a:rPr>
                        <a:t>Multisim</a:t>
                      </a:r>
                      <a:r>
                        <a:rPr lang="ru-KZ" sz="1600" dirty="0">
                          <a:effectLst/>
                        </a:rPr>
                        <a:t> (NI)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60000"/>
                        <a:lumOff val="4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074338"/>
                  </a:ext>
                </a:extLst>
              </a:tr>
              <a:tr h="54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Тип схем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Аналоговые и цифровые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Только цифровые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Цифровые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Аналоговые и цифровые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Аналоговые и цифровые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Аналоговые и цифровые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Аналоговые и цифровые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8209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Платформа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Веб, Java </a:t>
                      </a:r>
                      <a:r>
                        <a:rPr lang="ru-KZ" sz="1600" dirty="0" err="1">
                          <a:effectLst/>
                        </a:rPr>
                        <a:t>offline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Windows, Mac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Веб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Android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 err="1">
                          <a:effectLst/>
                        </a:rPr>
                        <a:t>Android</a:t>
                      </a:r>
                      <a:r>
                        <a:rPr lang="ru-KZ" sz="1600" dirty="0">
                          <a:effectLst/>
                        </a:rPr>
                        <a:t>, веб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Windows</a:t>
                      </a:r>
                      <a:r>
                        <a:rPr lang="en-US" sz="1600" dirty="0" err="1">
                          <a:effectLst/>
                        </a:rPr>
                        <a:t>xp</a:t>
                      </a:r>
                      <a:r>
                        <a:rPr lang="ru-RU" sz="1600" dirty="0">
                          <a:effectLst/>
                        </a:rPr>
                        <a:t>, 7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Windows 7,10,11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4360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Стоимость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Бесплатно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Платно (от $59)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Бесплатно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Бесплатно / Pro версия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Платно (от $10), демо доступна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Платно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Платно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77072"/>
                  </a:ext>
                </a:extLst>
              </a:tr>
              <a:tr h="753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Установка / Доступность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Не требуется, Веб-версия без регистрации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Требуется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Не требуется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Требуется Google Play)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Не требуется (веб), есть мобильная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Требуется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Требуется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64496"/>
                  </a:ext>
                </a:extLst>
              </a:tr>
              <a:tr h="100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Визуализация процесса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Да: ток, напряжение, динамика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Да, логические уровни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Да, логика, сигналы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Да, динамика токов и напряжений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Да, графики и визуальные эффекты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Частично, старый движок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Полноценное моделирование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47768"/>
                  </a:ext>
                </a:extLst>
              </a:tr>
              <a:tr h="726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Сложность интерфейса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Низкая, для новичков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Очень простая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Простая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Умеренно простая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Простая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Устаревший, Средняя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Средняя/сложная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1623"/>
                  </a:ext>
                </a:extLst>
              </a:tr>
              <a:tr h="100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Подходит для обучения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Да: наглядно и интуитивно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Да: школьный уровень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Да: курсы по цифр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ru-KZ" sz="1600" dirty="0">
                          <a:effectLst/>
                        </a:rPr>
                        <a:t> логике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Да: на мобильных занятиях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Частично (ограниченное моделирование)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Да: классическая лаборатория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Да: </a:t>
                      </a:r>
                      <a:r>
                        <a:rPr lang="ru-KZ" sz="1600" dirty="0" err="1">
                          <a:effectLst/>
                        </a:rPr>
                        <a:t>професс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ru-KZ" sz="1600" dirty="0">
                          <a:effectLst/>
                        </a:rPr>
                        <a:t> и Вузовский уровень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4027"/>
                  </a:ext>
                </a:extLst>
              </a:tr>
              <a:tr h="498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Библиотека схем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Да: встроенные схемы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Есть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Есть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Есть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Есть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Ограниченно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Большая библиотека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64598"/>
                  </a:ext>
                </a:extLst>
              </a:tr>
              <a:tr h="726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Язык интерфейса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Английский, русский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Английский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Английский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Английский, русский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>
                          <a:effectLst/>
                        </a:rPr>
                        <a:t>Английский</a:t>
                      </a:r>
                      <a:endParaRPr lang="ru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Английский, русский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dirty="0">
                          <a:effectLst/>
                        </a:rPr>
                        <a:t>Английский, русский</a:t>
                      </a:r>
                      <a:endParaRPr lang="ru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2" marR="44182" marT="0" marB="0">
                    <a:solidFill>
                      <a:schemeClr val="accent1">
                        <a:lumMod val="20000"/>
                        <a:lumOff val="80000"/>
                        <a:alpha val="7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723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6" y="706013"/>
            <a:ext cx="6233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Достоинства CircuitJS1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5" y="2070378"/>
            <a:ext cx="4020502" cy="214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Доступность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86" y="2560797"/>
            <a:ext cx="5424131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Бесплатный, работает в любом браузере, подходит для дистанционного обучения.</a:t>
            </a:r>
            <a:endParaRPr lang="en-US" dirty="0"/>
          </a:p>
        </p:txBody>
      </p:sp>
      <p:sp>
        <p:nvSpPr>
          <p:cNvPr id="7" name="Text 3"/>
          <p:cNvSpPr/>
          <p:nvPr/>
        </p:nvSpPr>
        <p:spPr>
          <a:xfrm>
            <a:off x="934669" y="4913401"/>
            <a:ext cx="5287194" cy="152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Наглядность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075549" y="5329421"/>
            <a:ext cx="5287342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Визуальное отображение токов и напряжений помогает понять поведение схем.</a:t>
            </a:r>
            <a:endParaRPr lang="en-US" dirty="0"/>
          </a:p>
        </p:txBody>
      </p:sp>
      <p:sp>
        <p:nvSpPr>
          <p:cNvPr id="11" name="Text 5"/>
          <p:cNvSpPr/>
          <p:nvPr/>
        </p:nvSpPr>
        <p:spPr>
          <a:xfrm>
            <a:off x="1238849" y="6256228"/>
            <a:ext cx="5223317" cy="168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Безопасность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39426" y="6600932"/>
            <a:ext cx="5287342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Исключены риски, связанные с реальным электрическим током.</a:t>
            </a:r>
            <a:endParaRPr lang="en-US" dirty="0"/>
          </a:p>
        </p:txBody>
      </p:sp>
      <p:sp>
        <p:nvSpPr>
          <p:cNvPr id="15" name="Text 7"/>
          <p:cNvSpPr/>
          <p:nvPr/>
        </p:nvSpPr>
        <p:spPr>
          <a:xfrm>
            <a:off x="1783047" y="3487998"/>
            <a:ext cx="4643721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Быстрая обратная связь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86" y="3948075"/>
            <a:ext cx="5709837" cy="152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Изменения в схеме сразу отражаются в визуализации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/>
          </a:p>
        </p:txBody>
      </p:sp>
      <p:sp>
        <p:nvSpPr>
          <p:cNvPr id="22" name="Text 1">
            <a:extLst>
              <a:ext uri="{FF2B5EF4-FFF2-40B4-BE49-F238E27FC236}">
                <a16:creationId xmlns:a16="http://schemas.microsoft.com/office/drawing/2014/main" id="{E64B172B-6350-D045-2D77-EEC72A246A18}"/>
              </a:ext>
            </a:extLst>
          </p:cNvPr>
          <p:cNvSpPr/>
          <p:nvPr/>
        </p:nvSpPr>
        <p:spPr>
          <a:xfrm>
            <a:off x="7905197" y="2074730"/>
            <a:ext cx="2715836" cy="714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Упрощённый интерфейс</a:t>
            </a:r>
            <a:endParaRPr lang="en-US" sz="2200" dirty="0"/>
          </a:p>
        </p:txBody>
      </p:sp>
      <p:sp>
        <p:nvSpPr>
          <p:cNvPr id="23" name="Text 2">
            <a:extLst>
              <a:ext uri="{FF2B5EF4-FFF2-40B4-BE49-F238E27FC236}">
                <a16:creationId xmlns:a16="http://schemas.microsoft.com/office/drawing/2014/main" id="{30E4AA94-95D1-D715-FB6F-757FFD3310E1}"/>
              </a:ext>
            </a:extLst>
          </p:cNvPr>
          <p:cNvSpPr/>
          <p:nvPr/>
        </p:nvSpPr>
        <p:spPr>
          <a:xfrm>
            <a:off x="7905196" y="2560797"/>
            <a:ext cx="5266517" cy="731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 сравнению с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современными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симуляторами</a:t>
            </a:r>
            <a:r>
              <a:rPr lang="ru-RU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02268F22-C434-FB61-5BE4-2E2704B90CD5}"/>
              </a:ext>
            </a:extLst>
          </p:cNvPr>
          <p:cNvSpPr/>
          <p:nvPr/>
        </p:nvSpPr>
        <p:spPr>
          <a:xfrm>
            <a:off x="7966944" y="3500526"/>
            <a:ext cx="2592342" cy="714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Нет совместной работы</a:t>
            </a:r>
            <a:endParaRPr lang="en-US" sz="2200" dirty="0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4E375BD3-E378-96E9-2481-BA85BB995E50}"/>
              </a:ext>
            </a:extLst>
          </p:cNvPr>
          <p:cNvSpPr/>
          <p:nvPr/>
        </p:nvSpPr>
        <p:spPr>
          <a:xfrm>
            <a:off x="7966944" y="3948075"/>
            <a:ext cx="3859410" cy="731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Отсутствие обмена схемами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через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аккаунты</a:t>
            </a:r>
            <a:r>
              <a:rPr lang="ru-RU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C026BE51-ECED-67F9-EE70-C7422E3BEF35}"/>
              </a:ext>
            </a:extLst>
          </p:cNvPr>
          <p:cNvSpPr/>
          <p:nvPr/>
        </p:nvSpPr>
        <p:spPr>
          <a:xfrm>
            <a:off x="7876048" y="4870528"/>
            <a:ext cx="3950306" cy="714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5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Ограниченный выбор компонентов</a:t>
            </a:r>
            <a:endParaRPr lang="en-US" sz="2200" dirty="0"/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B77EDF0D-33DC-A2CC-FD3B-F292A1DA9C6A}"/>
              </a:ext>
            </a:extLst>
          </p:cNvPr>
          <p:cNvSpPr/>
          <p:nvPr/>
        </p:nvSpPr>
        <p:spPr>
          <a:xfrm>
            <a:off x="7964141" y="5335353"/>
            <a:ext cx="6100513" cy="146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 сравнению с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профессиональными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CAD-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инструментами</a:t>
            </a:r>
            <a:r>
              <a:rPr lang="ru-RU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sp>
        <p:nvSpPr>
          <p:cNvPr id="28" name="Text 0">
            <a:extLst>
              <a:ext uri="{FF2B5EF4-FFF2-40B4-BE49-F238E27FC236}">
                <a16:creationId xmlns:a16="http://schemas.microsoft.com/office/drawing/2014/main" id="{01DF3CBF-6BD8-2667-F4CC-65512A5BF01F}"/>
              </a:ext>
            </a:extLst>
          </p:cNvPr>
          <p:cNvSpPr/>
          <p:nvPr/>
        </p:nvSpPr>
        <p:spPr>
          <a:xfrm>
            <a:off x="7869844" y="675626"/>
            <a:ext cx="59043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Недостатки CircuitJS1</a:t>
            </a:r>
            <a:endParaRPr lang="en-US" sz="4450" dirty="0"/>
          </a:p>
        </p:txBody>
      </p:sp>
      <p:sp>
        <p:nvSpPr>
          <p:cNvPr id="30" name="Блок-схема: знак завершения 29">
            <a:extLst>
              <a:ext uri="{FF2B5EF4-FFF2-40B4-BE49-F238E27FC236}">
                <a16:creationId xmlns:a16="http://schemas.microsoft.com/office/drawing/2014/main" id="{9F9DA2A5-9401-2726-B6A5-1517272D2FCB}"/>
              </a:ext>
            </a:extLst>
          </p:cNvPr>
          <p:cNvSpPr/>
          <p:nvPr/>
        </p:nvSpPr>
        <p:spPr>
          <a:xfrm>
            <a:off x="7393946" y="960507"/>
            <a:ext cx="287421" cy="676314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B14391-6B3B-7D9D-A1D8-B63376F39AAE}"/>
              </a:ext>
            </a:extLst>
          </p:cNvPr>
          <p:cNvSpPr/>
          <p:nvPr/>
        </p:nvSpPr>
        <p:spPr>
          <a:xfrm>
            <a:off x="12692743" y="7453907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A96FE-947D-7879-E66C-56718A34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75D9397A-4F5E-8F1A-7107-93480E2DA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76" y="2056210"/>
            <a:ext cx="1020485" cy="1224558"/>
          </a:xfrm>
          <a:prstGeom prst="rect">
            <a:avLst/>
          </a:prstGeom>
        </p:spPr>
      </p:pic>
      <p:sp>
        <p:nvSpPr>
          <p:cNvPr id="18" name="Text 1">
            <a:extLst>
              <a:ext uri="{FF2B5EF4-FFF2-40B4-BE49-F238E27FC236}">
                <a16:creationId xmlns:a16="http://schemas.microsoft.com/office/drawing/2014/main" id="{64CDDDD9-3847-24B3-FD8C-9BFDEE087A47}"/>
              </a:ext>
            </a:extLst>
          </p:cNvPr>
          <p:cNvSpPr/>
          <p:nvPr/>
        </p:nvSpPr>
        <p:spPr>
          <a:xfrm>
            <a:off x="2467570" y="2260283"/>
            <a:ext cx="350103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Исследование компонентов</a:t>
            </a:r>
            <a:endParaRPr lang="en-US" sz="2200" dirty="0"/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B2FA3464-9D94-0808-FA51-4C0A2909C870}"/>
              </a:ext>
            </a:extLst>
          </p:cNvPr>
          <p:cNvSpPr/>
          <p:nvPr/>
        </p:nvSpPr>
        <p:spPr>
          <a:xfrm>
            <a:off x="2467570" y="2701528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Изучение работы диодов, транзисторов и других элементов.</a:t>
            </a:r>
            <a:endParaRPr lang="en-US" dirty="0"/>
          </a:p>
        </p:txBody>
      </p:sp>
      <p:pic>
        <p:nvPicPr>
          <p:cNvPr id="20" name="Image 2" descr="preencoded.png">
            <a:extLst>
              <a:ext uri="{FF2B5EF4-FFF2-40B4-BE49-F238E27FC236}">
                <a16:creationId xmlns:a16="http://schemas.microsoft.com/office/drawing/2014/main" id="{2977DA3D-6728-3406-797B-BC94FBF73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76" y="3280768"/>
            <a:ext cx="1020485" cy="1502331"/>
          </a:xfrm>
          <a:prstGeom prst="rect">
            <a:avLst/>
          </a:prstGeom>
        </p:spPr>
      </p:pic>
      <p:sp>
        <p:nvSpPr>
          <p:cNvPr id="21" name="Text 3">
            <a:extLst>
              <a:ext uri="{FF2B5EF4-FFF2-40B4-BE49-F238E27FC236}">
                <a16:creationId xmlns:a16="http://schemas.microsoft.com/office/drawing/2014/main" id="{F7EC8E4F-D170-E570-5173-8EB3810FE579}"/>
              </a:ext>
            </a:extLst>
          </p:cNvPr>
          <p:cNvSpPr/>
          <p:nvPr/>
        </p:nvSpPr>
        <p:spPr>
          <a:xfrm>
            <a:off x="2467570" y="3484842"/>
            <a:ext cx="2551271" cy="318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Изучение</a:t>
            </a: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законов</a:t>
            </a: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электричества</a:t>
            </a:r>
            <a:endParaRPr lang="en-US" sz="22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0DE4C274-2CB9-6849-1B51-DB2B7EA3F0AF}"/>
              </a:ext>
            </a:extLst>
          </p:cNvPr>
          <p:cNvSpPr/>
          <p:nvPr/>
        </p:nvSpPr>
        <p:spPr>
          <a:xfrm>
            <a:off x="2467570" y="3926086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Наблюдение за изменением напряжений и токов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при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последовательных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параллельных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соединени</a:t>
            </a:r>
            <a:r>
              <a:rPr lang="ru-RU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ях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pic>
        <p:nvPicPr>
          <p:cNvPr id="23" name="Image 3" descr="preencoded.png">
            <a:extLst>
              <a:ext uri="{FF2B5EF4-FFF2-40B4-BE49-F238E27FC236}">
                <a16:creationId xmlns:a16="http://schemas.microsoft.com/office/drawing/2014/main" id="{4996730B-3331-C045-B13F-87A8125D5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976" y="4783098"/>
            <a:ext cx="1020485" cy="1224558"/>
          </a:xfrm>
          <a:prstGeom prst="rect">
            <a:avLst/>
          </a:prstGeom>
        </p:spPr>
      </p:pic>
      <p:sp>
        <p:nvSpPr>
          <p:cNvPr id="24" name="Text 5">
            <a:extLst>
              <a:ext uri="{FF2B5EF4-FFF2-40B4-BE49-F238E27FC236}">
                <a16:creationId xmlns:a16="http://schemas.microsoft.com/office/drawing/2014/main" id="{AD0DB32F-4080-9685-122E-4E38AC8F5635}"/>
              </a:ext>
            </a:extLst>
          </p:cNvPr>
          <p:cNvSpPr/>
          <p:nvPr/>
        </p:nvSpPr>
        <p:spPr>
          <a:xfrm>
            <a:off x="2467570" y="4987171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Моделирование</a:t>
            </a: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цепей</a:t>
            </a:r>
            <a:endParaRPr lang="en-US" sz="2200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21072948-4307-2D2B-DA70-2E164096B409}"/>
              </a:ext>
            </a:extLst>
          </p:cNvPr>
          <p:cNvSpPr/>
          <p:nvPr/>
        </p:nvSpPr>
        <p:spPr>
          <a:xfrm>
            <a:off x="2467570" y="5428417"/>
            <a:ext cx="6388894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Визуализация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процессов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в RC-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цепях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фильтрах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,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усилителях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pic>
        <p:nvPicPr>
          <p:cNvPr id="26" name="Image 4" descr="preencoded.png">
            <a:extLst>
              <a:ext uri="{FF2B5EF4-FFF2-40B4-BE49-F238E27FC236}">
                <a16:creationId xmlns:a16="http://schemas.microsoft.com/office/drawing/2014/main" id="{8AADD5A5-D1F7-F6F9-CA4D-B896130B4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976" y="6007656"/>
            <a:ext cx="1020485" cy="1502331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C819F399-77D9-90C8-F7A4-7E4DC9CA9102}"/>
              </a:ext>
            </a:extLst>
          </p:cNvPr>
          <p:cNvSpPr/>
          <p:nvPr/>
        </p:nvSpPr>
        <p:spPr>
          <a:xfrm>
            <a:off x="2467570" y="6211729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Логические схемы</a:t>
            </a:r>
            <a:endParaRPr lang="en-US" sz="2200" dirty="0"/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3896B746-0C34-5EC3-8F1A-D63475D8CA02}"/>
              </a:ext>
            </a:extLst>
          </p:cNvPr>
          <p:cNvSpPr/>
          <p:nvPr/>
        </p:nvSpPr>
        <p:spPr>
          <a:xfrm>
            <a:off x="2467570" y="6652975"/>
            <a:ext cx="6388894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Построение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и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анализ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работы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логических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элементов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с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мгновенной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r>
              <a:rPr lang="en-US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демонстрацией</a:t>
            </a: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dirty="0"/>
          </a:p>
        </p:txBody>
      </p:sp>
      <p:pic>
        <p:nvPicPr>
          <p:cNvPr id="29" name="Image 0" descr="preencoded.png">
            <a:extLst>
              <a:ext uri="{FF2B5EF4-FFF2-40B4-BE49-F238E27FC236}">
                <a16:creationId xmlns:a16="http://schemas.microsoft.com/office/drawing/2014/main" id="{CF27C377-5BDB-8F2B-C1D5-7CB818D5B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0" name="Text 0">
            <a:extLst>
              <a:ext uri="{FF2B5EF4-FFF2-40B4-BE49-F238E27FC236}">
                <a16:creationId xmlns:a16="http://schemas.microsoft.com/office/drawing/2014/main" id="{E0CA6A37-B5D6-EABD-A93E-BC883506F00C}"/>
              </a:ext>
            </a:extLst>
          </p:cNvPr>
          <p:cNvSpPr/>
          <p:nvPr/>
        </p:nvSpPr>
        <p:spPr>
          <a:xfrm>
            <a:off x="1140976" y="502801"/>
            <a:ext cx="7715488" cy="12756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Примеры применения в колледже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682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6190" y="761198"/>
            <a:ext cx="121268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Практический пример: исследование диода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960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Прямое смещение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45090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Диод проводит ток от анода к катоду. Наблюдается протекание тока через p-n переход.</a:t>
            </a:r>
            <a:endParaRPr lang="en-US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960604"/>
            <a:ext cx="2851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Обратное смещение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6451023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Диод не проводит ток. Можно наблюдать отсутствие тока через p-n переход.</a:t>
            </a:r>
            <a:endParaRPr lang="en-US" dirty="0"/>
          </a:p>
        </p:txBody>
      </p:sp>
      <p:sp>
        <p:nvSpPr>
          <p:cNvPr id="10" name="Text 5"/>
          <p:cNvSpPr/>
          <p:nvPr/>
        </p:nvSpPr>
        <p:spPr>
          <a:xfrm>
            <a:off x="9715738" y="59604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Анализ ВАХ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45090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Снятие зависимости тока через p-n переход при изменении приложенного напряжения.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058C95-12C0-FB9D-1A0E-13BAB8E5FE43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B1DC49-FC26-53C7-F496-47EE75E5E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276" y="1571872"/>
            <a:ext cx="5940425" cy="41725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08CDF6-8F87-33BB-CAA8-419D6B4C5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1835060"/>
            <a:ext cx="5119290" cy="4079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83C4-A742-6FFD-0ED5-B05ABB09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89451BD-E96B-F20C-C941-8D7476B391A1}"/>
              </a:ext>
            </a:extLst>
          </p:cNvPr>
          <p:cNvSpPr/>
          <p:nvPr/>
        </p:nvSpPr>
        <p:spPr>
          <a:xfrm>
            <a:off x="946190" y="761198"/>
            <a:ext cx="121268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Практический пример: исследование диода</a:t>
            </a:r>
            <a:endParaRPr lang="en-US" sz="4450" dirty="0"/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E5F6F9DB-5129-0C35-87A4-B77EA9ED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17D41F53-6897-D6D4-0024-42D7785FF9AC}"/>
              </a:ext>
            </a:extLst>
          </p:cNvPr>
          <p:cNvSpPr/>
          <p:nvPr/>
        </p:nvSpPr>
        <p:spPr>
          <a:xfrm>
            <a:off x="1431709" y="61376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Анализ ВАХ</a:t>
            </a:r>
            <a:endParaRPr lang="en-US" sz="22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9DEA56D6-FCBE-D76B-1AB9-149851DA1959}"/>
              </a:ext>
            </a:extLst>
          </p:cNvPr>
          <p:cNvSpPr/>
          <p:nvPr/>
        </p:nvSpPr>
        <p:spPr>
          <a:xfrm>
            <a:off x="1257538" y="6520313"/>
            <a:ext cx="122951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Для анализа на источнике напряжения меняются значения и в таблицу фиксируются изменения значений на диоде. На основании их можно увидеть изменение тока от приложенного напряжения в виде ВАХ, а также возникновение пробоя при обратном смещении.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</a:t>
            </a:r>
            <a:endParaRPr lang="en-US" sz="17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46211F-52A8-5804-C586-27ADBEC9BE7B}"/>
              </a:ext>
            </a:extLst>
          </p:cNvPr>
          <p:cNvSpPr/>
          <p:nvPr/>
        </p:nvSpPr>
        <p:spPr>
          <a:xfrm>
            <a:off x="12801600" y="7552114"/>
            <a:ext cx="1828800" cy="704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0028F-F930-4E59-17BF-B5C23D88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10" y="1606186"/>
            <a:ext cx="11675432" cy="43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1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712</Words>
  <Application>Microsoft Office PowerPoint</Application>
  <PresentationFormat>Произвольный</PresentationFormat>
  <Paragraphs>172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Instrument Sans Medium</vt:lpstr>
      <vt:lpstr>Wingdings</vt:lpstr>
      <vt:lpstr>Instrument Sans Semi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Светлана Самойлова</cp:lastModifiedBy>
  <cp:revision>5</cp:revision>
  <dcterms:created xsi:type="dcterms:W3CDTF">2025-04-23T05:42:45Z</dcterms:created>
  <dcterms:modified xsi:type="dcterms:W3CDTF">2026-04-08T09:05:36Z</dcterms:modified>
</cp:coreProperties>
</file>