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Roboto Condensed Bold Italics" charset="1" panose="02000000000000000000"/>
      <p:regular r:id="rId14"/>
    </p:embeddedFont>
    <p:embeddedFont>
      <p:font typeface="Roboto Condensed" charset="1" panose="02000000000000000000"/>
      <p:regular r:id="rId15"/>
    </p:embeddedFont>
    <p:embeddedFont>
      <p:font typeface="Roboto Condensed Bold" charset="1" panose="02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svg" Type="http://schemas.openxmlformats.org/officeDocument/2006/relationships/image"/><Relationship Id="rId11" Target="../media/image57.jpe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8979">
            <a:off x="1919719" y="7895055"/>
            <a:ext cx="3439515" cy="2013680"/>
          </a:xfrm>
          <a:custGeom>
            <a:avLst/>
            <a:gdLst/>
            <a:ahLst/>
            <a:cxnLst/>
            <a:rect r="r" b="b" t="t" l="l"/>
            <a:pathLst>
              <a:path h="2013680" w="3439515">
                <a:moveTo>
                  <a:pt x="0" y="0"/>
                </a:moveTo>
                <a:lnTo>
                  <a:pt x="3439515" y="0"/>
                </a:lnTo>
                <a:lnTo>
                  <a:pt x="3439515" y="2013680"/>
                </a:lnTo>
                <a:lnTo>
                  <a:pt x="0" y="2013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98164" y="899255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608712" y="-10287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06088" y="772016"/>
            <a:ext cx="13009293" cy="8797534"/>
          </a:xfrm>
          <a:custGeom>
            <a:avLst/>
            <a:gdLst/>
            <a:ahLst/>
            <a:cxnLst/>
            <a:rect r="r" b="b" t="t" l="l"/>
            <a:pathLst>
              <a:path h="8797534" w="13009293">
                <a:moveTo>
                  <a:pt x="0" y="0"/>
                </a:moveTo>
                <a:lnTo>
                  <a:pt x="13009293" y="0"/>
                </a:lnTo>
                <a:lnTo>
                  <a:pt x="13009293" y="8797535"/>
                </a:lnTo>
                <a:lnTo>
                  <a:pt x="0" y="879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50219" y="3033409"/>
            <a:ext cx="13721032" cy="383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31"/>
              </a:lnSpc>
            </a:pPr>
            <a:r>
              <a:rPr lang="en-US" b="true" sz="7105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«Развитие студенческого самоуправления как фактор формирования гражданской активности в колледже»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00777" y="7985716"/>
            <a:ext cx="809738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Лисовцова Майина Александровна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40867" y="1768475"/>
            <a:ext cx="9939734" cy="637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3"/>
              </a:lnSpc>
              <a:spcBef>
                <a:spcPct val="0"/>
              </a:spcBef>
            </a:pPr>
            <a:r>
              <a:rPr lang="en-US" sz="4194" strike="noStrike" u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Мастер-класс: </a:t>
            </a:r>
          </a:p>
        </p:txBody>
      </p:sp>
      <p:sp>
        <p:nvSpPr>
          <p:cNvPr name="AutoShape 10" id="10"/>
          <p:cNvSpPr/>
          <p:nvPr/>
        </p:nvSpPr>
        <p:spPr>
          <a:xfrm>
            <a:off x="5897880" y="8749439"/>
            <a:ext cx="6492240" cy="0"/>
          </a:xfrm>
          <a:prstGeom prst="line">
            <a:avLst/>
          </a:prstGeom>
          <a:ln cap="flat" w="57150">
            <a:solidFill>
              <a:srgbClr val="FFFFFF"/>
            </a:solidFill>
            <a:prstDash val="solid"/>
            <a:headEnd type="diamond" len="lg" w="lg"/>
            <a:tailEnd type="diamond" len="lg" w="lg"/>
          </a:ln>
        </p:spPr>
      </p:sp>
      <p:sp>
        <p:nvSpPr>
          <p:cNvPr name="Freeform 11" id="11"/>
          <p:cNvSpPr/>
          <p:nvPr/>
        </p:nvSpPr>
        <p:spPr>
          <a:xfrm flipH="false" flipV="false" rot="-586609">
            <a:off x="14655307" y="5385113"/>
            <a:ext cx="2826507" cy="3533133"/>
          </a:xfrm>
          <a:custGeom>
            <a:avLst/>
            <a:gdLst/>
            <a:ahLst/>
            <a:cxnLst/>
            <a:rect r="r" b="b" t="t" l="l"/>
            <a:pathLst>
              <a:path h="3533133" w="2826507">
                <a:moveTo>
                  <a:pt x="0" y="0"/>
                </a:moveTo>
                <a:lnTo>
                  <a:pt x="2826507" y="0"/>
                </a:lnTo>
                <a:lnTo>
                  <a:pt x="2826507" y="3533133"/>
                </a:lnTo>
                <a:lnTo>
                  <a:pt x="0" y="35331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43877" y="5886876"/>
            <a:ext cx="430846" cy="2008180"/>
          </a:xfrm>
          <a:custGeom>
            <a:avLst/>
            <a:gdLst/>
            <a:ahLst/>
            <a:cxnLst/>
            <a:rect r="r" b="b" t="t" l="l"/>
            <a:pathLst>
              <a:path h="2008180" w="430846">
                <a:moveTo>
                  <a:pt x="0" y="0"/>
                </a:moveTo>
                <a:lnTo>
                  <a:pt x="430846" y="0"/>
                </a:lnTo>
                <a:lnTo>
                  <a:pt x="430846" y="2008179"/>
                </a:lnTo>
                <a:lnTo>
                  <a:pt x="0" y="20081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068561" y="-279400"/>
            <a:ext cx="5238750" cy="4114800"/>
          </a:xfrm>
          <a:custGeom>
            <a:avLst/>
            <a:gdLst/>
            <a:ahLst/>
            <a:cxnLst/>
            <a:rect r="r" b="b" t="t" l="l"/>
            <a:pathLst>
              <a:path h="4114800" w="5238750">
                <a:moveTo>
                  <a:pt x="0" y="0"/>
                </a:moveTo>
                <a:lnTo>
                  <a:pt x="5238750" y="0"/>
                </a:lnTo>
                <a:lnTo>
                  <a:pt x="523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2014718">
            <a:off x="-1977535" y="-4101114"/>
            <a:ext cx="10132989" cy="15288538"/>
            <a:chOff x="0" y="0"/>
            <a:chExt cx="3696542" cy="55773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96542" cy="5577300"/>
            </a:xfrm>
            <a:custGeom>
              <a:avLst/>
              <a:gdLst/>
              <a:ahLst/>
              <a:cxnLst/>
              <a:rect r="r" b="b" t="t" l="l"/>
              <a:pathLst>
                <a:path h="5577300" w="3696542">
                  <a:moveTo>
                    <a:pt x="0" y="0"/>
                  </a:moveTo>
                  <a:lnTo>
                    <a:pt x="3696542" y="0"/>
                  </a:lnTo>
                  <a:lnTo>
                    <a:pt x="3696542" y="5577300"/>
                  </a:lnTo>
                  <a:lnTo>
                    <a:pt x="0" y="5577300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4932670" y="9514031"/>
            <a:ext cx="7315200" cy="1545938"/>
          </a:xfrm>
          <a:custGeom>
            <a:avLst/>
            <a:gdLst/>
            <a:ahLst/>
            <a:cxnLst/>
            <a:rect r="r" b="b" t="t" l="l"/>
            <a:pathLst>
              <a:path h="1545938" w="7315200">
                <a:moveTo>
                  <a:pt x="0" y="0"/>
                </a:moveTo>
                <a:lnTo>
                  <a:pt x="7315200" y="0"/>
                </a:lnTo>
                <a:lnTo>
                  <a:pt x="7315200" y="1545938"/>
                </a:lnTo>
                <a:lnTo>
                  <a:pt x="0" y="15459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812643" y="3211798"/>
            <a:ext cx="662714" cy="66271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093212" y="7290311"/>
            <a:ext cx="662714" cy="66271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424150" y="7048500"/>
            <a:ext cx="3788317" cy="3030654"/>
          </a:xfrm>
          <a:custGeom>
            <a:avLst/>
            <a:gdLst/>
            <a:ahLst/>
            <a:cxnLst/>
            <a:rect r="r" b="b" t="t" l="l"/>
            <a:pathLst>
              <a:path h="3030654" w="3788317">
                <a:moveTo>
                  <a:pt x="0" y="0"/>
                </a:moveTo>
                <a:lnTo>
                  <a:pt x="3788317" y="0"/>
                </a:lnTo>
                <a:lnTo>
                  <a:pt x="3788317" y="3030654"/>
                </a:lnTo>
                <a:lnTo>
                  <a:pt x="0" y="30306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559274" y="-762000"/>
            <a:ext cx="7315200" cy="2766476"/>
          </a:xfrm>
          <a:custGeom>
            <a:avLst/>
            <a:gdLst/>
            <a:ahLst/>
            <a:cxnLst/>
            <a:rect r="r" b="b" t="t" l="l"/>
            <a:pathLst>
              <a:path h="2766476" w="7315200">
                <a:moveTo>
                  <a:pt x="0" y="0"/>
                </a:moveTo>
                <a:lnTo>
                  <a:pt x="7315200" y="0"/>
                </a:lnTo>
                <a:lnTo>
                  <a:pt x="7315200" y="2766476"/>
                </a:lnTo>
                <a:lnTo>
                  <a:pt x="0" y="27664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9400" y="8474141"/>
            <a:ext cx="5224122" cy="493917"/>
          </a:xfrm>
          <a:custGeom>
            <a:avLst/>
            <a:gdLst/>
            <a:ahLst/>
            <a:cxnLst/>
            <a:rect r="r" b="b" t="t" l="l"/>
            <a:pathLst>
              <a:path h="493917" w="5224122">
                <a:moveTo>
                  <a:pt x="0" y="0"/>
                </a:moveTo>
                <a:lnTo>
                  <a:pt x="5224122" y="0"/>
                </a:lnTo>
                <a:lnTo>
                  <a:pt x="5224122" y="493917"/>
                </a:lnTo>
                <a:lnTo>
                  <a:pt x="0" y="4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267786" y="159096"/>
            <a:ext cx="1405792" cy="2013504"/>
          </a:xfrm>
          <a:custGeom>
            <a:avLst/>
            <a:gdLst/>
            <a:ahLst/>
            <a:cxnLst/>
            <a:rect r="r" b="b" t="t" l="l"/>
            <a:pathLst>
              <a:path h="2013504" w="1405792">
                <a:moveTo>
                  <a:pt x="0" y="0"/>
                </a:moveTo>
                <a:lnTo>
                  <a:pt x="1405791" y="0"/>
                </a:lnTo>
                <a:lnTo>
                  <a:pt x="1405791" y="2013503"/>
                </a:lnTo>
                <a:lnTo>
                  <a:pt x="0" y="20135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39260" y="2048774"/>
            <a:ext cx="4001909" cy="3914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Трансляция модели перехода от формального участия студентов к реальному социальному проектированию (на примере создания этноцентра и ассамблеи).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90402" y="7166486"/>
            <a:ext cx="6939881" cy="1105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Самоуправление как инструмент гражданского становления.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1073" y="2946894"/>
            <a:ext cx="7561570" cy="4487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9384"/>
              </a:lnSpc>
              <a:spcBef>
                <a:spcPct val="0"/>
              </a:spcBef>
            </a:pPr>
            <a:r>
              <a:rPr lang="en-US" b="true" sz="67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Цель </a:t>
            </a:r>
          </a:p>
          <a:p>
            <a:pPr algn="ctr" marL="0" indent="0" lvl="0">
              <a:lnSpc>
                <a:spcPts val="7704"/>
              </a:lnSpc>
              <a:spcBef>
                <a:spcPct val="0"/>
              </a:spcBef>
            </a:pPr>
          </a:p>
          <a:p>
            <a:pPr algn="r" marL="0" indent="0" lvl="0">
              <a:lnSpc>
                <a:spcPts val="924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9384"/>
              </a:lnSpc>
              <a:spcBef>
                <a:spcPct val="0"/>
              </a:spcBef>
            </a:pPr>
            <a:r>
              <a:rPr lang="en-US" b="true" sz="67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Актуальность 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4730283" y="2861258"/>
            <a:ext cx="2943294" cy="7425742"/>
          </a:xfrm>
          <a:custGeom>
            <a:avLst/>
            <a:gdLst/>
            <a:ahLst/>
            <a:cxnLst/>
            <a:rect r="r" b="b" t="t" l="l"/>
            <a:pathLst>
              <a:path h="7425742" w="2943294">
                <a:moveTo>
                  <a:pt x="2943294" y="0"/>
                </a:moveTo>
                <a:lnTo>
                  <a:pt x="0" y="0"/>
                </a:lnTo>
                <a:lnTo>
                  <a:pt x="0" y="7425742"/>
                </a:lnTo>
                <a:lnTo>
                  <a:pt x="2943294" y="7425742"/>
                </a:lnTo>
                <a:lnTo>
                  <a:pt x="294329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2700000">
            <a:off x="-1896739" y="2950740"/>
            <a:ext cx="3905319" cy="4114800"/>
          </a:xfrm>
          <a:custGeom>
            <a:avLst/>
            <a:gdLst/>
            <a:ahLst/>
            <a:cxnLst/>
            <a:rect r="r" b="b" t="t" l="l"/>
            <a:pathLst>
              <a:path h="4114800" w="3905319">
                <a:moveTo>
                  <a:pt x="3905319" y="0"/>
                </a:moveTo>
                <a:lnTo>
                  <a:pt x="0" y="0"/>
                </a:lnTo>
                <a:lnTo>
                  <a:pt x="0" y="4114800"/>
                </a:lnTo>
                <a:lnTo>
                  <a:pt x="3905319" y="4114800"/>
                </a:lnTo>
                <a:lnTo>
                  <a:pt x="390531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6294054" y="-6606450"/>
            <a:ext cx="2540698" cy="16368553"/>
            <a:chOff x="0" y="0"/>
            <a:chExt cx="4088862" cy="263426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1"/>
              <a:ext cx="4088862" cy="26342665"/>
            </a:xfrm>
            <a:custGeom>
              <a:avLst/>
              <a:gdLst/>
              <a:ahLst/>
              <a:cxnLst/>
              <a:rect r="r" b="b" t="t" l="l"/>
              <a:pathLst>
                <a:path h="26342665" w="4088862">
                  <a:moveTo>
                    <a:pt x="3157708" y="26333700"/>
                  </a:moveTo>
                  <a:cubicBezTo>
                    <a:pt x="3157708" y="26333700"/>
                    <a:pt x="2737955" y="26344887"/>
                    <a:pt x="2275370" y="26342267"/>
                  </a:cubicBezTo>
                  <a:cubicBezTo>
                    <a:pt x="1760834" y="26340103"/>
                    <a:pt x="1057073" y="26332280"/>
                    <a:pt x="1057073" y="26332280"/>
                  </a:cubicBezTo>
                  <a:cubicBezTo>
                    <a:pt x="812931" y="26323447"/>
                    <a:pt x="565145" y="26306465"/>
                    <a:pt x="398404" y="26248285"/>
                  </a:cubicBezTo>
                  <a:cubicBezTo>
                    <a:pt x="120505" y="26151324"/>
                    <a:pt x="0" y="25973797"/>
                    <a:pt x="0" y="7765234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094655" y="3410"/>
                  </a:cubicBezTo>
                  <a:cubicBezTo>
                    <a:pt x="2519029" y="-4263"/>
                    <a:pt x="2982956" y="3410"/>
                    <a:pt x="2982956" y="3410"/>
                  </a:cubicBezTo>
                  <a:cubicBezTo>
                    <a:pt x="3351264" y="10889"/>
                    <a:pt x="3714576" y="80221"/>
                    <a:pt x="3912317" y="202803"/>
                  </a:cubicBezTo>
                  <a:cubicBezTo>
                    <a:pt x="4063334" y="296420"/>
                    <a:pt x="4096608" y="421095"/>
                    <a:pt x="4087468" y="7765234"/>
                  </a:cubicBezTo>
                  <a:cubicBezTo>
                    <a:pt x="4087468" y="26091761"/>
                    <a:pt x="3804471" y="26305860"/>
                    <a:pt x="3157708" y="26333700"/>
                  </a:cubicBezTo>
                  <a:close/>
                </a:path>
              </a:pathLst>
            </a:custGeom>
            <a:solidFill>
              <a:srgbClr val="1C8BE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842636" y="4629566"/>
            <a:ext cx="5911347" cy="5911347"/>
          </a:xfrm>
          <a:custGeom>
            <a:avLst/>
            <a:gdLst/>
            <a:ahLst/>
            <a:cxnLst/>
            <a:rect r="r" b="b" t="t" l="l"/>
            <a:pathLst>
              <a:path h="5911347" w="5911347">
                <a:moveTo>
                  <a:pt x="0" y="0"/>
                </a:moveTo>
                <a:lnTo>
                  <a:pt x="5911347" y="0"/>
                </a:lnTo>
                <a:lnTo>
                  <a:pt x="5911347" y="5911347"/>
                </a:lnTo>
                <a:lnTo>
                  <a:pt x="0" y="59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99736" y="7038314"/>
            <a:ext cx="5003714" cy="3502600"/>
          </a:xfrm>
          <a:custGeom>
            <a:avLst/>
            <a:gdLst/>
            <a:ahLst/>
            <a:cxnLst/>
            <a:rect r="r" b="b" t="t" l="l"/>
            <a:pathLst>
              <a:path h="3502600" w="5003714">
                <a:moveTo>
                  <a:pt x="0" y="0"/>
                </a:moveTo>
                <a:lnTo>
                  <a:pt x="5003714" y="0"/>
                </a:lnTo>
                <a:lnTo>
                  <a:pt x="5003714" y="3502599"/>
                </a:lnTo>
                <a:lnTo>
                  <a:pt x="0" y="35025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3448" y="1755474"/>
            <a:ext cx="2484295" cy="2339227"/>
          </a:xfrm>
          <a:custGeom>
            <a:avLst/>
            <a:gdLst/>
            <a:ahLst/>
            <a:cxnLst/>
            <a:rect r="r" b="b" t="t" l="l"/>
            <a:pathLst>
              <a:path h="2339227" w="2484295">
                <a:moveTo>
                  <a:pt x="0" y="0"/>
                </a:moveTo>
                <a:lnTo>
                  <a:pt x="2484296" y="0"/>
                </a:lnTo>
                <a:lnTo>
                  <a:pt x="2484296" y="2339228"/>
                </a:lnTo>
                <a:lnTo>
                  <a:pt x="0" y="23392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455916" y="987332"/>
            <a:ext cx="22727019" cy="113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4"/>
              </a:lnSpc>
              <a:spcBef>
                <a:spcPct val="0"/>
              </a:spcBef>
            </a:pPr>
            <a:r>
              <a:rPr lang="en-US" b="true" sz="6603" i="tru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Структура Студенческого парламента.</a:t>
            </a:r>
          </a:p>
        </p:txBody>
      </p:sp>
      <p:grpSp>
        <p:nvGrpSpPr>
          <p:cNvPr name="Group 9" id="9"/>
          <p:cNvGrpSpPr/>
          <p:nvPr/>
        </p:nvGrpSpPr>
        <p:grpSpPr>
          <a:xfrm rot="-5400000">
            <a:off x="2903177" y="5032475"/>
            <a:ext cx="1995113" cy="4797225"/>
            <a:chOff x="0" y="0"/>
            <a:chExt cx="5875960" cy="141286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"/>
              <a:ext cx="5875960" cy="14128671"/>
            </a:xfrm>
            <a:custGeom>
              <a:avLst/>
              <a:gdLst/>
              <a:ahLst/>
              <a:cxnLst/>
              <a:rect r="r" b="b" t="t" l="l"/>
              <a:pathLst>
                <a:path h="14128671" w="5875960">
                  <a:moveTo>
                    <a:pt x="4944806" y="14119708"/>
                  </a:moveTo>
                  <a:cubicBezTo>
                    <a:pt x="4944806" y="14119708"/>
                    <a:pt x="4525053" y="14130895"/>
                    <a:pt x="4062468" y="14128273"/>
                  </a:cubicBezTo>
                  <a:cubicBezTo>
                    <a:pt x="2242163" y="14126110"/>
                    <a:pt x="1057073" y="14118286"/>
                    <a:pt x="1057073" y="14118286"/>
                  </a:cubicBezTo>
                  <a:cubicBezTo>
                    <a:pt x="812931" y="14109453"/>
                    <a:pt x="565145" y="14092471"/>
                    <a:pt x="398404" y="14034294"/>
                  </a:cubicBezTo>
                  <a:cubicBezTo>
                    <a:pt x="120505" y="13937331"/>
                    <a:pt x="0" y="13759804"/>
                    <a:pt x="0" y="427986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3488862" y="3410"/>
                  </a:cubicBezTo>
                  <a:cubicBezTo>
                    <a:pt x="4306127" y="-4263"/>
                    <a:pt x="4770054" y="3410"/>
                    <a:pt x="4770054" y="3410"/>
                  </a:cubicBezTo>
                  <a:cubicBezTo>
                    <a:pt x="5138362" y="10889"/>
                    <a:pt x="5501674" y="80221"/>
                    <a:pt x="5699415" y="202803"/>
                  </a:cubicBezTo>
                  <a:cubicBezTo>
                    <a:pt x="5850432" y="296420"/>
                    <a:pt x="5883706" y="421095"/>
                    <a:pt x="5874565" y="4279865"/>
                  </a:cubicBezTo>
                  <a:cubicBezTo>
                    <a:pt x="5874565" y="13877769"/>
                    <a:pt x="5591569" y="14091866"/>
                    <a:pt x="4944806" y="14119708"/>
                  </a:cubicBez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3253758" y="5382309"/>
            <a:ext cx="1293950" cy="4621584"/>
            <a:chOff x="0" y="0"/>
            <a:chExt cx="4551822" cy="162576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"/>
              <a:ext cx="4551822" cy="16257678"/>
            </a:xfrm>
            <a:custGeom>
              <a:avLst/>
              <a:gdLst/>
              <a:ahLst/>
              <a:cxnLst/>
              <a:rect r="r" b="b" t="t" l="l"/>
              <a:pathLst>
                <a:path h="16257678" w="4551822">
                  <a:moveTo>
                    <a:pt x="3620668" y="16248714"/>
                  </a:moveTo>
                  <a:cubicBezTo>
                    <a:pt x="3620668" y="16248714"/>
                    <a:pt x="3200915" y="16259901"/>
                    <a:pt x="2738331" y="16257280"/>
                  </a:cubicBezTo>
                  <a:cubicBezTo>
                    <a:pt x="1885526" y="16255117"/>
                    <a:pt x="1057073" y="16247293"/>
                    <a:pt x="1057073" y="16247293"/>
                  </a:cubicBezTo>
                  <a:cubicBezTo>
                    <a:pt x="812931" y="16238459"/>
                    <a:pt x="565145" y="16221477"/>
                    <a:pt x="398404" y="16163299"/>
                  </a:cubicBezTo>
                  <a:cubicBezTo>
                    <a:pt x="120505" y="16066338"/>
                    <a:pt x="0" y="15888809"/>
                    <a:pt x="0" y="488739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455834" y="3410"/>
                  </a:cubicBezTo>
                  <a:cubicBezTo>
                    <a:pt x="2981989" y="-4263"/>
                    <a:pt x="3445916" y="3410"/>
                    <a:pt x="3445916" y="3410"/>
                  </a:cubicBezTo>
                  <a:cubicBezTo>
                    <a:pt x="3814224" y="10889"/>
                    <a:pt x="4177536" y="80221"/>
                    <a:pt x="4375277" y="202803"/>
                  </a:cubicBezTo>
                  <a:cubicBezTo>
                    <a:pt x="4526294" y="296420"/>
                    <a:pt x="4559568" y="421095"/>
                    <a:pt x="4550428" y="4887395"/>
                  </a:cubicBezTo>
                  <a:cubicBezTo>
                    <a:pt x="4550428" y="16006775"/>
                    <a:pt x="4267431" y="16220872"/>
                    <a:pt x="3620668" y="16248714"/>
                  </a:cubicBezTo>
                  <a:close/>
                </a:path>
              </a:pathLst>
            </a:custGeom>
            <a:solidFill>
              <a:srgbClr val="DDF0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502121" y="6441704"/>
            <a:ext cx="4833407" cy="604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9"/>
              </a:lnSpc>
              <a:spcBef>
                <a:spcPct val="0"/>
              </a:spcBef>
            </a:pPr>
            <a:r>
              <a:rPr lang="en-US" b="true" sz="3099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Комитеты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89941" y="7128368"/>
            <a:ext cx="4533900" cy="1148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</a:pPr>
            <a:r>
              <a:rPr lang="en-US" sz="27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Специализированные группы по различным направлениям деятельности</a:t>
            </a:r>
          </a:p>
        </p:txBody>
      </p:sp>
      <p:grpSp>
        <p:nvGrpSpPr>
          <p:cNvPr name="Group 15" id="15"/>
          <p:cNvGrpSpPr/>
          <p:nvPr/>
        </p:nvGrpSpPr>
        <p:grpSpPr>
          <a:xfrm rot="-5400000">
            <a:off x="12991692" y="5032475"/>
            <a:ext cx="1995113" cy="4797225"/>
            <a:chOff x="0" y="0"/>
            <a:chExt cx="5875960" cy="14128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1"/>
              <a:ext cx="5875960" cy="14128671"/>
            </a:xfrm>
            <a:custGeom>
              <a:avLst/>
              <a:gdLst/>
              <a:ahLst/>
              <a:cxnLst/>
              <a:rect r="r" b="b" t="t" l="l"/>
              <a:pathLst>
                <a:path h="14128671" w="5875960">
                  <a:moveTo>
                    <a:pt x="4944806" y="14119708"/>
                  </a:moveTo>
                  <a:cubicBezTo>
                    <a:pt x="4944806" y="14119708"/>
                    <a:pt x="4525053" y="14130895"/>
                    <a:pt x="4062468" y="14128273"/>
                  </a:cubicBezTo>
                  <a:cubicBezTo>
                    <a:pt x="2242163" y="14126110"/>
                    <a:pt x="1057073" y="14118286"/>
                    <a:pt x="1057073" y="14118286"/>
                  </a:cubicBezTo>
                  <a:cubicBezTo>
                    <a:pt x="812931" y="14109453"/>
                    <a:pt x="565145" y="14092471"/>
                    <a:pt x="398404" y="14034294"/>
                  </a:cubicBezTo>
                  <a:cubicBezTo>
                    <a:pt x="120505" y="13937331"/>
                    <a:pt x="0" y="13759804"/>
                    <a:pt x="0" y="427986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3488862" y="3410"/>
                  </a:cubicBezTo>
                  <a:cubicBezTo>
                    <a:pt x="4306127" y="-4263"/>
                    <a:pt x="4770054" y="3410"/>
                    <a:pt x="4770054" y="3410"/>
                  </a:cubicBezTo>
                  <a:cubicBezTo>
                    <a:pt x="5138362" y="10889"/>
                    <a:pt x="5501674" y="80221"/>
                    <a:pt x="5699415" y="202803"/>
                  </a:cubicBezTo>
                  <a:cubicBezTo>
                    <a:pt x="5850432" y="296420"/>
                    <a:pt x="5883706" y="421095"/>
                    <a:pt x="5874565" y="4279865"/>
                  </a:cubicBezTo>
                  <a:cubicBezTo>
                    <a:pt x="5874565" y="13877769"/>
                    <a:pt x="5591569" y="14091866"/>
                    <a:pt x="4944806" y="14119708"/>
                  </a:cubicBez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3342274" y="5382309"/>
            <a:ext cx="1293950" cy="4621584"/>
            <a:chOff x="0" y="0"/>
            <a:chExt cx="4551822" cy="162576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1"/>
              <a:ext cx="4551822" cy="16257678"/>
            </a:xfrm>
            <a:custGeom>
              <a:avLst/>
              <a:gdLst/>
              <a:ahLst/>
              <a:cxnLst/>
              <a:rect r="r" b="b" t="t" l="l"/>
              <a:pathLst>
                <a:path h="16257678" w="4551822">
                  <a:moveTo>
                    <a:pt x="3620668" y="16248714"/>
                  </a:moveTo>
                  <a:cubicBezTo>
                    <a:pt x="3620668" y="16248714"/>
                    <a:pt x="3200915" y="16259901"/>
                    <a:pt x="2738331" y="16257280"/>
                  </a:cubicBezTo>
                  <a:cubicBezTo>
                    <a:pt x="1885526" y="16255117"/>
                    <a:pt x="1057073" y="16247293"/>
                    <a:pt x="1057073" y="16247293"/>
                  </a:cubicBezTo>
                  <a:cubicBezTo>
                    <a:pt x="812931" y="16238459"/>
                    <a:pt x="565145" y="16221477"/>
                    <a:pt x="398404" y="16163299"/>
                  </a:cubicBezTo>
                  <a:cubicBezTo>
                    <a:pt x="120505" y="16066338"/>
                    <a:pt x="0" y="15888809"/>
                    <a:pt x="0" y="488739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455834" y="3410"/>
                  </a:cubicBezTo>
                  <a:cubicBezTo>
                    <a:pt x="2981989" y="-4263"/>
                    <a:pt x="3445916" y="3410"/>
                    <a:pt x="3445916" y="3410"/>
                  </a:cubicBezTo>
                  <a:cubicBezTo>
                    <a:pt x="3814224" y="10889"/>
                    <a:pt x="4177536" y="80221"/>
                    <a:pt x="4375277" y="202803"/>
                  </a:cubicBezTo>
                  <a:cubicBezTo>
                    <a:pt x="4526294" y="296420"/>
                    <a:pt x="4559568" y="421095"/>
                    <a:pt x="4550428" y="4887395"/>
                  </a:cubicBezTo>
                  <a:cubicBezTo>
                    <a:pt x="4550428" y="16006775"/>
                    <a:pt x="4267431" y="16220872"/>
                    <a:pt x="3620668" y="16248714"/>
                  </a:cubicBezTo>
                  <a:close/>
                </a:path>
              </a:pathLst>
            </a:custGeom>
            <a:solidFill>
              <a:srgbClr val="DDF0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1590636" y="6441704"/>
            <a:ext cx="4833407" cy="604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9"/>
              </a:lnSpc>
              <a:spcBef>
                <a:spcPct val="0"/>
              </a:spcBef>
            </a:pPr>
            <a:r>
              <a:rPr lang="en-US" b="true" sz="3099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Сектора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678457" y="7128368"/>
            <a:ext cx="4533900" cy="1148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</a:pPr>
            <a:r>
              <a:rPr lang="en-US" sz="27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Группы студентов, занимающиеся конкретными проектами и инициативами</a:t>
            </a:r>
          </a:p>
        </p:txBody>
      </p:sp>
      <p:grpSp>
        <p:nvGrpSpPr>
          <p:cNvPr name="Group 21" id="21"/>
          <p:cNvGrpSpPr/>
          <p:nvPr/>
        </p:nvGrpSpPr>
        <p:grpSpPr>
          <a:xfrm rot="-5400000">
            <a:off x="7736583" y="3037362"/>
            <a:ext cx="1995113" cy="4797225"/>
            <a:chOff x="0" y="0"/>
            <a:chExt cx="5875960" cy="1412867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1"/>
              <a:ext cx="5875960" cy="14128671"/>
            </a:xfrm>
            <a:custGeom>
              <a:avLst/>
              <a:gdLst/>
              <a:ahLst/>
              <a:cxnLst/>
              <a:rect r="r" b="b" t="t" l="l"/>
              <a:pathLst>
                <a:path h="14128671" w="5875960">
                  <a:moveTo>
                    <a:pt x="4944806" y="14119708"/>
                  </a:moveTo>
                  <a:cubicBezTo>
                    <a:pt x="4944806" y="14119708"/>
                    <a:pt x="4525053" y="14130895"/>
                    <a:pt x="4062468" y="14128273"/>
                  </a:cubicBezTo>
                  <a:cubicBezTo>
                    <a:pt x="2242163" y="14126110"/>
                    <a:pt x="1057073" y="14118286"/>
                    <a:pt x="1057073" y="14118286"/>
                  </a:cubicBezTo>
                  <a:cubicBezTo>
                    <a:pt x="812931" y="14109453"/>
                    <a:pt x="565145" y="14092471"/>
                    <a:pt x="398404" y="14034294"/>
                  </a:cubicBezTo>
                  <a:cubicBezTo>
                    <a:pt x="120505" y="13937331"/>
                    <a:pt x="0" y="13759804"/>
                    <a:pt x="0" y="427986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3488862" y="3410"/>
                  </a:cubicBezTo>
                  <a:cubicBezTo>
                    <a:pt x="4306127" y="-4263"/>
                    <a:pt x="4770054" y="3410"/>
                    <a:pt x="4770054" y="3410"/>
                  </a:cubicBezTo>
                  <a:cubicBezTo>
                    <a:pt x="5138362" y="10889"/>
                    <a:pt x="5501674" y="80221"/>
                    <a:pt x="5699415" y="202803"/>
                  </a:cubicBezTo>
                  <a:cubicBezTo>
                    <a:pt x="5850432" y="296420"/>
                    <a:pt x="5883706" y="421095"/>
                    <a:pt x="5874565" y="4279865"/>
                  </a:cubicBezTo>
                  <a:cubicBezTo>
                    <a:pt x="5874565" y="13877769"/>
                    <a:pt x="5591569" y="14091866"/>
                    <a:pt x="4944806" y="14119708"/>
                  </a:cubicBez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5400000">
            <a:off x="8087165" y="3387196"/>
            <a:ext cx="1293950" cy="4621584"/>
            <a:chOff x="0" y="0"/>
            <a:chExt cx="4551822" cy="162576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1"/>
              <a:ext cx="4551822" cy="16257678"/>
            </a:xfrm>
            <a:custGeom>
              <a:avLst/>
              <a:gdLst/>
              <a:ahLst/>
              <a:cxnLst/>
              <a:rect r="r" b="b" t="t" l="l"/>
              <a:pathLst>
                <a:path h="16257678" w="4551822">
                  <a:moveTo>
                    <a:pt x="3620668" y="16248714"/>
                  </a:moveTo>
                  <a:cubicBezTo>
                    <a:pt x="3620668" y="16248714"/>
                    <a:pt x="3200915" y="16259901"/>
                    <a:pt x="2738331" y="16257280"/>
                  </a:cubicBezTo>
                  <a:cubicBezTo>
                    <a:pt x="1885526" y="16255117"/>
                    <a:pt x="1057073" y="16247293"/>
                    <a:pt x="1057073" y="16247293"/>
                  </a:cubicBezTo>
                  <a:cubicBezTo>
                    <a:pt x="812931" y="16238459"/>
                    <a:pt x="565145" y="16221477"/>
                    <a:pt x="398404" y="16163299"/>
                  </a:cubicBezTo>
                  <a:cubicBezTo>
                    <a:pt x="120505" y="16066338"/>
                    <a:pt x="0" y="15888809"/>
                    <a:pt x="0" y="4887395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455834" y="3410"/>
                  </a:cubicBezTo>
                  <a:cubicBezTo>
                    <a:pt x="2981989" y="-4263"/>
                    <a:pt x="3445916" y="3410"/>
                    <a:pt x="3445916" y="3410"/>
                  </a:cubicBezTo>
                  <a:cubicBezTo>
                    <a:pt x="3814224" y="10889"/>
                    <a:pt x="4177536" y="80221"/>
                    <a:pt x="4375277" y="202803"/>
                  </a:cubicBezTo>
                  <a:cubicBezTo>
                    <a:pt x="4526294" y="296420"/>
                    <a:pt x="4559568" y="421095"/>
                    <a:pt x="4550428" y="4887395"/>
                  </a:cubicBezTo>
                  <a:cubicBezTo>
                    <a:pt x="4550428" y="16006775"/>
                    <a:pt x="4267431" y="16220872"/>
                    <a:pt x="3620668" y="16248714"/>
                  </a:cubicBezTo>
                  <a:close/>
                </a:path>
              </a:pathLst>
            </a:custGeom>
            <a:solidFill>
              <a:srgbClr val="DDF0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6335527" y="4446591"/>
            <a:ext cx="4833407" cy="604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9"/>
              </a:lnSpc>
              <a:spcBef>
                <a:spcPct val="0"/>
              </a:spcBef>
            </a:pPr>
            <a:r>
              <a:rPr lang="en-US" b="true" sz="3099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Председатель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423348" y="5318959"/>
            <a:ext cx="4533900" cy="77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</a:pPr>
            <a:r>
              <a:rPr lang="en-US" sz="27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Общее руководство и представительство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200164" y="-106107"/>
            <a:ext cx="2056925" cy="2693592"/>
          </a:xfrm>
          <a:custGeom>
            <a:avLst/>
            <a:gdLst/>
            <a:ahLst/>
            <a:cxnLst/>
            <a:rect r="r" b="b" t="t" l="l"/>
            <a:pathLst>
              <a:path h="2693592" w="2056925">
                <a:moveTo>
                  <a:pt x="0" y="0"/>
                </a:moveTo>
                <a:lnTo>
                  <a:pt x="2056925" y="0"/>
                </a:lnTo>
                <a:lnTo>
                  <a:pt x="2056925" y="2693593"/>
                </a:lnTo>
                <a:lnTo>
                  <a:pt x="0" y="2693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1102722">
            <a:off x="9294340" y="-894076"/>
            <a:ext cx="2166061" cy="12075152"/>
            <a:chOff x="0" y="0"/>
            <a:chExt cx="790185" cy="44050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0185" cy="4405048"/>
            </a:xfrm>
            <a:custGeom>
              <a:avLst/>
              <a:gdLst/>
              <a:ahLst/>
              <a:cxnLst/>
              <a:rect r="r" b="b" t="t" l="l"/>
              <a:pathLst>
                <a:path h="4405048" w="790185">
                  <a:moveTo>
                    <a:pt x="0" y="0"/>
                  </a:moveTo>
                  <a:lnTo>
                    <a:pt x="790185" y="0"/>
                  </a:lnTo>
                  <a:lnTo>
                    <a:pt x="790185" y="4405048"/>
                  </a:lnTo>
                  <a:lnTo>
                    <a:pt x="0" y="4405048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518497" y="8309808"/>
            <a:ext cx="5987421" cy="2068382"/>
          </a:xfrm>
          <a:custGeom>
            <a:avLst/>
            <a:gdLst/>
            <a:ahLst/>
            <a:cxnLst/>
            <a:rect r="r" b="b" t="t" l="l"/>
            <a:pathLst>
              <a:path h="2068382" w="5987421">
                <a:moveTo>
                  <a:pt x="0" y="0"/>
                </a:moveTo>
                <a:lnTo>
                  <a:pt x="5987421" y="0"/>
                </a:lnTo>
                <a:lnTo>
                  <a:pt x="5987421" y="2068382"/>
                </a:lnTo>
                <a:lnTo>
                  <a:pt x="0" y="2068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08891" y="2794966"/>
            <a:ext cx="3987414" cy="1550367"/>
            <a:chOff x="0" y="0"/>
            <a:chExt cx="1454619" cy="5655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54619" cy="565578"/>
            </a:xfrm>
            <a:custGeom>
              <a:avLst/>
              <a:gdLst/>
              <a:ahLst/>
              <a:cxnLst/>
              <a:rect r="r" b="b" t="t" l="l"/>
              <a:pathLst>
                <a:path h="565578" w="1454619">
                  <a:moveTo>
                    <a:pt x="0" y="0"/>
                  </a:moveTo>
                  <a:lnTo>
                    <a:pt x="1454619" y="0"/>
                  </a:lnTo>
                  <a:lnTo>
                    <a:pt x="1454619" y="565578"/>
                  </a:lnTo>
                  <a:lnTo>
                    <a:pt x="0" y="565578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904157" y="-45595"/>
            <a:ext cx="13837586" cy="10378190"/>
            <a:chOff x="0" y="0"/>
            <a:chExt cx="812800" cy="609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7"/>
              <a:stretch>
                <a:fillRect l="-11893" t="-2528" r="-7280" b="-1650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08891" y="2926616"/>
            <a:ext cx="8899790" cy="115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84"/>
              </a:lnSpc>
              <a:spcBef>
                <a:spcPct val="0"/>
              </a:spcBef>
            </a:pPr>
            <a:r>
              <a:rPr lang="en-US" b="true" sz="67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Этноцентр </a:t>
            </a:r>
            <a:r>
              <a:rPr lang="en-US" b="true" sz="6703" i="true" strike="noStrike" u="none">
                <a:solidFill>
                  <a:srgbClr val="111113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и Ассамблея</a:t>
            </a:r>
            <a:r>
              <a:rPr lang="en-US" b="true" sz="67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5288" y="5019675"/>
            <a:ext cx="5962034" cy="222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Ярким примером гражданской зрелости наших студентов стало создание Белорусского культурно-этнического центра.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722870" cy="10287000"/>
            <a:chOff x="0" y="0"/>
            <a:chExt cx="2817324" cy="3752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17324" cy="3752726"/>
            </a:xfrm>
            <a:custGeom>
              <a:avLst/>
              <a:gdLst/>
              <a:ahLst/>
              <a:cxnLst/>
              <a:rect r="r" b="b" t="t" l="l"/>
              <a:pathLst>
                <a:path h="3752726" w="2817324">
                  <a:moveTo>
                    <a:pt x="0" y="0"/>
                  </a:moveTo>
                  <a:lnTo>
                    <a:pt x="2817324" y="0"/>
                  </a:lnTo>
                  <a:lnTo>
                    <a:pt x="28173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399655" y="1766855"/>
            <a:ext cx="646430" cy="646430"/>
            <a:chOff x="0" y="0"/>
            <a:chExt cx="1708150" cy="17081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7399655" y="4776755"/>
            <a:ext cx="646430" cy="646430"/>
            <a:chOff x="0" y="0"/>
            <a:chExt cx="1708150" cy="17081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399655" y="7786655"/>
            <a:ext cx="646430" cy="646430"/>
            <a:chOff x="0" y="0"/>
            <a:chExt cx="1708150" cy="17081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6118378" y="203200"/>
            <a:ext cx="2281844" cy="4114800"/>
          </a:xfrm>
          <a:custGeom>
            <a:avLst/>
            <a:gdLst/>
            <a:ahLst/>
            <a:cxnLst/>
            <a:rect r="r" b="b" t="t" l="l"/>
            <a:pathLst>
              <a:path h="4114800" w="2281844">
                <a:moveTo>
                  <a:pt x="0" y="0"/>
                </a:moveTo>
                <a:lnTo>
                  <a:pt x="2281844" y="0"/>
                </a:lnTo>
                <a:lnTo>
                  <a:pt x="2281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-5400000">
            <a:off x="11536562" y="-2081007"/>
            <a:ext cx="2693429" cy="8342153"/>
            <a:chOff x="0" y="0"/>
            <a:chExt cx="4334659" cy="134254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11536562" y="928893"/>
            <a:ext cx="2693429" cy="8342153"/>
            <a:chOff x="0" y="0"/>
            <a:chExt cx="4334659" cy="134254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4139002" y="8560984"/>
            <a:ext cx="4091848" cy="1726016"/>
          </a:xfrm>
          <a:custGeom>
            <a:avLst/>
            <a:gdLst/>
            <a:ahLst/>
            <a:cxnLst/>
            <a:rect r="r" b="b" t="t" l="l"/>
            <a:pathLst>
              <a:path h="1726016" w="4091848">
                <a:moveTo>
                  <a:pt x="0" y="0"/>
                </a:moveTo>
                <a:lnTo>
                  <a:pt x="4091848" y="0"/>
                </a:lnTo>
                <a:lnTo>
                  <a:pt x="4091848" y="1726016"/>
                </a:lnTo>
                <a:lnTo>
                  <a:pt x="0" y="1726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-5400000">
            <a:off x="11536562" y="3938793"/>
            <a:ext cx="2693429" cy="8342153"/>
            <a:chOff x="0" y="0"/>
            <a:chExt cx="4334659" cy="1342541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787400" y="7786655"/>
            <a:ext cx="1955515" cy="1955515"/>
          </a:xfrm>
          <a:custGeom>
            <a:avLst/>
            <a:gdLst/>
            <a:ahLst/>
            <a:cxnLst/>
            <a:rect r="r" b="b" t="t" l="l"/>
            <a:pathLst>
              <a:path h="1955515" w="1955515">
                <a:moveTo>
                  <a:pt x="0" y="0"/>
                </a:moveTo>
                <a:lnTo>
                  <a:pt x="1955515" y="0"/>
                </a:lnTo>
                <a:lnTo>
                  <a:pt x="1955515" y="1955515"/>
                </a:lnTo>
                <a:lnTo>
                  <a:pt x="0" y="1955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05294" y="1383928"/>
            <a:ext cx="1441106" cy="1412284"/>
          </a:xfrm>
          <a:custGeom>
            <a:avLst/>
            <a:gdLst/>
            <a:ahLst/>
            <a:cxnLst/>
            <a:rect r="r" b="b" t="t" l="l"/>
            <a:pathLst>
              <a:path h="1412284" w="1441106">
                <a:moveTo>
                  <a:pt x="0" y="0"/>
                </a:moveTo>
                <a:lnTo>
                  <a:pt x="1441106" y="0"/>
                </a:lnTo>
                <a:lnTo>
                  <a:pt x="1441106" y="1412283"/>
                </a:lnTo>
                <a:lnTo>
                  <a:pt x="0" y="14122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13478" y="299769"/>
            <a:ext cx="2073186" cy="2597386"/>
          </a:xfrm>
          <a:custGeom>
            <a:avLst/>
            <a:gdLst/>
            <a:ahLst/>
            <a:cxnLst/>
            <a:rect r="r" b="b" t="t" l="l"/>
            <a:pathLst>
              <a:path h="2597386" w="2073186">
                <a:moveTo>
                  <a:pt x="0" y="0"/>
                </a:moveTo>
                <a:lnTo>
                  <a:pt x="2073187" y="0"/>
                </a:lnTo>
                <a:lnTo>
                  <a:pt x="2073187" y="2597386"/>
                </a:lnTo>
                <a:lnTo>
                  <a:pt x="0" y="259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440386" y="6446684"/>
            <a:ext cx="4129818" cy="4114800"/>
          </a:xfrm>
          <a:custGeom>
            <a:avLst/>
            <a:gdLst/>
            <a:ahLst/>
            <a:cxnLst/>
            <a:rect r="r" b="b" t="t" l="l"/>
            <a:pathLst>
              <a:path h="4114800" w="4129818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50388" y="3562449"/>
            <a:ext cx="6422093" cy="347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4"/>
              </a:lnSpc>
              <a:spcBef>
                <a:spcPct val="0"/>
              </a:spcBef>
            </a:pP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Эффективные формы и </a:t>
            </a:r>
          </a:p>
          <a:p>
            <a:pPr algn="ctr" marL="0" indent="0" lvl="0">
              <a:lnSpc>
                <a:spcPts val="9244"/>
              </a:lnSpc>
              <a:spcBef>
                <a:spcPct val="0"/>
              </a:spcBef>
            </a:pP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методы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02936" y="1826594"/>
            <a:ext cx="5160681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Метод «Социального заказа»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601468" y="4700555"/>
            <a:ext cx="4563617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Информационный охват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139787" y="7793355"/>
            <a:ext cx="3486978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Наставничество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722870" cy="10287000"/>
            <a:chOff x="0" y="0"/>
            <a:chExt cx="2817324" cy="3752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17324" cy="3752726"/>
            </a:xfrm>
            <a:custGeom>
              <a:avLst/>
              <a:gdLst/>
              <a:ahLst/>
              <a:cxnLst/>
              <a:rect r="r" b="b" t="t" l="l"/>
              <a:pathLst>
                <a:path h="3752726" w="2817324">
                  <a:moveTo>
                    <a:pt x="0" y="0"/>
                  </a:moveTo>
                  <a:lnTo>
                    <a:pt x="2817324" y="0"/>
                  </a:lnTo>
                  <a:lnTo>
                    <a:pt x="28173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399655" y="1766855"/>
            <a:ext cx="646430" cy="646430"/>
            <a:chOff x="0" y="0"/>
            <a:chExt cx="1708150" cy="17081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7399655" y="4776755"/>
            <a:ext cx="646430" cy="646430"/>
            <a:chOff x="0" y="0"/>
            <a:chExt cx="1708150" cy="17081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399655" y="7786655"/>
            <a:ext cx="646430" cy="646430"/>
            <a:chOff x="0" y="0"/>
            <a:chExt cx="1708150" cy="17081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06883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6883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6118378" y="203200"/>
            <a:ext cx="2281844" cy="4114800"/>
          </a:xfrm>
          <a:custGeom>
            <a:avLst/>
            <a:gdLst/>
            <a:ahLst/>
            <a:cxnLst/>
            <a:rect r="r" b="b" t="t" l="l"/>
            <a:pathLst>
              <a:path h="4114800" w="2281844">
                <a:moveTo>
                  <a:pt x="0" y="0"/>
                </a:moveTo>
                <a:lnTo>
                  <a:pt x="2281844" y="0"/>
                </a:lnTo>
                <a:lnTo>
                  <a:pt x="2281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-5400000">
            <a:off x="11536562" y="-2081007"/>
            <a:ext cx="2693429" cy="8342153"/>
            <a:chOff x="0" y="0"/>
            <a:chExt cx="4334659" cy="134254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11536562" y="928893"/>
            <a:ext cx="2693429" cy="8342153"/>
            <a:chOff x="0" y="0"/>
            <a:chExt cx="4334659" cy="134254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4139002" y="8560984"/>
            <a:ext cx="4091848" cy="1726016"/>
          </a:xfrm>
          <a:custGeom>
            <a:avLst/>
            <a:gdLst/>
            <a:ahLst/>
            <a:cxnLst/>
            <a:rect r="r" b="b" t="t" l="l"/>
            <a:pathLst>
              <a:path h="1726016" w="4091848">
                <a:moveTo>
                  <a:pt x="0" y="0"/>
                </a:moveTo>
                <a:lnTo>
                  <a:pt x="4091848" y="0"/>
                </a:lnTo>
                <a:lnTo>
                  <a:pt x="4091848" y="1726016"/>
                </a:lnTo>
                <a:lnTo>
                  <a:pt x="0" y="1726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-5400000">
            <a:off x="11536562" y="3938793"/>
            <a:ext cx="2693429" cy="8342153"/>
            <a:chOff x="0" y="0"/>
            <a:chExt cx="4334659" cy="1342541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1"/>
              <a:ext cx="4334659" cy="13425410"/>
            </a:xfrm>
            <a:custGeom>
              <a:avLst/>
              <a:gdLst/>
              <a:ahLst/>
              <a:cxnLst/>
              <a:rect r="r" b="b" t="t" l="l"/>
              <a:pathLst>
                <a:path h="13425410" w="4334659">
                  <a:moveTo>
                    <a:pt x="3403505" y="13416445"/>
                  </a:moveTo>
                  <a:cubicBezTo>
                    <a:pt x="3403505" y="13416445"/>
                    <a:pt x="2983753" y="13427634"/>
                    <a:pt x="2521168" y="13425012"/>
                  </a:cubicBezTo>
                  <a:cubicBezTo>
                    <a:pt x="1827036" y="13422849"/>
                    <a:pt x="1057073" y="13415025"/>
                    <a:pt x="1057073" y="13415025"/>
                  </a:cubicBezTo>
                  <a:cubicBezTo>
                    <a:pt x="812931" y="13406190"/>
                    <a:pt x="565145" y="13389210"/>
                    <a:pt x="398404" y="13331032"/>
                  </a:cubicBezTo>
                  <a:cubicBezTo>
                    <a:pt x="120505" y="13234070"/>
                    <a:pt x="0" y="13056542"/>
                    <a:pt x="0" y="4079183"/>
                  </a:cubicBezTo>
                  <a:cubicBezTo>
                    <a:pt x="8536" y="436167"/>
                    <a:pt x="34263" y="307039"/>
                    <a:pt x="140291" y="221495"/>
                  </a:cubicBezTo>
                  <a:cubicBezTo>
                    <a:pt x="342602" y="58267"/>
                    <a:pt x="736658" y="3410"/>
                    <a:pt x="1155311" y="3410"/>
                  </a:cubicBezTo>
                  <a:cubicBezTo>
                    <a:pt x="1155311" y="3410"/>
                    <a:pt x="1551711" y="11418"/>
                    <a:pt x="2286414" y="3410"/>
                  </a:cubicBezTo>
                  <a:cubicBezTo>
                    <a:pt x="2764826" y="-4263"/>
                    <a:pt x="3228753" y="3410"/>
                    <a:pt x="3228753" y="3410"/>
                  </a:cubicBezTo>
                  <a:cubicBezTo>
                    <a:pt x="3597061" y="10889"/>
                    <a:pt x="3960373" y="80221"/>
                    <a:pt x="4158114" y="202803"/>
                  </a:cubicBezTo>
                  <a:cubicBezTo>
                    <a:pt x="4309131" y="296420"/>
                    <a:pt x="4342405" y="421095"/>
                    <a:pt x="4333265" y="4079183"/>
                  </a:cubicBezTo>
                  <a:cubicBezTo>
                    <a:pt x="4333265" y="13174506"/>
                    <a:pt x="4050268" y="13388605"/>
                    <a:pt x="3403505" y="13416445"/>
                  </a:cubicBezTo>
                  <a:close/>
                </a:path>
              </a:pathLst>
            </a:custGeom>
            <a:solidFill>
              <a:srgbClr val="CBE4F8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787400" y="7786655"/>
            <a:ext cx="1955515" cy="1955515"/>
          </a:xfrm>
          <a:custGeom>
            <a:avLst/>
            <a:gdLst/>
            <a:ahLst/>
            <a:cxnLst/>
            <a:rect r="r" b="b" t="t" l="l"/>
            <a:pathLst>
              <a:path h="1955515" w="1955515">
                <a:moveTo>
                  <a:pt x="0" y="0"/>
                </a:moveTo>
                <a:lnTo>
                  <a:pt x="1955515" y="0"/>
                </a:lnTo>
                <a:lnTo>
                  <a:pt x="1955515" y="1955515"/>
                </a:lnTo>
                <a:lnTo>
                  <a:pt x="0" y="1955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05294" y="1383928"/>
            <a:ext cx="1441106" cy="1412284"/>
          </a:xfrm>
          <a:custGeom>
            <a:avLst/>
            <a:gdLst/>
            <a:ahLst/>
            <a:cxnLst/>
            <a:rect r="r" b="b" t="t" l="l"/>
            <a:pathLst>
              <a:path h="1412284" w="1441106">
                <a:moveTo>
                  <a:pt x="0" y="0"/>
                </a:moveTo>
                <a:lnTo>
                  <a:pt x="1441106" y="0"/>
                </a:lnTo>
                <a:lnTo>
                  <a:pt x="1441106" y="1412283"/>
                </a:lnTo>
                <a:lnTo>
                  <a:pt x="0" y="14122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13478" y="299769"/>
            <a:ext cx="2073186" cy="2597386"/>
          </a:xfrm>
          <a:custGeom>
            <a:avLst/>
            <a:gdLst/>
            <a:ahLst/>
            <a:cxnLst/>
            <a:rect r="r" b="b" t="t" l="l"/>
            <a:pathLst>
              <a:path h="2597386" w="2073186">
                <a:moveTo>
                  <a:pt x="0" y="0"/>
                </a:moveTo>
                <a:lnTo>
                  <a:pt x="2073187" y="0"/>
                </a:lnTo>
                <a:lnTo>
                  <a:pt x="2073187" y="2597386"/>
                </a:lnTo>
                <a:lnTo>
                  <a:pt x="0" y="259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440386" y="6446684"/>
            <a:ext cx="4129818" cy="4114800"/>
          </a:xfrm>
          <a:custGeom>
            <a:avLst/>
            <a:gdLst/>
            <a:ahLst/>
            <a:cxnLst/>
            <a:rect r="r" b="b" t="t" l="l"/>
            <a:pathLst>
              <a:path h="4114800" w="4129818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50388" y="3802764"/>
            <a:ext cx="6422093" cy="2308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4"/>
              </a:lnSpc>
              <a:spcBef>
                <a:spcPct val="0"/>
              </a:spcBef>
            </a:pPr>
            <a:r>
              <a:rPr lang="en-US" b="true" sz="6603" i="tru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Дос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тигнутые р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е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зуль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т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ат</a:t>
            </a:r>
            <a:r>
              <a:rPr lang="en-US" b="true" sz="66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ы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024245" y="1856455"/>
            <a:ext cx="5160681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Социальный эффект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67959" y="4707183"/>
            <a:ext cx="4563617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Личностный рост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65413" y="7876255"/>
            <a:ext cx="6119513" cy="55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b="true" sz="3199" i="tru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Образовательный результат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4991100" cy="10504170"/>
            <a:chOff x="0" y="0"/>
            <a:chExt cx="1820767" cy="38319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20767" cy="3831950"/>
            </a:xfrm>
            <a:custGeom>
              <a:avLst/>
              <a:gdLst/>
              <a:ahLst/>
              <a:cxnLst/>
              <a:rect r="r" b="b" t="t" l="l"/>
              <a:pathLst>
                <a:path h="3831950" w="1820767">
                  <a:moveTo>
                    <a:pt x="0" y="0"/>
                  </a:moveTo>
                  <a:lnTo>
                    <a:pt x="1820767" y="0"/>
                  </a:lnTo>
                  <a:lnTo>
                    <a:pt x="1820767" y="3831950"/>
                  </a:lnTo>
                  <a:lnTo>
                    <a:pt x="0" y="3831950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146416" y="-1024573"/>
            <a:ext cx="7112884" cy="5246370"/>
            <a:chOff x="0" y="0"/>
            <a:chExt cx="2594799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94799" cy="1913890"/>
            </a:xfrm>
            <a:custGeom>
              <a:avLst/>
              <a:gdLst/>
              <a:ahLst/>
              <a:cxnLst/>
              <a:rect r="r" b="b" t="t" l="l"/>
              <a:pathLst>
                <a:path h="1913890" w="2594799">
                  <a:moveTo>
                    <a:pt x="0" y="0"/>
                  </a:moveTo>
                  <a:lnTo>
                    <a:pt x="2594799" y="0"/>
                  </a:lnTo>
                  <a:lnTo>
                    <a:pt x="25947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146416" y="9514031"/>
            <a:ext cx="7315200" cy="1545938"/>
          </a:xfrm>
          <a:custGeom>
            <a:avLst/>
            <a:gdLst/>
            <a:ahLst/>
            <a:cxnLst/>
            <a:rect r="r" b="b" t="t" l="l"/>
            <a:pathLst>
              <a:path h="1545938" w="7315200">
                <a:moveTo>
                  <a:pt x="0" y="0"/>
                </a:moveTo>
                <a:lnTo>
                  <a:pt x="7315200" y="0"/>
                </a:lnTo>
                <a:lnTo>
                  <a:pt x="7315200" y="1545938"/>
                </a:lnTo>
                <a:lnTo>
                  <a:pt x="0" y="15459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634268" y="9002569"/>
            <a:ext cx="4129818" cy="4114800"/>
          </a:xfrm>
          <a:custGeom>
            <a:avLst/>
            <a:gdLst/>
            <a:ahLst/>
            <a:cxnLst/>
            <a:rect r="r" b="b" t="t" l="l"/>
            <a:pathLst>
              <a:path h="4114800" w="4129818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146416" y="2518849"/>
            <a:ext cx="7112884" cy="1212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04"/>
              </a:lnSpc>
              <a:spcBef>
                <a:spcPct val="0"/>
              </a:spcBef>
            </a:pPr>
            <a:r>
              <a:rPr lang="en-US" b="true" sz="7003" i="tru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Р</a:t>
            </a:r>
            <a:r>
              <a:rPr lang="en-US" b="true" sz="70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екоменд</a:t>
            </a:r>
            <a:r>
              <a:rPr lang="en-US" b="true" sz="7003" i="true" strike="noStrike" u="none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ации</a:t>
            </a:r>
            <a:r>
              <a:rPr lang="en-US" b="true" sz="7003" i="true" strike="noStrike" u="none">
                <a:solidFill>
                  <a:srgbClr val="111113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46416" y="4990679"/>
            <a:ext cx="7112884" cy="3353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 бойтесь доверять им создание материальных ценностей — центров, клубов, ассамблей.</a:t>
            </a:r>
          </a:p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Поддерживайте этническое самовыражение — это мощный фундамент для патриотического воспитания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10800000">
            <a:off x="10709148" y="-5491"/>
            <a:ext cx="5987421" cy="2068382"/>
          </a:xfrm>
          <a:custGeom>
            <a:avLst/>
            <a:gdLst/>
            <a:ahLst/>
            <a:cxnLst/>
            <a:rect r="r" b="b" t="t" l="l"/>
            <a:pathLst>
              <a:path h="2068382" w="5987421">
                <a:moveTo>
                  <a:pt x="0" y="0"/>
                </a:moveTo>
                <a:lnTo>
                  <a:pt x="5987421" y="0"/>
                </a:lnTo>
                <a:lnTo>
                  <a:pt x="5987421" y="2068382"/>
                </a:lnTo>
                <a:lnTo>
                  <a:pt x="0" y="2068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619250" y="-45878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306576" y="1224788"/>
            <a:ext cx="7837424" cy="783742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l="0" t="-79923" r="0" b="-36878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3597279">
            <a:off x="1706234" y="-10079314"/>
            <a:ext cx="10053791" cy="21678782"/>
            <a:chOff x="0" y="0"/>
            <a:chExt cx="3667650" cy="79084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7650" cy="7908479"/>
            </a:xfrm>
            <a:custGeom>
              <a:avLst/>
              <a:gdLst/>
              <a:ahLst/>
              <a:cxnLst/>
              <a:rect r="r" b="b" t="t" l="l"/>
              <a:pathLst>
                <a:path h="7908479" w="3667650">
                  <a:moveTo>
                    <a:pt x="0" y="0"/>
                  </a:moveTo>
                  <a:lnTo>
                    <a:pt x="3667650" y="0"/>
                  </a:lnTo>
                  <a:lnTo>
                    <a:pt x="3667650" y="7908479"/>
                  </a:lnTo>
                  <a:lnTo>
                    <a:pt x="0" y="7908479"/>
                  </a:lnTo>
                  <a:close/>
                </a:path>
              </a:pathLst>
            </a:custGeom>
            <a:solidFill>
              <a:srgbClr val="1C8BE5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-2589725" y="3508046"/>
            <a:ext cx="23467450" cy="343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293"/>
              </a:lnSpc>
              <a:spcBef>
                <a:spcPct val="0"/>
              </a:spcBef>
            </a:pPr>
            <a:r>
              <a:rPr lang="en-US" b="true" sz="12540" i="true" strike="noStrike" u="non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Благодарю за </a:t>
            </a:r>
          </a:p>
          <a:p>
            <a:pPr algn="ctr" marL="0" indent="0" lvl="0">
              <a:lnSpc>
                <a:spcPts val="13293"/>
              </a:lnSpc>
              <a:spcBef>
                <a:spcPct val="0"/>
              </a:spcBef>
            </a:pPr>
            <a:r>
              <a:rPr lang="en-US" b="true" sz="12540" i="true" strike="noStrike" u="none">
                <a:solidFill>
                  <a:srgbClr val="000000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внимание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2700000">
            <a:off x="16335340" y="5394060"/>
            <a:ext cx="3905319" cy="4114800"/>
          </a:xfrm>
          <a:custGeom>
            <a:avLst/>
            <a:gdLst/>
            <a:ahLst/>
            <a:cxnLst/>
            <a:rect r="r" b="b" t="t" l="l"/>
            <a:pathLst>
              <a:path h="4114800" w="3905319">
                <a:moveTo>
                  <a:pt x="0" y="0"/>
                </a:moveTo>
                <a:lnTo>
                  <a:pt x="3905320" y="0"/>
                </a:lnTo>
                <a:lnTo>
                  <a:pt x="3905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100000">
            <a:off x="-1952660" y="527393"/>
            <a:ext cx="3905319" cy="4114800"/>
          </a:xfrm>
          <a:custGeom>
            <a:avLst/>
            <a:gdLst/>
            <a:ahLst/>
            <a:cxnLst/>
            <a:rect r="r" b="b" t="t" l="l"/>
            <a:pathLst>
              <a:path h="4114800" w="3905319">
                <a:moveTo>
                  <a:pt x="0" y="0"/>
                </a:moveTo>
                <a:lnTo>
                  <a:pt x="3905320" y="0"/>
                </a:lnTo>
                <a:lnTo>
                  <a:pt x="3905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DAHGJMztn5Y</dc:identifier>
  <dcterms:modified xsi:type="dcterms:W3CDTF">2011-08-01T06:04:30Z</dcterms:modified>
  <cp:revision>1</cp:revision>
  <dc:title>Мастер-класс:</dc:title>
</cp:coreProperties>
</file>