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63" r:id="rId3"/>
    <p:sldId id="270" r:id="rId4"/>
    <p:sldId id="265" r:id="rId5"/>
    <p:sldId id="280" r:id="rId6"/>
    <p:sldId id="272" r:id="rId7"/>
    <p:sldId id="281" r:id="rId8"/>
    <p:sldId id="282" r:id="rId9"/>
    <p:sldId id="284" r:id="rId10"/>
    <p:sldId id="271" r:id="rId11"/>
    <p:sldId id="28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33A"/>
    <a:srgbClr val="FDAD46"/>
    <a:srgbClr val="214E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2782" autoAdjust="0"/>
  </p:normalViewPr>
  <p:slideViewPr>
    <p:cSldViewPr snapToGrid="0" snapToObjects="1">
      <p:cViewPr>
        <p:scale>
          <a:sx n="80" d="100"/>
          <a:sy n="80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BFD7B1-575A-704D-9D4B-A02CF7D68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7355D-2883-1542-9623-2DDF60E1E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993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DAF45A-E02A-A349-9F81-B37469B8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9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BF324C-9E88-D648-A012-3D167EFD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81987-C678-E044-B0FB-830AD1F4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C1500-9610-6341-AF24-21E3ACA0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2116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16CC9-6050-A94C-921D-021E4690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387B83-C314-F94F-BAA5-1ACC7508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15C2E-40C6-2549-A3E8-39CC8865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C3AF7-3159-9649-BF70-8EF03AFC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12B1C-565B-C142-8B94-262FCD33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9837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3472A5-306A-D44D-AF29-BEDC817BD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98089D-EA28-CB46-8AC6-783760AA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D0CC8-AF5F-E14B-BAB8-F21A133B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7BCB6-6259-0449-BCDD-240196EF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4D584-250C-824B-A61F-FBBDF092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347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6DE80-9960-AE43-BD82-662B1EBD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E91DC-BAB1-A143-87CF-F7CB9EAC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0C12F-052D-7B47-A149-3923E58D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262CF9-B71E-FF49-8609-8F0428C9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FF3A8-9D18-2146-9442-67241E3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347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131B7-8C67-6E43-91AE-3906B685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CC77AC-E0B4-2E4E-BFDA-FDA667872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F173C3-7648-7D46-A52A-9F3FEB1A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F9C293-58FB-EB47-B1A0-EAF0D5B2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803DEE-6B83-7D49-B9E7-B174A0EF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454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0AD38-A31A-FF43-B906-D881AC1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8FCC05-6B06-2A45-B6E2-F529DC531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B49736-26BF-3A49-9878-2DFA8DA84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AE97B7-24BA-5C4C-9189-CF7859A8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D95049-B39B-6346-B543-AE8A027A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B9F0D0-A4AA-9244-BF41-68672248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770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72752-287F-8345-B3C5-6BAF90D2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EC2548-C2AF-B14B-BA04-F9D74AFE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9A71A0-DD6C-B34F-B713-0C9B08AD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106DE5-8295-7C44-9A14-3B3206D48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AB7F03-EA13-FF4C-B957-BF9A81D40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C0D874-8185-A949-9546-F1387999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18BA22-6C63-A74C-9B2D-E145B70A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F477F6-34EE-8949-B969-310DFDF6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869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88E08-76C4-E743-B9E5-B601C897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F29219-4E6E-B145-91AE-25127BF7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CB59CF-1B70-614E-A471-C59A03FC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1D665-18F4-034A-A298-9F5339C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820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D3035E-212C-8945-BA36-2CA51730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284022-CA12-CB48-ADD6-E9DF4A0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B376B3-F7B0-B249-820B-291E0C6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641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B33B2-562C-4841-A2CD-A95BC489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8E728-F381-544D-BF2B-7A0A54F2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D1ACDC-5111-9A42-9AFB-DDB1BA4D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F43425-2783-9D47-B514-EE955F95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5EEF52-6079-234F-97DB-F72A6FB9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3515A3-BE92-8744-B33E-ED5DE8D3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989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18816-733B-F745-A25A-B452A73A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AC3482-DA00-CE4A-826B-E1632CA60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B93F17-884A-D242-A363-A912B645E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DC90E9-7A40-E347-8087-99FF501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7773A-F310-2144-9402-108016A2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0FAAF5-2202-CB44-9404-BB73D932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339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C02267-9298-1E42-8FBE-03B8525BCD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D28AB9-03AC-1A48-8A0E-4D9D630A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946CE8-7CC5-1C41-9ABA-A0ED0FE71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D807A-AEE3-3B4E-8648-29C692C3D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1CA7-796D-E342-A6A4-DEB416E8E409}" type="datetimeFigureOut">
              <a:rPr lang="x-none" smtClean="0"/>
              <a:pPr/>
              <a:t>07.04.2026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0BC6BA-DFAF-9F4A-BE7F-B4EB2B2F8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E891A-96CF-1548-815B-5B5B30016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5012-EE10-EF4F-98D3-6ED13E10BC6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586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search?sca_esv=a0464d9551b247bc&amp;q=Statistica+%28%D0%BE%D1%82+StatSoft%29&amp;source=lnms&amp;fbs=ADc_l-ZhZwqRfIRNTFz1njGTSUZt65dTfrJQ2olk-tj1o_tulQDWV5luF_Ll97JiY9tvU4eFmDqiz3Zi--Kf9e9JmEO_0o7NFBvzqSCjp7Lml6HDnzOE1cKOhARHbR-YlMU10vgY3Euuv9w8j9XsrQawKYe55Afh8E6EXr3HJybK6v6-8z0_1wZSpKjo9FzdEH4fBvq99Rhm2RoUQLIYQAl0mHeANcVoB7vQxDsaEwtlpuu42pUWMS_w7HcV8YiUYhVOyF9b49Bh&amp;sa=X&amp;ved=2ahUKEwjF-5nFr9yTAxWaHxAIHeJCGioQgK4QegQIARAB&amp;biw=1366&amp;bih=600&amp;dpr=1&amp;mstk=AUtExfBPtlItyhwWYDzYW64Zo9ZQzbJTG4TejduMXYBlQt40zJMDN9mguZVYb6sLqaZAS0VtMgv24aBvUNbegiLNK_QmxzNPBqYidOpFCTiFaQ6iSkXwHl-vXnYLUUI1XlSN_J0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703" y="0"/>
            <a:ext cx="10359739" cy="1056904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latin typeface="Bookman Old Style" pitchFamily="18" charset="0"/>
              </a:rPr>
              <a:t>Минский государственный колледж монтажных технологий и </a:t>
            </a:r>
            <a:br>
              <a:rPr lang="ru-RU" sz="2300" dirty="0" smtClean="0">
                <a:latin typeface="Bookman Old Style" pitchFamily="18" charset="0"/>
              </a:rPr>
            </a:br>
            <a:r>
              <a:rPr lang="ru-RU" sz="2300" dirty="0" smtClean="0">
                <a:latin typeface="Bookman Old Style" pitchFamily="18" charset="0"/>
              </a:rPr>
              <a:t>транспортной логистики</a:t>
            </a:r>
            <a:endParaRPr lang="ru-RU" sz="23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018" y="1825625"/>
            <a:ext cx="10913424" cy="4836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Использование интерактивных сервисов и инструментов при изучении иностранного языка как средства повышения профессиональной компетенции учащихся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                                                                              </a:t>
            </a:r>
            <a:r>
              <a:rPr lang="ru-RU" sz="1600" dirty="0" smtClean="0">
                <a:latin typeface="Bookman Old Style" pitchFamily="18" charset="0"/>
              </a:rPr>
              <a:t>Подготовил: </a:t>
            </a:r>
            <a:r>
              <a:rPr lang="ru-RU" sz="1600" u="sng" dirty="0" err="1" smtClean="0">
                <a:latin typeface="Bookman Old Style" pitchFamily="18" charset="0"/>
              </a:rPr>
              <a:t>Бальцевич</a:t>
            </a:r>
            <a:r>
              <a:rPr lang="ru-RU" sz="1600" u="sng" dirty="0" smtClean="0">
                <a:latin typeface="Bookman Old Style" pitchFamily="18" charset="0"/>
              </a:rPr>
              <a:t> Ю.И., 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                                         магистр </a:t>
            </a:r>
            <a:r>
              <a:rPr lang="ru-RU" sz="1600" dirty="0" smtClean="0">
                <a:latin typeface="Bookman Old Style" pitchFamily="18" charset="0"/>
              </a:rPr>
              <a:t>гуманитарных наук</a:t>
            </a:r>
            <a:r>
              <a:rPr lang="ru-RU" sz="1600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                                                                                         преподаватель </a:t>
            </a:r>
            <a:r>
              <a:rPr lang="ru-RU" sz="1600" dirty="0" smtClean="0">
                <a:latin typeface="Bookman Old Style" pitchFamily="18" charset="0"/>
              </a:rPr>
              <a:t>иностранных языков </a:t>
            </a:r>
            <a:endParaRPr lang="ru-RU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                                         высшей </a:t>
            </a:r>
            <a:r>
              <a:rPr lang="ru-RU" sz="1600" dirty="0" smtClean="0">
                <a:latin typeface="Bookman Old Style" pitchFamily="18" charset="0"/>
              </a:rPr>
              <a:t>квалификационной </a:t>
            </a:r>
            <a:r>
              <a:rPr lang="ru-RU" sz="1600" dirty="0" smtClean="0">
                <a:latin typeface="Bookman Old Style" pitchFamily="18" charset="0"/>
              </a:rPr>
              <a:t>категории</a:t>
            </a:r>
          </a:p>
          <a:p>
            <a:pPr algn="ctr">
              <a:buNone/>
            </a:pPr>
            <a:endParaRPr lang="ru-RU" sz="16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Bookman Old Style" pitchFamily="18" charset="0"/>
              </a:rPr>
              <a:t>Минск, 2026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18" y="160338"/>
            <a:ext cx="1085597" cy="11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C:\Users\Gleb\Desktop\5 ski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72" y="4227615"/>
            <a:ext cx="3651662" cy="243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7" name="AutoShape 9" descr="Герб Минск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82" y="249382"/>
            <a:ext cx="10842259" cy="6995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Программный </a:t>
            </a:r>
            <a:r>
              <a:rPr lang="ru-RU" sz="3600" dirty="0" smtClean="0">
                <a:latin typeface="Bookman Old Style" pitchFamily="18" charset="0"/>
              </a:rPr>
              <a:t>пакет </a:t>
            </a:r>
            <a:r>
              <a:rPr lang="en-US" sz="3600" dirty="0" err="1" smtClean="0">
                <a:latin typeface="Bookman Old Style" pitchFamily="18" charset="0"/>
                <a:hlinkClick r:id="rId2"/>
              </a:rPr>
              <a:t>Statistica</a:t>
            </a:r>
            <a:endParaRPr lang="x-none" sz="3600" u="sng" dirty="0">
              <a:latin typeface="Bookman Old Style" pitchFamily="18" charset="0"/>
            </a:endParaRP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xmlns="" id="{FFC75991-735B-7B4B-88E5-35BDC0F6D5CA}"/>
              </a:ext>
            </a:extLst>
          </p:cNvPr>
          <p:cNvGrpSpPr/>
          <p:nvPr/>
        </p:nvGrpSpPr>
        <p:grpSpPr>
          <a:xfrm>
            <a:off x="3941374" y="3182078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3208F1B-A8D5-6749-888A-CDD95613C30B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rgbClr val="FDAD4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ECB3FD7-7669-8D40-B658-F26BF7B24C69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rgbClr val="214E61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217" name="Рисунок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203" y="2870572"/>
            <a:ext cx="4526856" cy="190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14441" y="5284945"/>
            <a:ext cx="4322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Рисунок 3. – Коэффициент линейной корреляции Пирсона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50" y="2676901"/>
            <a:ext cx="3451497" cy="260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17029"/>
            <a:ext cx="43826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Рисунок 2. – Диаграмма размаха (уровень профессиональной компетенции посредством использования интерактивных сервисов и инструментов)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221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4080" y="1001684"/>
            <a:ext cx="9129708" cy="11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35986" y="2312859"/>
            <a:ext cx="4940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Рисунок 1. – Результаты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-критерия Манна-Уитни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43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Изображения по запросу «Фон информационные технологии» - бесплатно на  gryzli.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Gleb\Desktop\1749066338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0375" y="1377538"/>
            <a:ext cx="1142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СПАСИБО ЗА ВНИМАНИЕ!</a:t>
            </a:r>
          </a:p>
          <a:p>
            <a:pPr algn="ctr"/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atin typeface="Bookman Old Style" panose="02050604050505020204" pitchFamily="18" charset="0"/>
              </a:rPr>
              <a:t>Республиканская </a:t>
            </a:r>
            <a:r>
              <a:rPr lang="ru-RU" u="sng" dirty="0">
                <a:latin typeface="Bookman Old Style" panose="02050604050505020204" pitchFamily="18" charset="0"/>
              </a:rPr>
              <a:t>информационно-образовательная среда </a:t>
            </a:r>
            <a:endParaRPr lang="x-none" u="sng" dirty="0">
              <a:latin typeface="Bookman Old Style" panose="02050604050505020204" pitchFamily="18" charset="0"/>
            </a:endParaRPr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xmlns="" id="{9C3618E8-AB79-B941-8823-37AD3422AF4D}"/>
              </a:ext>
            </a:extLst>
          </p:cNvPr>
          <p:cNvGrpSpPr/>
          <p:nvPr/>
        </p:nvGrpSpPr>
        <p:grpSpPr>
          <a:xfrm>
            <a:off x="844260" y="1584114"/>
            <a:ext cx="3983755" cy="4581562"/>
            <a:chOff x="701385" y="1631739"/>
            <a:chExt cx="3983755" cy="458156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EAFB9684-5FB4-E047-A090-F036EB2E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85" y="1631739"/>
              <a:ext cx="3983755" cy="3989414"/>
            </a:xfrm>
            <a:custGeom>
              <a:avLst/>
              <a:gdLst>
                <a:gd name="T0" fmla="*/ 397 w 397"/>
                <a:gd name="T1" fmla="*/ 199 h 397"/>
                <a:gd name="T2" fmla="*/ 199 w 397"/>
                <a:gd name="T3" fmla="*/ 397 h 397"/>
                <a:gd name="T4" fmla="*/ 0 w 397"/>
                <a:gd name="T5" fmla="*/ 199 h 397"/>
                <a:gd name="T6" fmla="*/ 200 w 397"/>
                <a:gd name="T7" fmla="*/ 0 h 397"/>
                <a:gd name="T8" fmla="*/ 397 w 397"/>
                <a:gd name="T9" fmla="*/ 19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97">
                  <a:moveTo>
                    <a:pt x="397" y="199"/>
                  </a:moveTo>
                  <a:cubicBezTo>
                    <a:pt x="397" y="308"/>
                    <a:pt x="308" y="397"/>
                    <a:pt x="199" y="397"/>
                  </a:cubicBezTo>
                  <a:cubicBezTo>
                    <a:pt x="89" y="397"/>
                    <a:pt x="0" y="308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09" y="0"/>
                    <a:pt x="397" y="89"/>
                    <a:pt x="397" y="199"/>
                  </a:cubicBezTo>
                  <a:close/>
                </a:path>
              </a:pathLst>
            </a:custGeom>
            <a:gradFill>
              <a:gsLst>
                <a:gs pos="51000">
                  <a:schemeClr val="bg1">
                    <a:lumMod val="95000"/>
                  </a:schemeClr>
                </a:gs>
                <a:gs pos="82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A3442B6B-8ED1-614B-BD90-25E6E41A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1631739"/>
              <a:ext cx="1737234" cy="2221055"/>
            </a:xfrm>
            <a:custGeom>
              <a:avLst/>
              <a:gdLst>
                <a:gd name="T0" fmla="*/ 0 w 173"/>
                <a:gd name="T1" fmla="*/ 221 h 221"/>
                <a:gd name="T2" fmla="*/ 173 w 173"/>
                <a:gd name="T3" fmla="*/ 0 h 221"/>
                <a:gd name="T4" fmla="*/ 173 w 173"/>
                <a:gd name="T5" fmla="*/ 195 h 221"/>
                <a:gd name="T6" fmla="*/ 0 w 17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21">
                  <a:moveTo>
                    <a:pt x="0" y="221"/>
                  </a:moveTo>
                  <a:cubicBezTo>
                    <a:pt x="0" y="111"/>
                    <a:pt x="82" y="0"/>
                    <a:pt x="173" y="0"/>
                  </a:cubicBezTo>
                  <a:cubicBezTo>
                    <a:pt x="173" y="195"/>
                    <a:pt x="173" y="195"/>
                    <a:pt x="173" y="195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FDAD46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B6EE061F-EABD-B74D-B588-9F5584EB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2063219"/>
              <a:ext cx="1335463" cy="1728746"/>
            </a:xfrm>
            <a:custGeom>
              <a:avLst/>
              <a:gdLst>
                <a:gd name="T0" fmla="*/ 0 w 133"/>
                <a:gd name="T1" fmla="*/ 172 h 172"/>
                <a:gd name="T2" fmla="*/ 133 w 133"/>
                <a:gd name="T3" fmla="*/ 0 h 172"/>
                <a:gd name="T4" fmla="*/ 133 w 133"/>
                <a:gd name="T5" fmla="*/ 152 h 172"/>
                <a:gd name="T6" fmla="*/ 0 w 133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2">
                  <a:moveTo>
                    <a:pt x="0" y="172"/>
                  </a:moveTo>
                  <a:cubicBezTo>
                    <a:pt x="0" y="87"/>
                    <a:pt x="63" y="0"/>
                    <a:pt x="133" y="0"/>
                  </a:cubicBezTo>
                  <a:cubicBezTo>
                    <a:pt x="133" y="152"/>
                    <a:pt x="133" y="152"/>
                    <a:pt x="133" y="152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rgbClr val="214E61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A9B23AF1-0F0D-A64E-BF23-222C36DE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1" y="2506016"/>
              <a:ext cx="933692" cy="1226532"/>
            </a:xfrm>
            <a:custGeom>
              <a:avLst/>
              <a:gdLst>
                <a:gd name="T0" fmla="*/ 0 w 93"/>
                <a:gd name="T1" fmla="*/ 122 h 122"/>
                <a:gd name="T2" fmla="*/ 93 w 93"/>
                <a:gd name="T3" fmla="*/ 0 h 122"/>
                <a:gd name="T4" fmla="*/ 93 w 93"/>
                <a:gd name="T5" fmla="*/ 108 h 122"/>
                <a:gd name="T6" fmla="*/ 0 w 93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2">
                  <a:moveTo>
                    <a:pt x="0" y="122"/>
                  </a:moveTo>
                  <a:cubicBezTo>
                    <a:pt x="0" y="61"/>
                    <a:pt x="44" y="0"/>
                    <a:pt x="93" y="0"/>
                  </a:cubicBezTo>
                  <a:cubicBezTo>
                    <a:pt x="93" y="108"/>
                    <a:pt x="93" y="108"/>
                    <a:pt x="93" y="108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5513FFF4-3908-384F-8FD2-05DCBA79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2" y="2937494"/>
              <a:ext cx="531922" cy="734223"/>
            </a:xfrm>
            <a:custGeom>
              <a:avLst/>
              <a:gdLst>
                <a:gd name="T0" fmla="*/ 0 w 53"/>
                <a:gd name="T1" fmla="*/ 73 h 73"/>
                <a:gd name="T2" fmla="*/ 53 w 53"/>
                <a:gd name="T3" fmla="*/ 0 h 73"/>
                <a:gd name="T4" fmla="*/ 53 w 53"/>
                <a:gd name="T5" fmla="*/ 65 h 73"/>
                <a:gd name="T6" fmla="*/ 0 w 5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73">
                  <a:moveTo>
                    <a:pt x="0" y="73"/>
                  </a:moveTo>
                  <a:cubicBezTo>
                    <a:pt x="0" y="37"/>
                    <a:pt x="25" y="0"/>
                    <a:pt x="53" y="0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C4653C35-8838-BA40-8FFD-1B6F0683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1" y="3591081"/>
              <a:ext cx="3011866" cy="442797"/>
            </a:xfrm>
            <a:custGeom>
              <a:avLst/>
              <a:gdLst>
                <a:gd name="T0" fmla="*/ 0 w 300"/>
                <a:gd name="T1" fmla="*/ 26 h 44"/>
                <a:gd name="T2" fmla="*/ 172 w 300"/>
                <a:gd name="T3" fmla="*/ 44 h 44"/>
                <a:gd name="T4" fmla="*/ 300 w 300"/>
                <a:gd name="T5" fmla="*/ 35 h 44"/>
                <a:gd name="T6" fmla="*/ 173 w 300"/>
                <a:gd name="T7" fmla="*/ 0 h 44"/>
                <a:gd name="T8" fmla="*/ 0 w 300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0" y="26"/>
                  </a:moveTo>
                  <a:cubicBezTo>
                    <a:pt x="34" y="37"/>
                    <a:pt x="98" y="44"/>
                    <a:pt x="172" y="44"/>
                  </a:cubicBezTo>
                  <a:cubicBezTo>
                    <a:pt x="221" y="44"/>
                    <a:pt x="266" y="41"/>
                    <a:pt x="300" y="35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B256481A-A814-EF48-9955-5511043F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61" y="3591081"/>
              <a:ext cx="2318671" cy="342355"/>
            </a:xfrm>
            <a:custGeom>
              <a:avLst/>
              <a:gdLst>
                <a:gd name="T0" fmla="*/ 0 w 231"/>
                <a:gd name="T1" fmla="*/ 20 h 34"/>
                <a:gd name="T2" fmla="*/ 132 w 231"/>
                <a:gd name="T3" fmla="*/ 34 h 34"/>
                <a:gd name="T4" fmla="*/ 231 w 231"/>
                <a:gd name="T5" fmla="*/ 27 h 34"/>
                <a:gd name="T6" fmla="*/ 133 w 231"/>
                <a:gd name="T7" fmla="*/ 0 h 34"/>
                <a:gd name="T8" fmla="*/ 0 w 231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4">
                  <a:moveTo>
                    <a:pt x="0" y="20"/>
                  </a:moveTo>
                  <a:cubicBezTo>
                    <a:pt x="27" y="28"/>
                    <a:pt x="76" y="34"/>
                    <a:pt x="132" y="34"/>
                  </a:cubicBezTo>
                  <a:cubicBezTo>
                    <a:pt x="170" y="34"/>
                    <a:pt x="204" y="31"/>
                    <a:pt x="231" y="27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214E6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3B1DCFB-8504-334F-BDAC-47093439D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130" y="3591081"/>
              <a:ext cx="1615571" cy="232009"/>
            </a:xfrm>
            <a:custGeom>
              <a:avLst/>
              <a:gdLst>
                <a:gd name="T0" fmla="*/ 161 w 161"/>
                <a:gd name="T1" fmla="*/ 19 h 23"/>
                <a:gd name="T2" fmla="*/ 92 w 161"/>
                <a:gd name="T3" fmla="*/ 23 h 23"/>
                <a:gd name="T4" fmla="*/ 0 w 161"/>
                <a:gd name="T5" fmla="*/ 14 h 23"/>
                <a:gd name="T6" fmla="*/ 93 w 161"/>
                <a:gd name="T7" fmla="*/ 0 h 23"/>
                <a:gd name="T8" fmla="*/ 161 w 16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">
                  <a:moveTo>
                    <a:pt x="161" y="19"/>
                  </a:moveTo>
                  <a:cubicBezTo>
                    <a:pt x="142" y="21"/>
                    <a:pt x="118" y="23"/>
                    <a:pt x="92" y="23"/>
                  </a:cubicBezTo>
                  <a:cubicBezTo>
                    <a:pt x="54" y="23"/>
                    <a:pt x="20" y="19"/>
                    <a:pt x="0" y="14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161" y="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53702E66-ABBA-B844-87EF-359102B68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901" y="3591081"/>
              <a:ext cx="912473" cy="130152"/>
            </a:xfrm>
            <a:custGeom>
              <a:avLst/>
              <a:gdLst>
                <a:gd name="T0" fmla="*/ 0 w 91"/>
                <a:gd name="T1" fmla="*/ 8 h 13"/>
                <a:gd name="T2" fmla="*/ 53 w 91"/>
                <a:gd name="T3" fmla="*/ 13 h 13"/>
                <a:gd name="T4" fmla="*/ 91 w 91"/>
                <a:gd name="T5" fmla="*/ 10 h 13"/>
                <a:gd name="T6" fmla="*/ 53 w 91"/>
                <a:gd name="T7" fmla="*/ 0 h 13"/>
                <a:gd name="T8" fmla="*/ 0 w 9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">
                  <a:moveTo>
                    <a:pt x="0" y="8"/>
                  </a:moveTo>
                  <a:cubicBezTo>
                    <a:pt x="13" y="11"/>
                    <a:pt x="32" y="13"/>
                    <a:pt x="53" y="13"/>
                  </a:cubicBezTo>
                  <a:cubicBezTo>
                    <a:pt x="67" y="13"/>
                    <a:pt x="80" y="12"/>
                    <a:pt x="91" y="1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B40F2DF2-1B5D-E14D-B339-C97218F6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6" y="1631739"/>
              <a:ext cx="1274632" cy="2311596"/>
            </a:xfrm>
            <a:custGeom>
              <a:avLst/>
              <a:gdLst>
                <a:gd name="T0" fmla="*/ 0 w 127"/>
                <a:gd name="T1" fmla="*/ 0 h 230"/>
                <a:gd name="T2" fmla="*/ 127 w 127"/>
                <a:gd name="T3" fmla="*/ 230 h 230"/>
                <a:gd name="T4" fmla="*/ 0 w 127"/>
                <a:gd name="T5" fmla="*/ 195 h 230"/>
                <a:gd name="T6" fmla="*/ 0 w 127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30">
                  <a:moveTo>
                    <a:pt x="0" y="0"/>
                  </a:moveTo>
                  <a:cubicBezTo>
                    <a:pt x="67" y="0"/>
                    <a:pt x="127" y="120"/>
                    <a:pt x="127" y="230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A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2301C4D8-1F02-A144-AE09-271D0A29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063220"/>
              <a:ext cx="983208" cy="1799479"/>
            </a:xfrm>
            <a:custGeom>
              <a:avLst/>
              <a:gdLst>
                <a:gd name="T0" fmla="*/ 0 w 98"/>
                <a:gd name="T1" fmla="*/ 0 h 179"/>
                <a:gd name="T2" fmla="*/ 98 w 98"/>
                <a:gd name="T3" fmla="*/ 179 h 179"/>
                <a:gd name="T4" fmla="*/ 0 w 98"/>
                <a:gd name="T5" fmla="*/ 152 h 179"/>
                <a:gd name="T6" fmla="*/ 0 w 98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79">
                  <a:moveTo>
                    <a:pt x="0" y="0"/>
                  </a:moveTo>
                  <a:cubicBezTo>
                    <a:pt x="52" y="0"/>
                    <a:pt x="98" y="94"/>
                    <a:pt x="98" y="179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967AAB80-673D-0E4E-80C1-FCB93C48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7" y="2506017"/>
              <a:ext cx="681879" cy="1276046"/>
            </a:xfrm>
            <a:custGeom>
              <a:avLst/>
              <a:gdLst>
                <a:gd name="T0" fmla="*/ 0 w 68"/>
                <a:gd name="T1" fmla="*/ 0 h 127"/>
                <a:gd name="T2" fmla="*/ 68 w 68"/>
                <a:gd name="T3" fmla="*/ 127 h 127"/>
                <a:gd name="T4" fmla="*/ 0 w 68"/>
                <a:gd name="T5" fmla="*/ 108 h 127"/>
                <a:gd name="T6" fmla="*/ 0 w 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27">
                  <a:moveTo>
                    <a:pt x="0" y="0"/>
                  </a:moveTo>
                  <a:cubicBezTo>
                    <a:pt x="36" y="0"/>
                    <a:pt x="68" y="66"/>
                    <a:pt x="68" y="127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EAC22914-53AC-4644-AFB5-12E97A0E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3" y="2937494"/>
              <a:ext cx="380550" cy="754028"/>
            </a:xfrm>
            <a:custGeom>
              <a:avLst/>
              <a:gdLst>
                <a:gd name="T0" fmla="*/ 0 w 38"/>
                <a:gd name="T1" fmla="*/ 0 h 75"/>
                <a:gd name="T2" fmla="*/ 38 w 38"/>
                <a:gd name="T3" fmla="*/ 75 h 75"/>
                <a:gd name="T4" fmla="*/ 0 w 38"/>
                <a:gd name="T5" fmla="*/ 65 h 75"/>
                <a:gd name="T6" fmla="*/ 0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0" y="0"/>
                  </a:moveTo>
                  <a:cubicBezTo>
                    <a:pt x="21" y="0"/>
                    <a:pt x="38" y="40"/>
                    <a:pt x="38" y="7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xmlns="" id="{A3D7ECAF-8D55-4042-BBB8-6DD227B9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51" y="5558730"/>
              <a:ext cx="3927423" cy="65457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 i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21">
            <a:extLst>
              <a:ext uri="{FF2B5EF4-FFF2-40B4-BE49-F238E27FC236}">
                <a16:creationId xmlns:a16="http://schemas.microsoft.com/office/drawing/2014/main" xmlns="" id="{1AFF1F4B-A5BB-B041-9401-B1D359695C6A}"/>
              </a:ext>
            </a:extLst>
          </p:cNvPr>
          <p:cNvGrpSpPr/>
          <p:nvPr/>
        </p:nvGrpSpPr>
        <p:grpSpPr>
          <a:xfrm>
            <a:off x="5264167" y="1336298"/>
            <a:ext cx="6385389" cy="4430211"/>
            <a:chOff x="5121292" y="1383923"/>
            <a:chExt cx="6385389" cy="4430211"/>
          </a:xfrm>
        </p:grpSpPr>
        <p:grpSp>
          <p:nvGrpSpPr>
            <p:cNvPr id="19" name="组合 22">
              <a:extLst>
                <a:ext uri="{FF2B5EF4-FFF2-40B4-BE49-F238E27FC236}">
                  <a16:creationId xmlns:a16="http://schemas.microsoft.com/office/drawing/2014/main" xmlns="" id="{61227300-BD76-324C-A650-AF7E38526A92}"/>
                </a:ext>
              </a:extLst>
            </p:cNvPr>
            <p:cNvGrpSpPr/>
            <p:nvPr/>
          </p:nvGrpSpPr>
          <p:grpSpPr>
            <a:xfrm>
              <a:off x="5121292" y="1383923"/>
              <a:ext cx="6385389" cy="879844"/>
              <a:chOff x="5377964" y="1271629"/>
              <a:chExt cx="6385389" cy="879844"/>
            </a:xfrm>
          </p:grpSpPr>
          <p:grpSp>
            <p:nvGrpSpPr>
              <p:cNvPr id="35" name="组合 38">
                <a:extLst>
                  <a:ext uri="{FF2B5EF4-FFF2-40B4-BE49-F238E27FC236}">
                    <a16:creationId xmlns:a16="http://schemas.microsoft.com/office/drawing/2014/main" xmlns="" id="{7CCF9A3D-2CEC-C543-B683-9504E00067D2}"/>
                  </a:ext>
                </a:extLst>
              </p:cNvPr>
              <p:cNvGrpSpPr/>
              <p:nvPr/>
            </p:nvGrpSpPr>
            <p:grpSpPr>
              <a:xfrm>
                <a:off x="5377964" y="1271629"/>
                <a:ext cx="879846" cy="879844"/>
                <a:chOff x="5377964" y="1632878"/>
                <a:chExt cx="879846" cy="879844"/>
              </a:xfrm>
            </p:grpSpPr>
            <p:sp>
              <p:nvSpPr>
                <p:cNvPr id="37" name="Oval 35">
                  <a:extLst>
                    <a:ext uri="{FF2B5EF4-FFF2-40B4-BE49-F238E27FC236}">
                      <a16:creationId xmlns:a16="http://schemas.microsoft.com/office/drawing/2014/main" xmlns="" id="{42F93127-C3C2-2F41-BCB3-8604B0C144D2}"/>
                    </a:ext>
                  </a:extLst>
                </p:cNvPr>
                <p:cNvSpPr/>
                <p:nvPr/>
              </p:nvSpPr>
              <p:spPr>
                <a:xfrm>
                  <a:off x="5377964" y="1632878"/>
                  <a:ext cx="879846" cy="879844"/>
                </a:xfrm>
                <a:prstGeom prst="ellipse">
                  <a:avLst/>
                </a:prstGeom>
                <a:solidFill>
                  <a:srgbClr val="FDAD4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AutoShape 22">
                  <a:extLst>
                    <a:ext uri="{FF2B5EF4-FFF2-40B4-BE49-F238E27FC236}">
                      <a16:creationId xmlns:a16="http://schemas.microsoft.com/office/drawing/2014/main" xmlns="" id="{1B225C13-BF30-D045-9DBD-FAE2E0CFE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671" y="1910875"/>
                  <a:ext cx="402432" cy="323850"/>
                </a:xfrm>
                <a:custGeom>
                  <a:avLst/>
                  <a:gdLst>
                    <a:gd name="T0" fmla="*/ 402413 w 21335"/>
                    <a:gd name="T1" fmla="*/ 328839 h 21422"/>
                    <a:gd name="T2" fmla="*/ 402413 w 21335"/>
                    <a:gd name="T3" fmla="*/ 328839 h 21422"/>
                    <a:gd name="T4" fmla="*/ 402413 w 21335"/>
                    <a:gd name="T5" fmla="*/ 328839 h 21422"/>
                    <a:gd name="T6" fmla="*/ 402413 w 21335"/>
                    <a:gd name="T7" fmla="*/ 328839 h 214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35" h="21422">
                      <a:moveTo>
                        <a:pt x="19499" y="4188"/>
                      </a:moveTo>
                      <a:lnTo>
                        <a:pt x="17977" y="2290"/>
                      </a:lnTo>
                      <a:cubicBezTo>
                        <a:pt x="17713" y="1961"/>
                        <a:pt x="17284" y="1961"/>
                        <a:pt x="17018" y="2290"/>
                      </a:cubicBezTo>
                      <a:lnTo>
                        <a:pt x="8914" y="12399"/>
                      </a:lnTo>
                      <a:cubicBezTo>
                        <a:pt x="8384" y="13060"/>
                        <a:pt x="7524" y="13060"/>
                        <a:pt x="6996" y="12399"/>
                      </a:cubicBezTo>
                      <a:lnTo>
                        <a:pt x="4317" y="9058"/>
                      </a:lnTo>
                      <a:cubicBezTo>
                        <a:pt x="4051" y="8728"/>
                        <a:pt x="3622" y="8728"/>
                        <a:pt x="3358" y="9058"/>
                      </a:cubicBezTo>
                      <a:lnTo>
                        <a:pt x="1836" y="10956"/>
                      </a:lnTo>
                      <a:cubicBezTo>
                        <a:pt x="1572" y="11286"/>
                        <a:pt x="1572" y="11821"/>
                        <a:pt x="1836" y="12152"/>
                      </a:cubicBezTo>
                      <a:lnTo>
                        <a:pt x="7523" y="19246"/>
                      </a:lnTo>
                      <a:cubicBezTo>
                        <a:pt x="7788" y="19575"/>
                        <a:pt x="8218" y="19575"/>
                        <a:pt x="8482" y="19246"/>
                      </a:cubicBezTo>
                      <a:lnTo>
                        <a:pt x="10004" y="17348"/>
                      </a:lnTo>
                      <a:cubicBezTo>
                        <a:pt x="10076" y="17257"/>
                        <a:pt x="10125" y="17149"/>
                        <a:pt x="10158" y="17036"/>
                      </a:cubicBezTo>
                      <a:lnTo>
                        <a:pt x="19499" y="5385"/>
                      </a:lnTo>
                      <a:cubicBezTo>
                        <a:pt x="19763" y="5053"/>
                        <a:pt x="19763" y="4518"/>
                        <a:pt x="19499" y="4188"/>
                      </a:cubicBezTo>
                      <a:cubicBezTo>
                        <a:pt x="19499" y="4188"/>
                        <a:pt x="19499" y="4188"/>
                        <a:pt x="19499" y="4188"/>
                      </a:cubicBezTo>
                      <a:close/>
                      <a:moveTo>
                        <a:pt x="20938" y="5983"/>
                      </a:moveTo>
                      <a:lnTo>
                        <a:pt x="8951" y="20934"/>
                      </a:lnTo>
                      <a:cubicBezTo>
                        <a:pt x="8675" y="21278"/>
                        <a:pt x="8314" y="21434"/>
                        <a:pt x="7955" y="21420"/>
                      </a:cubicBezTo>
                      <a:cubicBezTo>
                        <a:pt x="7597" y="21434"/>
                        <a:pt x="7233" y="21278"/>
                        <a:pt x="6958" y="20934"/>
                      </a:cubicBezTo>
                      <a:lnTo>
                        <a:pt x="397" y="12750"/>
                      </a:lnTo>
                      <a:cubicBezTo>
                        <a:pt x="-132" y="12090"/>
                        <a:pt x="-132" y="11019"/>
                        <a:pt x="397" y="10358"/>
                      </a:cubicBezTo>
                      <a:lnTo>
                        <a:pt x="2878" y="7263"/>
                      </a:lnTo>
                      <a:cubicBezTo>
                        <a:pt x="3408" y="6602"/>
                        <a:pt x="4267" y="6602"/>
                        <a:pt x="4797" y="7263"/>
                      </a:cubicBezTo>
                      <a:lnTo>
                        <a:pt x="7955" y="11203"/>
                      </a:lnTo>
                      <a:lnTo>
                        <a:pt x="16538" y="495"/>
                      </a:lnTo>
                      <a:cubicBezTo>
                        <a:pt x="17068" y="-165"/>
                        <a:pt x="17928" y="-165"/>
                        <a:pt x="18458" y="495"/>
                      </a:cubicBezTo>
                      <a:lnTo>
                        <a:pt x="20938" y="3590"/>
                      </a:lnTo>
                      <a:cubicBezTo>
                        <a:pt x="21467" y="4251"/>
                        <a:pt x="21467" y="5322"/>
                        <a:pt x="20938" y="5983"/>
                      </a:cubicBezTo>
                      <a:cubicBezTo>
                        <a:pt x="20938" y="5983"/>
                        <a:pt x="20938" y="5983"/>
                        <a:pt x="20938" y="59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9">
                <a:extLst>
                  <a:ext uri="{FF2B5EF4-FFF2-40B4-BE49-F238E27FC236}">
                    <a16:creationId xmlns:a16="http://schemas.microsoft.com/office/drawing/2014/main" xmlns="" id="{C1B9B7D2-A9DF-594D-82F0-E45C9623BD84}"/>
                  </a:ext>
                </a:extLst>
              </p:cNvPr>
              <p:cNvSpPr txBox="1"/>
              <p:nvPr/>
            </p:nvSpPr>
            <p:spPr>
              <a:xfrm>
                <a:off x="6389248" y="1389010"/>
                <a:ext cx="5374105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defRPr/>
                </a:pPr>
                <a:r>
                  <a:rPr lang="ru-RU" sz="1900" dirty="0" smtClean="0">
                    <a:latin typeface="Bookman Old Style" panose="02050604050505020204" pitchFamily="18" charset="0"/>
                    <a:cs typeface="+mn-ea"/>
                    <a:sym typeface="+mn-lt"/>
                  </a:rPr>
                  <a:t>И</a:t>
                </a:r>
                <a:r>
                  <a:rPr lang="ru-RU" sz="1900" dirty="0" smtClean="0">
                    <a:latin typeface="Bookman Old Style" panose="02050604050505020204" pitchFamily="18" charset="0"/>
                  </a:rPr>
                  <a:t>нформационно-телекоммуникационная инфраструктура.</a:t>
                </a:r>
                <a:endParaRPr lang="en-US" altLang="zh-CN" sz="1900" b="1" dirty="0">
                  <a:latin typeface="Bookman Old Style" panose="02050604050505020204" pitchFamily="18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23">
              <a:extLst>
                <a:ext uri="{FF2B5EF4-FFF2-40B4-BE49-F238E27FC236}">
                  <a16:creationId xmlns:a16="http://schemas.microsoft.com/office/drawing/2014/main" xmlns="" id="{2D2E8316-08A4-1942-81A3-C99E8A5EDA92}"/>
                </a:ext>
              </a:extLst>
            </p:cNvPr>
            <p:cNvGrpSpPr/>
            <p:nvPr/>
          </p:nvGrpSpPr>
          <p:grpSpPr>
            <a:xfrm>
              <a:off x="5121292" y="2567379"/>
              <a:ext cx="6364857" cy="879844"/>
              <a:chOff x="5377964" y="2532769"/>
              <a:chExt cx="6364857" cy="879844"/>
            </a:xfrm>
          </p:grpSpPr>
          <p:grpSp>
            <p:nvGrpSpPr>
              <p:cNvPr id="31" name="组合 34">
                <a:extLst>
                  <a:ext uri="{FF2B5EF4-FFF2-40B4-BE49-F238E27FC236}">
                    <a16:creationId xmlns:a16="http://schemas.microsoft.com/office/drawing/2014/main" xmlns="" id="{7EE8ACD0-593E-6940-BB53-89D6C165A7B7}"/>
                  </a:ext>
                </a:extLst>
              </p:cNvPr>
              <p:cNvGrpSpPr/>
              <p:nvPr/>
            </p:nvGrpSpPr>
            <p:grpSpPr>
              <a:xfrm>
                <a:off x="5377964" y="2532769"/>
                <a:ext cx="879846" cy="879844"/>
                <a:chOff x="5377964" y="2703538"/>
                <a:chExt cx="879846" cy="879844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994FA3CB-3E78-0D43-B4C3-7B4C0ACB8AB8}"/>
                    </a:ext>
                  </a:extLst>
                </p:cNvPr>
                <p:cNvSpPr/>
                <p:nvPr/>
              </p:nvSpPr>
              <p:spPr>
                <a:xfrm>
                  <a:off x="5377964" y="2703538"/>
                  <a:ext cx="879846" cy="879844"/>
                </a:xfrm>
                <a:prstGeom prst="ellipse">
                  <a:avLst/>
                </a:prstGeom>
                <a:solidFill>
                  <a:srgbClr val="214E6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Shape 97">
                  <a:extLst>
                    <a:ext uri="{FF2B5EF4-FFF2-40B4-BE49-F238E27FC236}">
                      <a16:creationId xmlns:a16="http://schemas.microsoft.com/office/drawing/2014/main" xmlns="" id="{769E3C25-936A-DF49-A4D2-94432BEAA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7256" y="2944094"/>
                  <a:ext cx="381262" cy="398732"/>
                </a:xfrm>
                <a:custGeom>
                  <a:avLst/>
                  <a:gdLst>
                    <a:gd name="T0" fmla="*/ 59232377 w 21600"/>
                    <a:gd name="T1" fmla="*/ 67792521 h 21600"/>
                    <a:gd name="T2" fmla="*/ 59232377 w 21600"/>
                    <a:gd name="T3" fmla="*/ 67792521 h 21600"/>
                    <a:gd name="T4" fmla="*/ 59232377 w 21600"/>
                    <a:gd name="T5" fmla="*/ 67792521 h 21600"/>
                    <a:gd name="T6" fmla="*/ 59232377 w 21600"/>
                    <a:gd name="T7" fmla="*/ 67792521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020"/>
                      </a:moveTo>
                      <a:lnTo>
                        <a:pt x="21600" y="12986"/>
                      </a:lnTo>
                      <a:lnTo>
                        <a:pt x="12524" y="7618"/>
                      </a:lnTo>
                      <a:lnTo>
                        <a:pt x="12524" y="1645"/>
                      </a:lnTo>
                      <a:cubicBezTo>
                        <a:pt x="12524" y="822"/>
                        <a:pt x="11662" y="0"/>
                        <a:pt x="10800" y="0"/>
                      </a:cubicBezTo>
                      <a:cubicBezTo>
                        <a:pt x="9938" y="0"/>
                        <a:pt x="9076" y="822"/>
                        <a:pt x="9076" y="1645"/>
                      </a:cubicBezTo>
                      <a:lnTo>
                        <a:pt x="9076" y="7618"/>
                      </a:lnTo>
                      <a:lnTo>
                        <a:pt x="0" y="12986"/>
                      </a:lnTo>
                      <a:lnTo>
                        <a:pt x="0" y="15020"/>
                      </a:lnTo>
                      <a:lnTo>
                        <a:pt x="9076" y="12337"/>
                      </a:lnTo>
                      <a:lnTo>
                        <a:pt x="9076" y="18310"/>
                      </a:lnTo>
                      <a:lnTo>
                        <a:pt x="6897" y="19955"/>
                      </a:lnTo>
                      <a:lnTo>
                        <a:pt x="6897" y="21600"/>
                      </a:lnTo>
                      <a:lnTo>
                        <a:pt x="10800" y="20604"/>
                      </a:lnTo>
                      <a:lnTo>
                        <a:pt x="14657" y="21600"/>
                      </a:lnTo>
                      <a:lnTo>
                        <a:pt x="14657" y="19955"/>
                      </a:lnTo>
                      <a:lnTo>
                        <a:pt x="12524" y="18310"/>
                      </a:lnTo>
                      <a:lnTo>
                        <a:pt x="12524" y="12337"/>
                      </a:lnTo>
                      <a:lnTo>
                        <a:pt x="21600" y="1502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miter lim="400000"/>
                  <a:headEnd/>
                  <a:tailEnd/>
                </a:ln>
              </p:spPr>
              <p:txBody>
                <a:bodyPr lIns="22860" rIns="22860" anchor="ctr"/>
                <a:lstStyle/>
                <a:p>
                  <a:endParaRPr lang="ar-IQ" sz="90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5">
                <a:extLst>
                  <a:ext uri="{FF2B5EF4-FFF2-40B4-BE49-F238E27FC236}">
                    <a16:creationId xmlns:a16="http://schemas.microsoft.com/office/drawing/2014/main" xmlns="" id="{C30588CB-5B97-F340-8D9A-8F84BADF3BEE}"/>
                  </a:ext>
                </a:extLst>
              </p:cNvPr>
              <p:cNvSpPr txBox="1"/>
              <p:nvPr/>
            </p:nvSpPr>
            <p:spPr>
              <a:xfrm>
                <a:off x="6368716" y="2699951"/>
                <a:ext cx="5374105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defRPr/>
                </a:pPr>
                <a:r>
                  <a:rPr lang="ru-RU" sz="1900" dirty="0" smtClean="0">
                    <a:latin typeface="Bookman Old Style" panose="02050604050505020204" pitchFamily="18" charset="0"/>
                  </a:rPr>
                  <a:t>Нормативно-правовое обеспечение.   </a:t>
                </a:r>
                <a:endParaRPr lang="en-US" altLang="zh-CN" sz="1900" dirty="0">
                  <a:latin typeface="Bookman Old Style" panose="02050604050505020204" pitchFamily="18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4">
              <a:extLst>
                <a:ext uri="{FF2B5EF4-FFF2-40B4-BE49-F238E27FC236}">
                  <a16:creationId xmlns:a16="http://schemas.microsoft.com/office/drawing/2014/main" xmlns="" id="{A039EC44-F0BF-BE40-A4C1-A1ABC36EBF2C}"/>
                </a:ext>
              </a:extLst>
            </p:cNvPr>
            <p:cNvGrpSpPr/>
            <p:nvPr/>
          </p:nvGrpSpPr>
          <p:grpSpPr>
            <a:xfrm>
              <a:off x="5121292" y="3636073"/>
              <a:ext cx="6364857" cy="994606"/>
              <a:chOff x="5377964" y="3711781"/>
              <a:chExt cx="6364857" cy="994606"/>
            </a:xfrm>
          </p:grpSpPr>
          <p:grpSp>
            <p:nvGrpSpPr>
              <p:cNvPr id="27" name="组合 30">
                <a:extLst>
                  <a:ext uri="{FF2B5EF4-FFF2-40B4-BE49-F238E27FC236}">
                    <a16:creationId xmlns:a16="http://schemas.microsoft.com/office/drawing/2014/main" xmlns="" id="{2E26223E-41B6-E741-88D0-D26B797FEE49}"/>
                  </a:ext>
                </a:extLst>
              </p:cNvPr>
              <p:cNvGrpSpPr/>
              <p:nvPr/>
            </p:nvGrpSpPr>
            <p:grpSpPr>
              <a:xfrm>
                <a:off x="5377964" y="3826543"/>
                <a:ext cx="879846" cy="879844"/>
                <a:chOff x="5377964" y="3774199"/>
                <a:chExt cx="879846" cy="879844"/>
              </a:xfrm>
            </p:grpSpPr>
            <p:sp>
              <p:nvSpPr>
                <p:cNvPr id="29" name="Oval 37">
                  <a:extLst>
                    <a:ext uri="{FF2B5EF4-FFF2-40B4-BE49-F238E27FC236}">
                      <a16:creationId xmlns:a16="http://schemas.microsoft.com/office/drawing/2014/main" xmlns="" id="{80B91773-78C1-7243-81E1-053E2C3ACAAA}"/>
                    </a:ext>
                  </a:extLst>
                </p:cNvPr>
                <p:cNvSpPr/>
                <p:nvPr/>
              </p:nvSpPr>
              <p:spPr>
                <a:xfrm>
                  <a:off x="5377964" y="3774199"/>
                  <a:ext cx="879846" cy="879844"/>
                </a:xfrm>
                <a:prstGeom prst="ellipse">
                  <a:avLst/>
                </a:prstGeom>
                <a:solidFill>
                  <a:srgbClr val="FDAD46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31">
                  <a:extLst>
                    <a:ext uri="{FF2B5EF4-FFF2-40B4-BE49-F238E27FC236}">
                      <a16:creationId xmlns:a16="http://schemas.microsoft.com/office/drawing/2014/main" xmlns="" id="{A9B225E5-960B-8A4E-B81B-1F813D6EB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2072" y="4029574"/>
                  <a:ext cx="351631" cy="369094"/>
                </a:xfrm>
                <a:custGeom>
                  <a:avLst/>
                  <a:gdLst>
                    <a:gd name="T0" fmla="*/ 351631 w 21600"/>
                    <a:gd name="T1" fmla="*/ 379701 h 21294"/>
                    <a:gd name="T2" fmla="*/ 351631 w 21600"/>
                    <a:gd name="T3" fmla="*/ 379701 h 21294"/>
                    <a:gd name="T4" fmla="*/ 351631 w 21600"/>
                    <a:gd name="T5" fmla="*/ 379701 h 21294"/>
                    <a:gd name="T6" fmla="*/ 351631 w 21600"/>
                    <a:gd name="T7" fmla="*/ 379701 h 212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294">
                      <a:moveTo>
                        <a:pt x="17208" y="15534"/>
                      </a:moveTo>
                      <a:cubicBezTo>
                        <a:pt x="16444" y="15195"/>
                        <a:pt x="14772" y="14720"/>
                        <a:pt x="14081" y="14313"/>
                      </a:cubicBezTo>
                      <a:cubicBezTo>
                        <a:pt x="13635" y="14052"/>
                        <a:pt x="12766" y="13513"/>
                        <a:pt x="12199" y="13160"/>
                      </a:cubicBezTo>
                      <a:lnTo>
                        <a:pt x="12199" y="10830"/>
                      </a:lnTo>
                      <a:cubicBezTo>
                        <a:pt x="12899" y="10258"/>
                        <a:pt x="13439" y="9266"/>
                        <a:pt x="13686" y="8062"/>
                      </a:cubicBezTo>
                      <a:lnTo>
                        <a:pt x="13714" y="8062"/>
                      </a:lnTo>
                      <a:cubicBezTo>
                        <a:pt x="13714" y="8062"/>
                        <a:pt x="13718" y="8053"/>
                        <a:pt x="13718" y="8050"/>
                      </a:cubicBezTo>
                      <a:cubicBezTo>
                        <a:pt x="13727" y="8053"/>
                        <a:pt x="13732" y="8064"/>
                        <a:pt x="13742" y="8067"/>
                      </a:cubicBezTo>
                      <a:cubicBezTo>
                        <a:pt x="14003" y="8131"/>
                        <a:pt x="14324" y="7806"/>
                        <a:pt x="14457" y="7340"/>
                      </a:cubicBezTo>
                      <a:cubicBezTo>
                        <a:pt x="14591" y="6875"/>
                        <a:pt x="14488" y="6445"/>
                        <a:pt x="14227" y="6378"/>
                      </a:cubicBezTo>
                      <a:cubicBezTo>
                        <a:pt x="14213" y="6375"/>
                        <a:pt x="14198" y="6384"/>
                        <a:pt x="14185" y="6383"/>
                      </a:cubicBezTo>
                      <a:cubicBezTo>
                        <a:pt x="14359" y="5487"/>
                        <a:pt x="14452" y="4377"/>
                        <a:pt x="14155" y="3416"/>
                      </a:cubicBezTo>
                      <a:cubicBezTo>
                        <a:pt x="13739" y="2061"/>
                        <a:pt x="13265" y="1811"/>
                        <a:pt x="11866" y="1454"/>
                      </a:cubicBezTo>
                      <a:cubicBezTo>
                        <a:pt x="10468" y="1097"/>
                        <a:pt x="9705" y="1427"/>
                        <a:pt x="9387" y="1564"/>
                      </a:cubicBezTo>
                      <a:cubicBezTo>
                        <a:pt x="9069" y="1701"/>
                        <a:pt x="8720" y="2057"/>
                        <a:pt x="8720" y="2057"/>
                      </a:cubicBezTo>
                      <a:cubicBezTo>
                        <a:pt x="8720" y="2057"/>
                        <a:pt x="8275" y="1811"/>
                        <a:pt x="7734" y="2442"/>
                      </a:cubicBezTo>
                      <a:cubicBezTo>
                        <a:pt x="7193" y="3072"/>
                        <a:pt x="7257" y="3374"/>
                        <a:pt x="7257" y="3731"/>
                      </a:cubicBezTo>
                      <a:cubicBezTo>
                        <a:pt x="7257" y="4819"/>
                        <a:pt x="7352" y="5701"/>
                        <a:pt x="7472" y="6383"/>
                      </a:cubicBezTo>
                      <a:cubicBezTo>
                        <a:pt x="7460" y="6384"/>
                        <a:pt x="7447" y="6375"/>
                        <a:pt x="7434" y="6378"/>
                      </a:cubicBezTo>
                      <a:cubicBezTo>
                        <a:pt x="7173" y="6445"/>
                        <a:pt x="7070" y="6875"/>
                        <a:pt x="7203" y="7340"/>
                      </a:cubicBezTo>
                      <a:cubicBezTo>
                        <a:pt x="7337" y="7806"/>
                        <a:pt x="7659" y="8131"/>
                        <a:pt x="7919" y="8067"/>
                      </a:cubicBezTo>
                      <a:cubicBezTo>
                        <a:pt x="7921" y="8067"/>
                        <a:pt x="7922" y="8064"/>
                        <a:pt x="7924" y="8064"/>
                      </a:cubicBezTo>
                      <a:cubicBezTo>
                        <a:pt x="7936" y="8090"/>
                        <a:pt x="7947" y="8116"/>
                        <a:pt x="7947" y="8116"/>
                      </a:cubicBezTo>
                      <a:lnTo>
                        <a:pt x="8018" y="8114"/>
                      </a:lnTo>
                      <a:cubicBezTo>
                        <a:pt x="8257" y="9231"/>
                        <a:pt x="8747" y="10160"/>
                        <a:pt x="9382" y="10734"/>
                      </a:cubicBezTo>
                      <a:lnTo>
                        <a:pt x="9382" y="13154"/>
                      </a:lnTo>
                      <a:cubicBezTo>
                        <a:pt x="8815" y="13507"/>
                        <a:pt x="7939" y="14051"/>
                        <a:pt x="7491" y="14313"/>
                      </a:cubicBezTo>
                      <a:cubicBezTo>
                        <a:pt x="6801" y="14720"/>
                        <a:pt x="5128" y="15195"/>
                        <a:pt x="4364" y="15534"/>
                      </a:cubicBezTo>
                      <a:cubicBezTo>
                        <a:pt x="3602" y="15872"/>
                        <a:pt x="1565" y="16834"/>
                        <a:pt x="1565" y="18759"/>
                      </a:cubicBezTo>
                      <a:cubicBezTo>
                        <a:pt x="1565" y="18951"/>
                        <a:pt x="1851" y="19101"/>
                        <a:pt x="2302" y="19221"/>
                      </a:cubicBezTo>
                      <a:cubicBezTo>
                        <a:pt x="3192" y="19651"/>
                        <a:pt x="6655" y="19974"/>
                        <a:pt x="10799" y="19974"/>
                      </a:cubicBezTo>
                      <a:cubicBezTo>
                        <a:pt x="15023" y="19974"/>
                        <a:pt x="18545" y="19639"/>
                        <a:pt x="19351" y="19196"/>
                      </a:cubicBezTo>
                      <a:cubicBezTo>
                        <a:pt x="19752" y="19079"/>
                        <a:pt x="20007" y="18937"/>
                        <a:pt x="20007" y="18759"/>
                      </a:cubicBezTo>
                      <a:cubicBezTo>
                        <a:pt x="20007" y="16834"/>
                        <a:pt x="17971" y="15872"/>
                        <a:pt x="17208" y="15534"/>
                      </a:cubicBezTo>
                      <a:cubicBezTo>
                        <a:pt x="17208" y="15534"/>
                        <a:pt x="17208" y="15534"/>
                        <a:pt x="17208" y="15534"/>
                      </a:cubicBezTo>
                      <a:close/>
                      <a:moveTo>
                        <a:pt x="10801" y="21294"/>
                      </a:moveTo>
                      <a:cubicBezTo>
                        <a:pt x="4835" y="21294"/>
                        <a:pt x="0" y="20334"/>
                        <a:pt x="0" y="19047"/>
                      </a:cubicBezTo>
                      <a:cubicBezTo>
                        <a:pt x="0" y="19042"/>
                        <a:pt x="1" y="19039"/>
                        <a:pt x="1" y="19035"/>
                      </a:cubicBezTo>
                      <a:cubicBezTo>
                        <a:pt x="1" y="19035"/>
                        <a:pt x="0" y="19033"/>
                        <a:pt x="0" y="19032"/>
                      </a:cubicBezTo>
                      <a:cubicBezTo>
                        <a:pt x="0" y="16644"/>
                        <a:pt x="1977" y="14936"/>
                        <a:pt x="2923" y="14515"/>
                      </a:cubicBezTo>
                      <a:cubicBezTo>
                        <a:pt x="3871" y="14096"/>
                        <a:pt x="5947" y="13507"/>
                        <a:pt x="6803" y="13002"/>
                      </a:cubicBezTo>
                      <a:cubicBezTo>
                        <a:pt x="7660" y="12497"/>
                        <a:pt x="7941" y="12287"/>
                        <a:pt x="7941" y="12287"/>
                      </a:cubicBezTo>
                      <a:cubicBezTo>
                        <a:pt x="7941" y="12287"/>
                        <a:pt x="7947" y="12352"/>
                        <a:pt x="7967" y="12457"/>
                      </a:cubicBezTo>
                      <a:lnTo>
                        <a:pt x="7967" y="11388"/>
                      </a:lnTo>
                      <a:cubicBezTo>
                        <a:pt x="7357" y="10637"/>
                        <a:pt x="6893" y="9650"/>
                        <a:pt x="6640" y="8529"/>
                      </a:cubicBezTo>
                      <a:cubicBezTo>
                        <a:pt x="6634" y="8531"/>
                        <a:pt x="6629" y="8538"/>
                        <a:pt x="6622" y="8540"/>
                      </a:cubicBezTo>
                      <a:cubicBezTo>
                        <a:pt x="6214" y="8643"/>
                        <a:pt x="5712" y="8134"/>
                        <a:pt x="5502" y="7405"/>
                      </a:cubicBezTo>
                      <a:cubicBezTo>
                        <a:pt x="5292" y="6677"/>
                        <a:pt x="5455" y="6003"/>
                        <a:pt x="5863" y="5900"/>
                      </a:cubicBezTo>
                      <a:cubicBezTo>
                        <a:pt x="5889" y="5894"/>
                        <a:pt x="5915" y="5908"/>
                        <a:pt x="5942" y="5906"/>
                      </a:cubicBezTo>
                      <a:cubicBezTo>
                        <a:pt x="5876" y="5100"/>
                        <a:pt x="5793" y="4001"/>
                        <a:pt x="5793" y="3667"/>
                      </a:cubicBezTo>
                      <a:cubicBezTo>
                        <a:pt x="5793" y="3121"/>
                        <a:pt x="5702" y="2659"/>
                        <a:pt x="6468" y="1692"/>
                      </a:cubicBezTo>
                      <a:cubicBezTo>
                        <a:pt x="7236" y="724"/>
                        <a:pt x="7867" y="1103"/>
                        <a:pt x="7867" y="1103"/>
                      </a:cubicBezTo>
                      <a:cubicBezTo>
                        <a:pt x="7867" y="1103"/>
                        <a:pt x="8364" y="639"/>
                        <a:pt x="8815" y="429"/>
                      </a:cubicBezTo>
                      <a:cubicBezTo>
                        <a:pt x="9266" y="219"/>
                        <a:pt x="10348" y="-306"/>
                        <a:pt x="12334" y="239"/>
                      </a:cubicBezTo>
                      <a:cubicBezTo>
                        <a:pt x="14318" y="787"/>
                        <a:pt x="15085" y="1018"/>
                        <a:pt x="15582" y="3121"/>
                      </a:cubicBezTo>
                      <a:cubicBezTo>
                        <a:pt x="15867" y="4333"/>
                        <a:pt x="15821" y="5295"/>
                        <a:pt x="15734" y="5903"/>
                      </a:cubicBezTo>
                      <a:cubicBezTo>
                        <a:pt x="15749" y="5905"/>
                        <a:pt x="15765" y="5897"/>
                        <a:pt x="15780" y="5900"/>
                      </a:cubicBezTo>
                      <a:cubicBezTo>
                        <a:pt x="16190" y="6003"/>
                        <a:pt x="16351" y="6677"/>
                        <a:pt x="16141" y="7405"/>
                      </a:cubicBezTo>
                      <a:cubicBezTo>
                        <a:pt x="15936" y="8120"/>
                        <a:pt x="15451" y="8620"/>
                        <a:pt x="15046" y="8541"/>
                      </a:cubicBezTo>
                      <a:cubicBezTo>
                        <a:pt x="14778" y="9720"/>
                        <a:pt x="14280" y="10747"/>
                        <a:pt x="13622" y="11508"/>
                      </a:cubicBezTo>
                      <a:lnTo>
                        <a:pt x="13622" y="12353"/>
                      </a:lnTo>
                      <a:cubicBezTo>
                        <a:pt x="13629" y="12313"/>
                        <a:pt x="13631" y="12287"/>
                        <a:pt x="13631" y="12287"/>
                      </a:cubicBezTo>
                      <a:cubicBezTo>
                        <a:pt x="13631" y="12287"/>
                        <a:pt x="13913" y="12497"/>
                        <a:pt x="14769" y="13002"/>
                      </a:cubicBezTo>
                      <a:cubicBezTo>
                        <a:pt x="15626" y="13507"/>
                        <a:pt x="17702" y="14096"/>
                        <a:pt x="18648" y="14515"/>
                      </a:cubicBezTo>
                      <a:cubicBezTo>
                        <a:pt x="19573" y="14925"/>
                        <a:pt x="21462" y="16564"/>
                        <a:pt x="21557" y="18859"/>
                      </a:cubicBezTo>
                      <a:cubicBezTo>
                        <a:pt x="21580" y="18921"/>
                        <a:pt x="21599" y="18984"/>
                        <a:pt x="21599" y="19047"/>
                      </a:cubicBezTo>
                      <a:cubicBezTo>
                        <a:pt x="21599" y="20334"/>
                        <a:pt x="16764" y="21294"/>
                        <a:pt x="10801" y="21294"/>
                      </a:cubicBezTo>
                      <a:cubicBezTo>
                        <a:pt x="10801" y="21294"/>
                        <a:pt x="10801" y="21294"/>
                        <a:pt x="10801" y="212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文本框 31">
                <a:extLst>
                  <a:ext uri="{FF2B5EF4-FFF2-40B4-BE49-F238E27FC236}">
                    <a16:creationId xmlns:a16="http://schemas.microsoft.com/office/drawing/2014/main" xmlns="" id="{64969584-EABE-254F-B728-C643E4317BAC}"/>
                  </a:ext>
                </a:extLst>
              </p:cNvPr>
              <p:cNvSpPr txBox="1"/>
              <p:nvPr/>
            </p:nvSpPr>
            <p:spPr>
              <a:xfrm>
                <a:off x="6368716" y="3711781"/>
                <a:ext cx="5374105" cy="969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defRPr/>
                </a:pPr>
                <a:r>
                  <a:rPr lang="ru-RU" sz="1900" dirty="0" smtClean="0">
                    <a:latin typeface="Bookman Old Style" panose="02050604050505020204" pitchFamily="18" charset="0"/>
                  </a:rPr>
                  <a:t>Информационные </a:t>
                </a:r>
                <a:r>
                  <a:rPr lang="ru-RU" sz="1900" dirty="0">
                    <a:latin typeface="Bookman Old Style" panose="02050604050505020204" pitchFamily="18" charset="0"/>
                  </a:rPr>
                  <a:t>системы и ресурсы, обеспечивающие требуемый уровень информационной </a:t>
                </a:r>
                <a:r>
                  <a:rPr lang="ru-RU" sz="1900" dirty="0" smtClean="0">
                    <a:latin typeface="Bookman Old Style" panose="02050604050505020204" pitchFamily="18" charset="0"/>
                  </a:rPr>
                  <a:t>безопасности.   </a:t>
                </a:r>
                <a:endParaRPr lang="ru-RU" sz="1900" dirty="0"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22" name="组合 25">
              <a:extLst>
                <a:ext uri="{FF2B5EF4-FFF2-40B4-BE49-F238E27FC236}">
                  <a16:creationId xmlns:a16="http://schemas.microsoft.com/office/drawing/2014/main" xmlns="" id="{B98D0EB6-3C34-F04B-AE98-1C580DA64E2E}"/>
                </a:ext>
              </a:extLst>
            </p:cNvPr>
            <p:cNvGrpSpPr/>
            <p:nvPr/>
          </p:nvGrpSpPr>
          <p:grpSpPr>
            <a:xfrm>
              <a:off x="5121292" y="4934290"/>
              <a:ext cx="6374382" cy="879844"/>
              <a:chOff x="5377964" y="5126794"/>
              <a:chExt cx="6374382" cy="879844"/>
            </a:xfrm>
          </p:grpSpPr>
          <p:grpSp>
            <p:nvGrpSpPr>
              <p:cNvPr id="23" name="组合 26">
                <a:extLst>
                  <a:ext uri="{FF2B5EF4-FFF2-40B4-BE49-F238E27FC236}">
                    <a16:creationId xmlns:a16="http://schemas.microsoft.com/office/drawing/2014/main" xmlns="" id="{B0D58950-4988-C749-83FF-6424E1FD5259}"/>
                  </a:ext>
                </a:extLst>
              </p:cNvPr>
              <p:cNvGrpSpPr/>
              <p:nvPr/>
            </p:nvGrpSpPr>
            <p:grpSpPr>
              <a:xfrm>
                <a:off x="5377964" y="5126794"/>
                <a:ext cx="879846" cy="879844"/>
                <a:chOff x="5377964" y="4844861"/>
                <a:chExt cx="879846" cy="879844"/>
              </a:xfrm>
            </p:grpSpPr>
            <p:sp>
              <p:nvSpPr>
                <p:cNvPr id="25" name="Oval 34">
                  <a:extLst>
                    <a:ext uri="{FF2B5EF4-FFF2-40B4-BE49-F238E27FC236}">
                      <a16:creationId xmlns:a16="http://schemas.microsoft.com/office/drawing/2014/main" xmlns="" id="{960D7888-D74D-E94B-ADEC-4F8A00A011C2}"/>
                    </a:ext>
                  </a:extLst>
                </p:cNvPr>
                <p:cNvSpPr/>
                <p:nvPr/>
              </p:nvSpPr>
              <p:spPr>
                <a:xfrm>
                  <a:off x="5377964" y="4844861"/>
                  <a:ext cx="879846" cy="879844"/>
                </a:xfrm>
                <a:prstGeom prst="ellipse">
                  <a:avLst/>
                </a:prstGeom>
                <a:solidFill>
                  <a:srgbClr val="214E6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91440" rtlCol="0" anchor="ctr"/>
                <a:lstStyle/>
                <a:p>
                  <a:pPr algn="ctr"/>
                  <a:endParaRPr lang="id-ID" sz="320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AutoShape 21">
                  <a:extLst>
                    <a:ext uri="{FF2B5EF4-FFF2-40B4-BE49-F238E27FC236}">
                      <a16:creationId xmlns:a16="http://schemas.microsoft.com/office/drawing/2014/main" xmlns="" id="{CC25862D-2953-EE48-85DE-BC132C6D0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6196" y="5093092"/>
                  <a:ext cx="383382" cy="383382"/>
                </a:xfrm>
                <a:custGeom>
                  <a:avLst/>
                  <a:gdLst>
                    <a:gd name="T0" fmla="*/ 383382 w 21468"/>
                    <a:gd name="T1" fmla="*/ 383382 h 21468"/>
                    <a:gd name="T2" fmla="*/ 383382 w 21468"/>
                    <a:gd name="T3" fmla="*/ 383382 h 21468"/>
                    <a:gd name="T4" fmla="*/ 383382 w 21468"/>
                    <a:gd name="T5" fmla="*/ 383382 h 21468"/>
                    <a:gd name="T6" fmla="*/ 383382 w 21468"/>
                    <a:gd name="T7" fmla="*/ 383382 h 214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68" h="21468">
                      <a:moveTo>
                        <a:pt x="13411" y="8795"/>
                      </a:moveTo>
                      <a:cubicBezTo>
                        <a:pt x="13406" y="6254"/>
                        <a:pt x="11344" y="4193"/>
                        <a:pt x="8803" y="4193"/>
                      </a:cubicBezTo>
                      <a:cubicBezTo>
                        <a:pt x="8799" y="4193"/>
                        <a:pt x="8796" y="4195"/>
                        <a:pt x="8793" y="4195"/>
                      </a:cubicBezTo>
                      <a:lnTo>
                        <a:pt x="8793" y="3374"/>
                      </a:lnTo>
                      <a:cubicBezTo>
                        <a:pt x="8796" y="3374"/>
                        <a:pt x="8799" y="3374"/>
                        <a:pt x="8801" y="3374"/>
                      </a:cubicBezTo>
                      <a:cubicBezTo>
                        <a:pt x="11797" y="3374"/>
                        <a:pt x="14225" y="5800"/>
                        <a:pt x="14230" y="8795"/>
                      </a:cubicBezTo>
                      <a:lnTo>
                        <a:pt x="13411" y="8795"/>
                      </a:lnTo>
                      <a:cubicBezTo>
                        <a:pt x="13411" y="8795"/>
                        <a:pt x="13411" y="8795"/>
                        <a:pt x="13411" y="8795"/>
                      </a:cubicBezTo>
                      <a:close/>
                      <a:moveTo>
                        <a:pt x="16168" y="8801"/>
                      </a:moveTo>
                      <a:cubicBezTo>
                        <a:pt x="16168" y="4732"/>
                        <a:pt x="12870" y="1435"/>
                        <a:pt x="8801" y="1435"/>
                      </a:cubicBezTo>
                      <a:cubicBezTo>
                        <a:pt x="4732" y="1435"/>
                        <a:pt x="1433" y="4732"/>
                        <a:pt x="1433" y="8801"/>
                      </a:cubicBezTo>
                      <a:cubicBezTo>
                        <a:pt x="1433" y="12870"/>
                        <a:pt x="4732" y="16170"/>
                        <a:pt x="8801" y="16170"/>
                      </a:cubicBezTo>
                      <a:cubicBezTo>
                        <a:pt x="10582" y="16170"/>
                        <a:pt x="12215" y="15536"/>
                        <a:pt x="13489" y="14486"/>
                      </a:cubicBezTo>
                      <a:lnTo>
                        <a:pt x="18719" y="19714"/>
                      </a:lnTo>
                      <a:cubicBezTo>
                        <a:pt x="18981" y="19977"/>
                        <a:pt x="19408" y="19977"/>
                        <a:pt x="19672" y="19714"/>
                      </a:cubicBezTo>
                      <a:cubicBezTo>
                        <a:pt x="19935" y="19452"/>
                        <a:pt x="19935" y="19024"/>
                        <a:pt x="19672" y="18761"/>
                      </a:cubicBezTo>
                      <a:lnTo>
                        <a:pt x="14445" y="13534"/>
                      </a:lnTo>
                      <a:cubicBezTo>
                        <a:pt x="15519" y="12254"/>
                        <a:pt x="16168" y="10603"/>
                        <a:pt x="16168" y="8801"/>
                      </a:cubicBezTo>
                      <a:cubicBezTo>
                        <a:pt x="16168" y="8801"/>
                        <a:pt x="16168" y="8801"/>
                        <a:pt x="16168" y="8801"/>
                      </a:cubicBezTo>
                      <a:close/>
                      <a:moveTo>
                        <a:pt x="21073" y="18164"/>
                      </a:moveTo>
                      <a:cubicBezTo>
                        <a:pt x="21600" y="18690"/>
                        <a:pt x="21600" y="19544"/>
                        <a:pt x="21073" y="20071"/>
                      </a:cubicBezTo>
                      <a:lnTo>
                        <a:pt x="20071" y="21073"/>
                      </a:lnTo>
                      <a:cubicBezTo>
                        <a:pt x="19544" y="21600"/>
                        <a:pt x="18690" y="21600"/>
                        <a:pt x="18164" y="21073"/>
                      </a:cubicBezTo>
                      <a:lnTo>
                        <a:pt x="13651" y="16560"/>
                      </a:lnTo>
                      <a:cubicBezTo>
                        <a:pt x="13562" y="16473"/>
                        <a:pt x="13511" y="16365"/>
                        <a:pt x="13453" y="16262"/>
                      </a:cubicBezTo>
                      <a:cubicBezTo>
                        <a:pt x="12102" y="17106"/>
                        <a:pt x="10511" y="17601"/>
                        <a:pt x="8799" y="17601"/>
                      </a:cubicBezTo>
                      <a:cubicBezTo>
                        <a:pt x="3940" y="17601"/>
                        <a:pt x="0" y="13662"/>
                        <a:pt x="0" y="8801"/>
                      </a:cubicBezTo>
                      <a:cubicBezTo>
                        <a:pt x="0" y="3940"/>
                        <a:pt x="3940" y="0"/>
                        <a:pt x="8799" y="0"/>
                      </a:cubicBezTo>
                      <a:cubicBezTo>
                        <a:pt x="13660" y="0"/>
                        <a:pt x="17601" y="3940"/>
                        <a:pt x="17601" y="8801"/>
                      </a:cubicBezTo>
                      <a:cubicBezTo>
                        <a:pt x="17601" y="10511"/>
                        <a:pt x="17106" y="12103"/>
                        <a:pt x="16261" y="13453"/>
                      </a:cubicBezTo>
                      <a:cubicBezTo>
                        <a:pt x="16365" y="13512"/>
                        <a:pt x="16471" y="13564"/>
                        <a:pt x="16560" y="13651"/>
                      </a:cubicBezTo>
                      <a:lnTo>
                        <a:pt x="21073" y="18164"/>
                      </a:lnTo>
                      <a:cubicBezTo>
                        <a:pt x="21073" y="18164"/>
                        <a:pt x="21073" y="18164"/>
                        <a:pt x="21073" y="181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/>
                <a:p>
                  <a:endParaRPr lang="id-ID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7">
                <a:extLst>
                  <a:ext uri="{FF2B5EF4-FFF2-40B4-BE49-F238E27FC236}">
                    <a16:creationId xmlns:a16="http://schemas.microsoft.com/office/drawing/2014/main" xmlns="" id="{B9AEDF3C-2488-F44A-9616-E10803BEB0D6}"/>
                  </a:ext>
                </a:extLst>
              </p:cNvPr>
              <p:cNvSpPr txBox="1"/>
              <p:nvPr/>
            </p:nvSpPr>
            <p:spPr>
              <a:xfrm>
                <a:off x="6378241" y="5281353"/>
                <a:ext cx="5374105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defRPr/>
                </a:pPr>
                <a:r>
                  <a:rPr lang="ru-RU" sz="1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man Old Style" panose="02050604050505020204" pitchFamily="18" charset="0"/>
                    <a:cs typeface="+mn-ea"/>
                    <a:sym typeface="+mn-lt"/>
                  </a:rPr>
                  <a:t>О</a:t>
                </a:r>
                <a:r>
                  <a:rPr lang="ru-RU" sz="1900" dirty="0" smtClean="0">
                    <a:latin typeface="Bookman Old Style" panose="02050604050505020204" pitchFamily="18" charset="0"/>
                  </a:rPr>
                  <a:t>бразовательные </a:t>
                </a:r>
                <a:r>
                  <a:rPr lang="ru-RU" sz="1900" dirty="0">
                    <a:latin typeface="Bookman Old Style" panose="02050604050505020204" pitchFamily="18" charset="0"/>
                  </a:rPr>
                  <a:t>сервисы и </a:t>
                </a:r>
                <a:r>
                  <a:rPr lang="ru-RU" sz="1900" dirty="0" smtClean="0">
                    <a:latin typeface="Bookman Old Style" panose="02050604050505020204" pitchFamily="18" charset="0"/>
                  </a:rPr>
                  <a:t>платформы.                   </a:t>
                </a:r>
                <a:endParaRPr lang="en-US" altLang="zh-CN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man Old Style" panose="02050604050505020204" pitchFamily="18" charset="0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6345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5"/>
            <a:ext cx="11534775" cy="699587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latin typeface="Bookman Old Style" panose="02050604050505020204" pitchFamily="18" charset="0"/>
              </a:rPr>
              <a:t>ПРОФЕССИОНАЛЬНАЯ КОМПЕТЕНЦИЯ </a:t>
            </a:r>
            <a:endParaRPr lang="x-none" sz="4000" u="sng" dirty="0">
              <a:latin typeface="Bookman Old Style" panose="02050604050505020204" pitchFamily="18" charset="0"/>
            </a:endParaRPr>
          </a:p>
        </p:txBody>
      </p:sp>
      <p:sp>
        <p:nvSpPr>
          <p:cNvPr id="3" name="U-Turn Arrow 39">
            <a:extLst>
              <a:ext uri="{FF2B5EF4-FFF2-40B4-BE49-F238E27FC236}">
                <a16:creationId xmlns:a16="http://schemas.microsoft.com/office/drawing/2014/main" xmlns="" id="{D1421192-9228-E34F-B441-0DD5E3D71152}"/>
              </a:ext>
            </a:extLst>
          </p:cNvPr>
          <p:cNvSpPr/>
          <p:nvPr/>
        </p:nvSpPr>
        <p:spPr>
          <a:xfrm>
            <a:off x="7540104" y="2375350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U-Turn Arrow 38">
            <a:extLst>
              <a:ext uri="{FF2B5EF4-FFF2-40B4-BE49-F238E27FC236}">
                <a16:creationId xmlns:a16="http://schemas.microsoft.com/office/drawing/2014/main" xmlns="" id="{18D72E8D-C491-514B-ACE2-D06D816FF4B9}"/>
              </a:ext>
            </a:extLst>
          </p:cNvPr>
          <p:cNvSpPr/>
          <p:nvPr/>
        </p:nvSpPr>
        <p:spPr>
          <a:xfrm rot="10800000" flipH="1">
            <a:off x="6079175" y="3815525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214E6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U-Turn Arrow 37">
            <a:extLst>
              <a:ext uri="{FF2B5EF4-FFF2-40B4-BE49-F238E27FC236}">
                <a16:creationId xmlns:a16="http://schemas.microsoft.com/office/drawing/2014/main" xmlns="" id="{A6878C76-6D2F-D648-AA04-FD9DC5EA022D}"/>
              </a:ext>
            </a:extLst>
          </p:cNvPr>
          <p:cNvSpPr/>
          <p:nvPr/>
        </p:nvSpPr>
        <p:spPr>
          <a:xfrm>
            <a:off x="4625069" y="2375350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U-Turn Arrow 36">
            <a:extLst>
              <a:ext uri="{FF2B5EF4-FFF2-40B4-BE49-F238E27FC236}">
                <a16:creationId xmlns:a16="http://schemas.microsoft.com/office/drawing/2014/main" xmlns="" id="{120C3CD5-F511-074C-8C7E-2454EA0F0FCF}"/>
              </a:ext>
            </a:extLst>
          </p:cNvPr>
          <p:cNvSpPr/>
          <p:nvPr/>
        </p:nvSpPr>
        <p:spPr>
          <a:xfrm rot="10800000" flipH="1">
            <a:off x="3166797" y="3815525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214E6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U-Turn Arrow 34">
            <a:extLst>
              <a:ext uri="{FF2B5EF4-FFF2-40B4-BE49-F238E27FC236}">
                <a16:creationId xmlns:a16="http://schemas.microsoft.com/office/drawing/2014/main" xmlns="" id="{5D2C485A-4932-F34D-BD45-43597FE4DEB8}"/>
              </a:ext>
            </a:extLst>
          </p:cNvPr>
          <p:cNvSpPr/>
          <p:nvPr/>
        </p:nvSpPr>
        <p:spPr>
          <a:xfrm>
            <a:off x="1726801" y="2375350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FDAD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11">
            <a:extLst>
              <a:ext uri="{FF2B5EF4-FFF2-40B4-BE49-F238E27FC236}">
                <a16:creationId xmlns:a16="http://schemas.microsoft.com/office/drawing/2014/main" xmlns="" id="{03A98ED6-228B-CA42-A39F-3A09EB330867}"/>
              </a:ext>
            </a:extLst>
          </p:cNvPr>
          <p:cNvGrpSpPr/>
          <p:nvPr/>
        </p:nvGrpSpPr>
        <p:grpSpPr>
          <a:xfrm>
            <a:off x="2171191" y="2840243"/>
            <a:ext cx="966528" cy="966528"/>
            <a:chOff x="2800438" y="2695317"/>
            <a:chExt cx="966528" cy="966528"/>
          </a:xfrm>
        </p:grpSpPr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xmlns="" id="{189A87AE-1963-BD4F-96F1-1B91FA1AB2EF}"/>
                </a:ext>
              </a:extLst>
            </p:cNvPr>
            <p:cNvSpPr/>
            <p:nvPr/>
          </p:nvSpPr>
          <p:spPr>
            <a:xfrm>
              <a:off x="2800438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iṧ1ïḍê">
              <a:extLst>
                <a:ext uri="{FF2B5EF4-FFF2-40B4-BE49-F238E27FC236}">
                  <a16:creationId xmlns:a16="http://schemas.microsoft.com/office/drawing/2014/main" xmlns="" id="{B6F0D0E0-4262-644C-85B8-6EBD3BF064D0}"/>
                </a:ext>
              </a:extLst>
            </p:cNvPr>
            <p:cNvSpPr/>
            <p:nvPr/>
          </p:nvSpPr>
          <p:spPr bwMode="auto">
            <a:xfrm>
              <a:off x="3084425" y="3043577"/>
              <a:ext cx="398553" cy="34305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4">
            <a:extLst>
              <a:ext uri="{FF2B5EF4-FFF2-40B4-BE49-F238E27FC236}">
                <a16:creationId xmlns:a16="http://schemas.microsoft.com/office/drawing/2014/main" xmlns="" id="{DCF25C35-3E76-7546-87A9-4EDFB5C95D28}"/>
              </a:ext>
            </a:extLst>
          </p:cNvPr>
          <p:cNvGrpSpPr/>
          <p:nvPr/>
        </p:nvGrpSpPr>
        <p:grpSpPr>
          <a:xfrm>
            <a:off x="5064288" y="2840243"/>
            <a:ext cx="966528" cy="966528"/>
            <a:chOff x="5693535" y="2695317"/>
            <a:chExt cx="966528" cy="966528"/>
          </a:xfrm>
        </p:grpSpPr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xmlns="" id="{68A4A060-A0AB-944D-A545-A4C0DF9F5AC6}"/>
                </a:ext>
              </a:extLst>
            </p:cNvPr>
            <p:cNvSpPr/>
            <p:nvPr/>
          </p:nvSpPr>
          <p:spPr>
            <a:xfrm>
              <a:off x="5693535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îṡľiḍê">
              <a:extLst>
                <a:ext uri="{FF2B5EF4-FFF2-40B4-BE49-F238E27FC236}">
                  <a16:creationId xmlns:a16="http://schemas.microsoft.com/office/drawing/2014/main" xmlns="" id="{72324331-775D-C241-8B8F-64DD50E81C05}"/>
                </a:ext>
              </a:extLst>
            </p:cNvPr>
            <p:cNvSpPr/>
            <p:nvPr/>
          </p:nvSpPr>
          <p:spPr bwMode="auto">
            <a:xfrm>
              <a:off x="6017971" y="3019262"/>
              <a:ext cx="398553" cy="300177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7">
            <a:extLst>
              <a:ext uri="{FF2B5EF4-FFF2-40B4-BE49-F238E27FC236}">
                <a16:creationId xmlns:a16="http://schemas.microsoft.com/office/drawing/2014/main" xmlns="" id="{3E9B7E9D-1ECB-214C-8F59-A45AC66F5F09}"/>
              </a:ext>
            </a:extLst>
          </p:cNvPr>
          <p:cNvGrpSpPr/>
          <p:nvPr/>
        </p:nvGrpSpPr>
        <p:grpSpPr>
          <a:xfrm>
            <a:off x="7983484" y="2840243"/>
            <a:ext cx="966528" cy="966528"/>
            <a:chOff x="8612731" y="2695317"/>
            <a:chExt cx="966528" cy="966528"/>
          </a:xfrm>
        </p:grpSpPr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566E6035-4908-E24D-85F4-3FC0534DEB13}"/>
                </a:ext>
              </a:extLst>
            </p:cNvPr>
            <p:cNvSpPr/>
            <p:nvPr/>
          </p:nvSpPr>
          <p:spPr>
            <a:xfrm>
              <a:off x="8612731" y="2695317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íśļíḑe">
              <a:extLst>
                <a:ext uri="{FF2B5EF4-FFF2-40B4-BE49-F238E27FC236}">
                  <a16:creationId xmlns:a16="http://schemas.microsoft.com/office/drawing/2014/main" xmlns="" id="{3A331C23-B57F-8245-9EC1-9C51B35161CF}"/>
                </a:ext>
              </a:extLst>
            </p:cNvPr>
            <p:cNvSpPr/>
            <p:nvPr/>
          </p:nvSpPr>
          <p:spPr bwMode="auto">
            <a:xfrm>
              <a:off x="8945409" y="2995451"/>
              <a:ext cx="301172" cy="30888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DAD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20">
            <a:extLst>
              <a:ext uri="{FF2B5EF4-FFF2-40B4-BE49-F238E27FC236}">
                <a16:creationId xmlns:a16="http://schemas.microsoft.com/office/drawing/2014/main" xmlns="" id="{44FF30F0-CBC2-5841-B511-DBECA7313F36}"/>
              </a:ext>
            </a:extLst>
          </p:cNvPr>
          <p:cNvGrpSpPr/>
          <p:nvPr/>
        </p:nvGrpSpPr>
        <p:grpSpPr>
          <a:xfrm>
            <a:off x="3612028" y="4278898"/>
            <a:ext cx="966528" cy="966528"/>
            <a:chOff x="4241275" y="4133972"/>
            <a:chExt cx="966528" cy="966528"/>
          </a:xfrm>
        </p:grpSpPr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xmlns="" id="{EF5CEAA8-47F9-644B-BEBF-7FBB406C76EC}"/>
                </a:ext>
              </a:extLst>
            </p:cNvPr>
            <p:cNvSpPr/>
            <p:nvPr/>
          </p:nvSpPr>
          <p:spPr>
            <a:xfrm>
              <a:off x="4241275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22">
              <a:extLst>
                <a:ext uri="{FF2B5EF4-FFF2-40B4-BE49-F238E27FC236}">
                  <a16:creationId xmlns:a16="http://schemas.microsoft.com/office/drawing/2014/main" xmlns="" id="{2839C5C6-3673-5A4A-87D4-31465E298ADE}"/>
                </a:ext>
              </a:extLst>
            </p:cNvPr>
            <p:cNvGrpSpPr/>
            <p:nvPr/>
          </p:nvGrpSpPr>
          <p:grpSpPr>
            <a:xfrm>
              <a:off x="4573953" y="4445706"/>
              <a:ext cx="301172" cy="343059"/>
              <a:chOff x="9977438" y="4359275"/>
              <a:chExt cx="433388" cy="541338"/>
            </a:xfrm>
            <a:solidFill>
              <a:schemeClr val="tx1"/>
            </a:solidFill>
          </p:grpSpPr>
          <p:sp>
            <p:nvSpPr>
              <p:cNvPr id="20" name="Freeform 162">
                <a:extLst>
                  <a:ext uri="{FF2B5EF4-FFF2-40B4-BE49-F238E27FC236}">
                    <a16:creationId xmlns:a16="http://schemas.microsoft.com/office/drawing/2014/main" xmlns="" id="{F66DD446-7844-2B4A-A8E6-89DB6139A56E}"/>
                  </a:ext>
                </a:extLst>
              </p:cNvPr>
              <p:cNvSpPr/>
              <p:nvPr/>
            </p:nvSpPr>
            <p:spPr bwMode="auto">
              <a:xfrm>
                <a:off x="10029826" y="4414838"/>
                <a:ext cx="95250" cy="106363"/>
              </a:xfrm>
              <a:custGeom>
                <a:avLst/>
                <a:gdLst>
                  <a:gd name="T0" fmla="*/ 32 w 34"/>
                  <a:gd name="T1" fmla="*/ 16 h 38"/>
                  <a:gd name="T2" fmla="*/ 6 w 34"/>
                  <a:gd name="T3" fmla="*/ 0 h 38"/>
                  <a:gd name="T4" fmla="*/ 2 w 34"/>
                  <a:gd name="T5" fmla="*/ 0 h 38"/>
                  <a:gd name="T6" fmla="*/ 0 w 34"/>
                  <a:gd name="T7" fmla="*/ 4 h 38"/>
                  <a:gd name="T8" fmla="*/ 0 w 34"/>
                  <a:gd name="T9" fmla="*/ 34 h 38"/>
                  <a:gd name="T10" fmla="*/ 2 w 34"/>
                  <a:gd name="T11" fmla="*/ 38 h 38"/>
                  <a:gd name="T12" fmla="*/ 4 w 34"/>
                  <a:gd name="T13" fmla="*/ 38 h 38"/>
                  <a:gd name="T14" fmla="*/ 6 w 34"/>
                  <a:gd name="T15" fmla="*/ 38 h 38"/>
                  <a:gd name="T16" fmla="*/ 32 w 34"/>
                  <a:gd name="T17" fmla="*/ 22 h 38"/>
                  <a:gd name="T18" fmla="*/ 34 w 34"/>
                  <a:gd name="T19" fmla="*/ 19 h 38"/>
                  <a:gd name="T20" fmla="*/ 32 w 34"/>
                  <a:gd name="T2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8">
                    <a:moveTo>
                      <a:pt x="32" y="16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0" y="37"/>
                      <a:pt x="2" y="38"/>
                    </a:cubicBezTo>
                    <a:cubicBezTo>
                      <a:pt x="2" y="38"/>
                      <a:pt x="3" y="38"/>
                      <a:pt x="4" y="38"/>
                    </a:cubicBezTo>
                    <a:cubicBezTo>
                      <a:pt x="4" y="38"/>
                      <a:pt x="5" y="38"/>
                      <a:pt x="6" y="3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0"/>
                      <a:pt x="34" y="19"/>
                    </a:cubicBezTo>
                    <a:cubicBezTo>
                      <a:pt x="34" y="18"/>
                      <a:pt x="34" y="16"/>
                      <a:pt x="32" y="16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63">
                <a:extLst>
                  <a:ext uri="{FF2B5EF4-FFF2-40B4-BE49-F238E27FC236}">
                    <a16:creationId xmlns:a16="http://schemas.microsoft.com/office/drawing/2014/main" xmlns="" id="{0C934532-9C2D-6949-9053-5D78BCBA73AE}"/>
                  </a:ext>
                </a:extLst>
              </p:cNvPr>
              <p:cNvSpPr/>
              <p:nvPr/>
            </p:nvSpPr>
            <p:spPr bwMode="auto">
              <a:xfrm>
                <a:off x="10028238" y="4498975"/>
                <a:ext cx="82550" cy="125413"/>
              </a:xfrm>
              <a:custGeom>
                <a:avLst/>
                <a:gdLst>
                  <a:gd name="T0" fmla="*/ 26 w 30"/>
                  <a:gd name="T1" fmla="*/ 45 h 45"/>
                  <a:gd name="T2" fmla="*/ 22 w 30"/>
                  <a:gd name="T3" fmla="*/ 43 h 45"/>
                  <a:gd name="T4" fmla="*/ 1 w 30"/>
                  <a:gd name="T5" fmla="*/ 6 h 45"/>
                  <a:gd name="T6" fmla="*/ 3 w 30"/>
                  <a:gd name="T7" fmla="*/ 1 h 45"/>
                  <a:gd name="T8" fmla="*/ 8 w 30"/>
                  <a:gd name="T9" fmla="*/ 2 h 45"/>
                  <a:gd name="T10" fmla="*/ 29 w 30"/>
                  <a:gd name="T11" fmla="*/ 39 h 45"/>
                  <a:gd name="T12" fmla="*/ 28 w 30"/>
                  <a:gd name="T13" fmla="*/ 44 h 45"/>
                  <a:gd name="T14" fmla="*/ 26 w 30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5">
                    <a:moveTo>
                      <a:pt x="26" y="45"/>
                    </a:moveTo>
                    <a:cubicBezTo>
                      <a:pt x="24" y="45"/>
                      <a:pt x="23" y="44"/>
                      <a:pt x="22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41"/>
                      <a:pt x="30" y="43"/>
                      <a:pt x="28" y="44"/>
                    </a:cubicBezTo>
                    <a:cubicBezTo>
                      <a:pt x="27" y="45"/>
                      <a:pt x="26" y="45"/>
                      <a:pt x="26" y="4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64">
                <a:extLst>
                  <a:ext uri="{FF2B5EF4-FFF2-40B4-BE49-F238E27FC236}">
                    <a16:creationId xmlns:a16="http://schemas.microsoft.com/office/drawing/2014/main" xmlns="" id="{A4BEFE5F-AFDE-E44A-AA61-D2F315A321CF}"/>
                  </a:ext>
                </a:extLst>
              </p:cNvPr>
              <p:cNvSpPr/>
              <p:nvPr/>
            </p:nvSpPr>
            <p:spPr bwMode="auto">
              <a:xfrm>
                <a:off x="10102851" y="4456113"/>
                <a:ext cx="109538" cy="168275"/>
              </a:xfrm>
              <a:custGeom>
                <a:avLst/>
                <a:gdLst>
                  <a:gd name="T0" fmla="*/ 34 w 39"/>
                  <a:gd name="T1" fmla="*/ 60 h 60"/>
                  <a:gd name="T2" fmla="*/ 31 w 39"/>
                  <a:gd name="T3" fmla="*/ 58 h 60"/>
                  <a:gd name="T4" fmla="*/ 1 w 39"/>
                  <a:gd name="T5" fmla="*/ 6 h 60"/>
                  <a:gd name="T6" fmla="*/ 2 w 39"/>
                  <a:gd name="T7" fmla="*/ 1 h 60"/>
                  <a:gd name="T8" fmla="*/ 8 w 39"/>
                  <a:gd name="T9" fmla="*/ 2 h 60"/>
                  <a:gd name="T10" fmla="*/ 38 w 39"/>
                  <a:gd name="T11" fmla="*/ 54 h 60"/>
                  <a:gd name="T12" fmla="*/ 36 w 39"/>
                  <a:gd name="T13" fmla="*/ 59 h 60"/>
                  <a:gd name="T14" fmla="*/ 34 w 39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0">
                    <a:moveTo>
                      <a:pt x="34" y="60"/>
                    </a:moveTo>
                    <a:cubicBezTo>
                      <a:pt x="33" y="60"/>
                      <a:pt x="31" y="59"/>
                      <a:pt x="31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9" y="56"/>
                      <a:pt x="38" y="58"/>
                      <a:pt x="36" y="59"/>
                    </a:cubicBezTo>
                    <a:cubicBezTo>
                      <a:pt x="36" y="60"/>
                      <a:pt x="35" y="60"/>
                      <a:pt x="34" y="60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65">
                <a:extLst>
                  <a:ext uri="{FF2B5EF4-FFF2-40B4-BE49-F238E27FC236}">
                    <a16:creationId xmlns:a16="http://schemas.microsoft.com/office/drawing/2014/main" xmlns="" id="{54886F58-20C8-AC48-92E8-AC2CB4B189C9}"/>
                  </a:ext>
                </a:extLst>
              </p:cNvPr>
              <p:cNvSpPr/>
              <p:nvPr/>
            </p:nvSpPr>
            <p:spPr bwMode="auto">
              <a:xfrm>
                <a:off x="10202863" y="4359275"/>
                <a:ext cx="134938" cy="265113"/>
              </a:xfrm>
              <a:custGeom>
                <a:avLst/>
                <a:gdLst>
                  <a:gd name="T0" fmla="*/ 38 w 48"/>
                  <a:gd name="T1" fmla="*/ 95 h 95"/>
                  <a:gd name="T2" fmla="*/ 37 w 48"/>
                  <a:gd name="T3" fmla="*/ 95 h 95"/>
                  <a:gd name="T4" fmla="*/ 34 w 48"/>
                  <a:gd name="T5" fmla="*/ 91 h 95"/>
                  <a:gd name="T6" fmla="*/ 40 w 48"/>
                  <a:gd name="T7" fmla="*/ 26 h 95"/>
                  <a:gd name="T8" fmla="*/ 37 w 48"/>
                  <a:gd name="T9" fmla="*/ 14 h 95"/>
                  <a:gd name="T10" fmla="*/ 29 w 48"/>
                  <a:gd name="T11" fmla="*/ 8 h 95"/>
                  <a:gd name="T12" fmla="*/ 20 w 48"/>
                  <a:gd name="T13" fmla="*/ 12 h 95"/>
                  <a:gd name="T14" fmla="*/ 15 w 48"/>
                  <a:gd name="T15" fmla="*/ 24 h 95"/>
                  <a:gd name="T16" fmla="*/ 9 w 48"/>
                  <a:gd name="T17" fmla="*/ 91 h 95"/>
                  <a:gd name="T18" fmla="*/ 4 w 48"/>
                  <a:gd name="T19" fmla="*/ 95 h 95"/>
                  <a:gd name="T20" fmla="*/ 1 w 48"/>
                  <a:gd name="T21" fmla="*/ 91 h 95"/>
                  <a:gd name="T22" fmla="*/ 7 w 48"/>
                  <a:gd name="T23" fmla="*/ 23 h 95"/>
                  <a:gd name="T24" fmla="*/ 14 w 48"/>
                  <a:gd name="T25" fmla="*/ 7 h 95"/>
                  <a:gd name="T26" fmla="*/ 29 w 48"/>
                  <a:gd name="T27" fmla="*/ 0 h 95"/>
                  <a:gd name="T28" fmla="*/ 43 w 48"/>
                  <a:gd name="T29" fmla="*/ 9 h 95"/>
                  <a:gd name="T30" fmla="*/ 48 w 48"/>
                  <a:gd name="T31" fmla="*/ 27 h 95"/>
                  <a:gd name="T32" fmla="*/ 42 w 48"/>
                  <a:gd name="T33" fmla="*/ 91 h 95"/>
                  <a:gd name="T34" fmla="*/ 38 w 48"/>
                  <a:gd name="T3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95">
                    <a:moveTo>
                      <a:pt x="38" y="95"/>
                    </a:moveTo>
                    <a:cubicBezTo>
                      <a:pt x="38" y="95"/>
                      <a:pt x="37" y="95"/>
                      <a:pt x="37" y="95"/>
                    </a:cubicBezTo>
                    <a:cubicBezTo>
                      <a:pt x="35" y="95"/>
                      <a:pt x="34" y="93"/>
                      <a:pt x="34" y="91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2"/>
                      <a:pt x="39" y="17"/>
                      <a:pt x="37" y="14"/>
                    </a:cubicBezTo>
                    <a:cubicBezTo>
                      <a:pt x="35" y="10"/>
                      <a:pt x="32" y="8"/>
                      <a:pt x="29" y="8"/>
                    </a:cubicBezTo>
                    <a:cubicBezTo>
                      <a:pt x="26" y="8"/>
                      <a:pt x="22" y="9"/>
                      <a:pt x="20" y="12"/>
                    </a:cubicBezTo>
                    <a:cubicBezTo>
                      <a:pt x="17" y="15"/>
                      <a:pt x="15" y="19"/>
                      <a:pt x="15" y="24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8" y="93"/>
                      <a:pt x="6" y="95"/>
                      <a:pt x="4" y="95"/>
                    </a:cubicBezTo>
                    <a:cubicBezTo>
                      <a:pt x="2" y="95"/>
                      <a:pt x="0" y="93"/>
                      <a:pt x="1" y="91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7"/>
                      <a:pt x="10" y="11"/>
                      <a:pt x="14" y="7"/>
                    </a:cubicBezTo>
                    <a:cubicBezTo>
                      <a:pt x="18" y="2"/>
                      <a:pt x="24" y="0"/>
                      <a:pt x="29" y="0"/>
                    </a:cubicBezTo>
                    <a:cubicBezTo>
                      <a:pt x="35" y="1"/>
                      <a:pt x="40" y="4"/>
                      <a:pt x="43" y="9"/>
                    </a:cubicBezTo>
                    <a:cubicBezTo>
                      <a:pt x="47" y="14"/>
                      <a:pt x="48" y="21"/>
                      <a:pt x="48" y="27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2" y="93"/>
                      <a:pt x="40" y="95"/>
                      <a:pt x="38" y="95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66">
                <a:extLst>
                  <a:ext uri="{FF2B5EF4-FFF2-40B4-BE49-F238E27FC236}">
                    <a16:creationId xmlns:a16="http://schemas.microsoft.com/office/drawing/2014/main" xmlns="" id="{97C2D2B3-FC68-5C4A-B10F-7680DD68CA10}"/>
                  </a:ext>
                </a:extLst>
              </p:cNvPr>
              <p:cNvSpPr/>
              <p:nvPr/>
            </p:nvSpPr>
            <p:spPr bwMode="auto">
              <a:xfrm>
                <a:off x="9977438" y="4602163"/>
                <a:ext cx="433388" cy="298450"/>
              </a:xfrm>
              <a:custGeom>
                <a:avLst/>
                <a:gdLst>
                  <a:gd name="T0" fmla="*/ 153 w 155"/>
                  <a:gd name="T1" fmla="*/ 5 h 107"/>
                  <a:gd name="T2" fmla="*/ 140 w 155"/>
                  <a:gd name="T3" fmla="*/ 0 h 107"/>
                  <a:gd name="T4" fmla="*/ 15 w 155"/>
                  <a:gd name="T5" fmla="*/ 0 h 107"/>
                  <a:gd name="T6" fmla="*/ 2 w 155"/>
                  <a:gd name="T7" fmla="*/ 5 h 107"/>
                  <a:gd name="T8" fmla="*/ 0 w 155"/>
                  <a:gd name="T9" fmla="*/ 14 h 107"/>
                  <a:gd name="T10" fmla="*/ 14 w 155"/>
                  <a:gd name="T11" fmla="*/ 26 h 107"/>
                  <a:gd name="T12" fmla="*/ 20 w 155"/>
                  <a:gd name="T13" fmla="*/ 34 h 107"/>
                  <a:gd name="T14" fmla="*/ 30 w 155"/>
                  <a:gd name="T15" fmla="*/ 83 h 107"/>
                  <a:gd name="T16" fmla="*/ 29 w 155"/>
                  <a:gd name="T17" fmla="*/ 90 h 107"/>
                  <a:gd name="T18" fmla="*/ 22 w 155"/>
                  <a:gd name="T19" fmla="*/ 93 h 107"/>
                  <a:gd name="T20" fmla="*/ 21 w 155"/>
                  <a:gd name="T21" fmla="*/ 99 h 107"/>
                  <a:gd name="T22" fmla="*/ 39 w 155"/>
                  <a:gd name="T23" fmla="*/ 107 h 107"/>
                  <a:gd name="T24" fmla="*/ 116 w 155"/>
                  <a:gd name="T25" fmla="*/ 107 h 107"/>
                  <a:gd name="T26" fmla="*/ 134 w 155"/>
                  <a:gd name="T27" fmla="*/ 99 h 107"/>
                  <a:gd name="T28" fmla="*/ 133 w 155"/>
                  <a:gd name="T29" fmla="*/ 93 h 107"/>
                  <a:gd name="T30" fmla="*/ 126 w 155"/>
                  <a:gd name="T31" fmla="*/ 90 h 107"/>
                  <a:gd name="T32" fmla="*/ 125 w 155"/>
                  <a:gd name="T33" fmla="*/ 83 h 107"/>
                  <a:gd name="T34" fmla="*/ 135 w 155"/>
                  <a:gd name="T35" fmla="*/ 34 h 107"/>
                  <a:gd name="T36" fmla="*/ 141 w 155"/>
                  <a:gd name="T37" fmla="*/ 26 h 107"/>
                  <a:gd name="T38" fmla="*/ 155 w 155"/>
                  <a:gd name="T39" fmla="*/ 14 h 107"/>
                  <a:gd name="T40" fmla="*/ 153 w 155"/>
                  <a:gd name="T4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07">
                    <a:moveTo>
                      <a:pt x="153" y="5"/>
                    </a:moveTo>
                    <a:cubicBezTo>
                      <a:pt x="150" y="2"/>
                      <a:pt x="145" y="0"/>
                      <a:pt x="14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5" y="2"/>
                      <a:pt x="2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2" y="21"/>
                      <a:pt x="8" y="26"/>
                      <a:pt x="14" y="26"/>
                    </a:cubicBezTo>
                    <a:cubicBezTo>
                      <a:pt x="16" y="26"/>
                      <a:pt x="19" y="29"/>
                      <a:pt x="20" y="34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87"/>
                      <a:pt x="30" y="89"/>
                      <a:pt x="29" y="90"/>
                    </a:cubicBezTo>
                    <a:cubicBezTo>
                      <a:pt x="26" y="90"/>
                      <a:pt x="24" y="91"/>
                      <a:pt x="22" y="93"/>
                    </a:cubicBezTo>
                    <a:cubicBezTo>
                      <a:pt x="21" y="95"/>
                      <a:pt x="20" y="97"/>
                      <a:pt x="21" y="99"/>
                    </a:cubicBezTo>
                    <a:cubicBezTo>
                      <a:pt x="22" y="105"/>
                      <a:pt x="32" y="107"/>
                      <a:pt x="39" y="107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23" y="107"/>
                      <a:pt x="133" y="105"/>
                      <a:pt x="134" y="99"/>
                    </a:cubicBezTo>
                    <a:cubicBezTo>
                      <a:pt x="135" y="97"/>
                      <a:pt x="134" y="95"/>
                      <a:pt x="133" y="93"/>
                    </a:cubicBezTo>
                    <a:cubicBezTo>
                      <a:pt x="131" y="91"/>
                      <a:pt x="129" y="90"/>
                      <a:pt x="126" y="90"/>
                    </a:cubicBezTo>
                    <a:cubicBezTo>
                      <a:pt x="125" y="89"/>
                      <a:pt x="125" y="87"/>
                      <a:pt x="125" y="83"/>
                    </a:cubicBezTo>
                    <a:cubicBezTo>
                      <a:pt x="135" y="34"/>
                      <a:pt x="135" y="34"/>
                      <a:pt x="135" y="34"/>
                    </a:cubicBezTo>
                    <a:cubicBezTo>
                      <a:pt x="136" y="29"/>
                      <a:pt x="139" y="26"/>
                      <a:pt x="141" y="26"/>
                    </a:cubicBezTo>
                    <a:cubicBezTo>
                      <a:pt x="147" y="26"/>
                      <a:pt x="153" y="21"/>
                      <a:pt x="155" y="14"/>
                    </a:cubicBezTo>
                    <a:cubicBezTo>
                      <a:pt x="155" y="11"/>
                      <a:pt x="155" y="8"/>
                      <a:pt x="153" y="5"/>
                    </a:cubicBezTo>
                    <a:close/>
                  </a:path>
                </a:pathLst>
              </a:custGeom>
              <a:solidFill>
                <a:srgbClr val="214E6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67">
                <a:extLst>
                  <a:ext uri="{FF2B5EF4-FFF2-40B4-BE49-F238E27FC236}">
                    <a16:creationId xmlns:a16="http://schemas.microsoft.com/office/drawing/2014/main" xmlns="" id="{6F9F671B-C7AA-814B-A52A-35FFBC883908}"/>
                  </a:ext>
                </a:extLst>
              </p:cNvPr>
              <p:cNvSpPr/>
              <p:nvPr/>
            </p:nvSpPr>
            <p:spPr bwMode="auto">
              <a:xfrm>
                <a:off x="10250488" y="4414838"/>
                <a:ext cx="39688" cy="203200"/>
              </a:xfrm>
              <a:custGeom>
                <a:avLst/>
                <a:gdLst>
                  <a:gd name="T0" fmla="*/ 4 w 14"/>
                  <a:gd name="T1" fmla="*/ 73 h 73"/>
                  <a:gd name="T2" fmla="*/ 4 w 14"/>
                  <a:gd name="T3" fmla="*/ 73 h 73"/>
                  <a:gd name="T4" fmla="*/ 0 w 14"/>
                  <a:gd name="T5" fmla="*/ 68 h 73"/>
                  <a:gd name="T6" fmla="*/ 6 w 14"/>
                  <a:gd name="T7" fmla="*/ 4 h 73"/>
                  <a:gd name="T8" fmla="*/ 10 w 14"/>
                  <a:gd name="T9" fmla="*/ 0 h 73"/>
                  <a:gd name="T10" fmla="*/ 14 w 14"/>
                  <a:gd name="T11" fmla="*/ 4 h 73"/>
                  <a:gd name="T12" fmla="*/ 8 w 14"/>
                  <a:gd name="T13" fmla="*/ 69 h 73"/>
                  <a:gd name="T14" fmla="*/ 4 w 14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3">
                    <a:moveTo>
                      <a:pt x="4" y="73"/>
                    </a:moveTo>
                    <a:cubicBezTo>
                      <a:pt x="4" y="73"/>
                      <a:pt x="4" y="73"/>
                      <a:pt x="4" y="73"/>
                    </a:cubicBezTo>
                    <a:cubicBezTo>
                      <a:pt x="2" y="72"/>
                      <a:pt x="0" y="71"/>
                      <a:pt x="0" y="6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1"/>
                      <a:pt x="7" y="73"/>
                      <a:pt x="4" y="73"/>
                    </a:cubicBezTo>
                    <a:close/>
                  </a:path>
                </a:pathLst>
              </a:custGeom>
              <a:solidFill>
                <a:srgbClr val="17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9">
            <a:extLst>
              <a:ext uri="{FF2B5EF4-FFF2-40B4-BE49-F238E27FC236}">
                <a16:creationId xmlns:a16="http://schemas.microsoft.com/office/drawing/2014/main" xmlns="" id="{98705337-45B8-CA4A-9591-49AFCFD860B0}"/>
              </a:ext>
            </a:extLst>
          </p:cNvPr>
          <p:cNvGrpSpPr/>
          <p:nvPr/>
        </p:nvGrpSpPr>
        <p:grpSpPr>
          <a:xfrm>
            <a:off x="6525011" y="4278898"/>
            <a:ext cx="966528" cy="966528"/>
            <a:chOff x="7154258" y="4133972"/>
            <a:chExt cx="966528" cy="966528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BA3183D3-ECD3-D449-9BE4-DE3CA232B7ED}"/>
                </a:ext>
              </a:extLst>
            </p:cNvPr>
            <p:cNvSpPr/>
            <p:nvPr/>
          </p:nvSpPr>
          <p:spPr>
            <a:xfrm>
              <a:off x="7154258" y="4133972"/>
              <a:ext cx="966528" cy="96652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KSO_Shape">
              <a:extLst>
                <a:ext uri="{FF2B5EF4-FFF2-40B4-BE49-F238E27FC236}">
                  <a16:creationId xmlns:a16="http://schemas.microsoft.com/office/drawing/2014/main" xmlns="" id="{02A7AB90-BD39-8243-B0A0-99A0DA9F9C10}"/>
                </a:ext>
              </a:extLst>
            </p:cNvPr>
            <p:cNvSpPr/>
            <p:nvPr/>
          </p:nvSpPr>
          <p:spPr>
            <a:xfrm>
              <a:off x="7457958" y="4448834"/>
              <a:ext cx="391211" cy="374516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214E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08" tIns="60954" rIns="121908" bIns="6095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文本框 32">
            <a:extLst>
              <a:ext uri="{FF2B5EF4-FFF2-40B4-BE49-F238E27FC236}">
                <a16:creationId xmlns:a16="http://schemas.microsoft.com/office/drawing/2014/main" xmlns="" id="{C5974460-5D12-1C4C-9832-C19F790D45DA}"/>
              </a:ext>
            </a:extLst>
          </p:cNvPr>
          <p:cNvSpPr txBox="1"/>
          <p:nvPr/>
        </p:nvSpPr>
        <p:spPr>
          <a:xfrm>
            <a:off x="1035986" y="1221077"/>
            <a:ext cx="3121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1900" kern="0" dirty="0" smtClean="0">
                <a:latin typeface="Bookman Old Style" panose="02050604050505020204" pitchFamily="18" charset="0"/>
                <a:cs typeface="+mn-ea"/>
                <a:sym typeface="+mn-lt"/>
              </a:rPr>
              <a:t>Коммуникативный аспект </a:t>
            </a:r>
          </a:p>
          <a:p>
            <a:pPr lvl="0" algn="ctr" defTabSz="457200">
              <a:defRPr/>
            </a:pPr>
            <a:r>
              <a:rPr lang="ru-RU" sz="1400" kern="0" dirty="0" smtClean="0">
                <a:latin typeface="Bookman Old Style" panose="02050604050505020204" pitchFamily="18" charset="0"/>
                <a:cs typeface="+mn-ea"/>
                <a:sym typeface="+mn-lt"/>
              </a:rPr>
              <a:t>(применение языковых знаний, опыт взаимодействия)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1400" kern="0" dirty="0" smtClean="0">
                <a:latin typeface="Bookman Old Style" panose="02050604050505020204" pitchFamily="18" charset="0"/>
                <a:cs typeface="+mn-ea"/>
                <a:sym typeface="+mn-lt"/>
              </a:rPr>
              <a:t> </a:t>
            </a:r>
            <a:endParaRPr lang="en-US" altLang="zh-CN" sz="1400" kern="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xmlns="" id="{6AC34A57-7DFC-8645-A6E0-29EDBAA04767}"/>
              </a:ext>
            </a:extLst>
          </p:cNvPr>
          <p:cNvSpPr txBox="1"/>
          <p:nvPr/>
        </p:nvSpPr>
        <p:spPr>
          <a:xfrm>
            <a:off x="4162035" y="1238174"/>
            <a:ext cx="3118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1900" kern="0" dirty="0" smtClean="0">
                <a:latin typeface="Bookman Old Style" panose="02050604050505020204" pitchFamily="18" charset="0"/>
                <a:cs typeface="+mn-ea"/>
                <a:sym typeface="+mn-lt"/>
              </a:rPr>
              <a:t>Профессиональный аспект</a:t>
            </a:r>
            <a:r>
              <a:rPr lang="ru-RU" sz="1900" dirty="0">
                <a:latin typeface="Bookman Old Style" panose="02050604050505020204" pitchFamily="18" charset="0"/>
              </a:rPr>
              <a:t> </a:t>
            </a:r>
            <a:endParaRPr lang="ru-RU" sz="1900" dirty="0" smtClean="0">
              <a:latin typeface="Bookman Old Style" panose="02050604050505020204" pitchFamily="18" charset="0"/>
            </a:endParaRPr>
          </a:p>
          <a:p>
            <a:pPr lvl="0" algn="ctr" defTabSz="457200">
              <a:defRPr/>
            </a:pPr>
            <a:r>
              <a:rPr lang="ru-RU" sz="1400" dirty="0" smtClean="0">
                <a:latin typeface="Bookman Old Style" panose="02050604050505020204" pitchFamily="18" charset="0"/>
              </a:rPr>
              <a:t>(система </a:t>
            </a:r>
            <a:r>
              <a:rPr lang="ru-RU" sz="1400" dirty="0">
                <a:latin typeface="Bookman Old Style" panose="02050604050505020204" pitchFamily="18" charset="0"/>
              </a:rPr>
              <a:t>специальных знаний, навыков и </a:t>
            </a:r>
            <a:r>
              <a:rPr lang="ru-RU" sz="1400" dirty="0" smtClean="0">
                <a:latin typeface="Bookman Old Style" panose="02050604050505020204" pitchFamily="18" charset="0"/>
              </a:rPr>
              <a:t>умений)</a:t>
            </a:r>
            <a:endParaRPr lang="en-US" altLang="zh-CN" sz="1400" kern="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31" name="文本框 34">
            <a:extLst>
              <a:ext uri="{FF2B5EF4-FFF2-40B4-BE49-F238E27FC236}">
                <a16:creationId xmlns:a16="http://schemas.microsoft.com/office/drawing/2014/main" xmlns="" id="{C2BFF59B-C455-2146-B591-4582B8E4911D}"/>
              </a:ext>
            </a:extLst>
          </p:cNvPr>
          <p:cNvSpPr txBox="1"/>
          <p:nvPr/>
        </p:nvSpPr>
        <p:spPr>
          <a:xfrm>
            <a:off x="7219922" y="1240945"/>
            <a:ext cx="3638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altLang="zh-CN" sz="1900" kern="0" dirty="0" smtClean="0">
                <a:latin typeface="Bookman Old Style" panose="02050604050505020204" pitchFamily="18" charset="0"/>
                <a:cs typeface="+mn-ea"/>
                <a:sym typeface="+mn-lt"/>
              </a:rPr>
              <a:t>Рефлексивный </a:t>
            </a:r>
          </a:p>
          <a:p>
            <a:pPr lvl="0" algn="ctr" defTabSz="457200">
              <a:defRPr/>
            </a:pPr>
            <a:r>
              <a:rPr lang="ru-RU" altLang="zh-CN" sz="1900" kern="0" dirty="0" smtClean="0">
                <a:latin typeface="Bookman Old Style" panose="02050604050505020204" pitchFamily="18" charset="0"/>
                <a:cs typeface="+mn-ea"/>
                <a:sym typeface="+mn-lt"/>
              </a:rPr>
              <a:t>аспект</a:t>
            </a:r>
          </a:p>
          <a:p>
            <a:pPr lvl="0" algn="ctr" defTabSz="457200">
              <a:defRPr/>
            </a:pPr>
            <a:r>
              <a:rPr lang="ru-RU" altLang="zh-CN" sz="1400" kern="0" dirty="0">
                <a:latin typeface="Bookman Old Style" panose="02050604050505020204" pitchFamily="18" charset="0"/>
                <a:cs typeface="+mn-ea"/>
                <a:sym typeface="+mn-lt"/>
              </a:rPr>
              <a:t>(«тестирует» ситуации профессионально-коммуникативного </a:t>
            </a:r>
            <a:r>
              <a:rPr lang="ru-RU" altLang="zh-CN" sz="1400" kern="0" dirty="0" smtClean="0">
                <a:latin typeface="Bookman Old Style" panose="02050604050505020204" pitchFamily="18" charset="0"/>
                <a:cs typeface="+mn-ea"/>
                <a:sym typeface="+mn-lt"/>
              </a:rPr>
              <a:t>взаимодействия) </a:t>
            </a:r>
            <a:endParaRPr lang="en-US" altLang="zh-CN" sz="1400" kern="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32" name="文本框 35">
            <a:extLst>
              <a:ext uri="{FF2B5EF4-FFF2-40B4-BE49-F238E27FC236}">
                <a16:creationId xmlns:a16="http://schemas.microsoft.com/office/drawing/2014/main" xmlns="" id="{16CFEF03-6B37-7B42-86DD-0604957BD7D0}"/>
              </a:ext>
            </a:extLst>
          </p:cNvPr>
          <p:cNvSpPr txBox="1"/>
          <p:nvPr/>
        </p:nvSpPr>
        <p:spPr>
          <a:xfrm>
            <a:off x="300763" y="4442464"/>
            <a:ext cx="32765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altLang="zh-CN" sz="1900" dirty="0" smtClean="0">
                <a:latin typeface="Bookman Old Style" panose="02050604050505020204" pitchFamily="18" charset="0"/>
                <a:sym typeface="+mn-lt"/>
              </a:rPr>
              <a:t>Когнитивный </a:t>
            </a:r>
          </a:p>
          <a:p>
            <a:pPr lvl="0" algn="ctr" defTabSz="457200">
              <a:defRPr/>
            </a:pPr>
            <a:r>
              <a:rPr lang="ru-RU" altLang="zh-CN" sz="1900" dirty="0" smtClean="0">
                <a:latin typeface="Bookman Old Style" panose="02050604050505020204" pitchFamily="18" charset="0"/>
                <a:sym typeface="+mn-lt"/>
              </a:rPr>
              <a:t>аспект</a:t>
            </a:r>
          </a:p>
          <a:p>
            <a:pPr lvl="0" algn="ctr" defTabSz="457200">
              <a:defRPr/>
            </a:pPr>
            <a:r>
              <a:rPr lang="ru-RU" altLang="zh-CN" sz="1900" kern="0" dirty="0">
                <a:latin typeface="Bookman Old Style" panose="02050604050505020204" pitchFamily="18" charset="0"/>
                <a:cs typeface="+mn-ea"/>
                <a:sym typeface="+mn-lt"/>
              </a:rPr>
              <a:t>(</a:t>
            </a:r>
            <a:r>
              <a:rPr lang="ru-RU" altLang="zh-CN" sz="1400" kern="0" dirty="0">
                <a:latin typeface="Bookman Old Style" panose="02050604050505020204" pitchFamily="18" charset="0"/>
                <a:cs typeface="+mn-ea"/>
                <a:sym typeface="+mn-lt"/>
              </a:rPr>
              <a:t>познания иноязычной профессиональной действительности)</a:t>
            </a:r>
            <a:endParaRPr lang="en-US" altLang="zh-CN" sz="1400" kern="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33" name="文本框 36">
            <a:extLst>
              <a:ext uri="{FF2B5EF4-FFF2-40B4-BE49-F238E27FC236}">
                <a16:creationId xmlns:a16="http://schemas.microsoft.com/office/drawing/2014/main" xmlns="" id="{E52F352B-1EC5-DF47-8C86-C5B83F6AF410}"/>
              </a:ext>
            </a:extLst>
          </p:cNvPr>
          <p:cNvSpPr txBox="1"/>
          <p:nvPr/>
        </p:nvSpPr>
        <p:spPr>
          <a:xfrm>
            <a:off x="7555497" y="4416063"/>
            <a:ext cx="3530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1900" dirty="0" smtClean="0">
                <a:latin typeface="Bookman Old Style" panose="02050604050505020204" pitchFamily="18" charset="0"/>
              </a:rPr>
              <a:t>Психологический </a:t>
            </a:r>
          </a:p>
          <a:p>
            <a:pPr lvl="0" algn="ctr" defTabSz="457200">
              <a:defRPr/>
            </a:pPr>
            <a:r>
              <a:rPr lang="ru-RU" sz="1900" dirty="0" smtClean="0">
                <a:latin typeface="Bookman Old Style" panose="02050604050505020204" pitchFamily="18" charset="0"/>
              </a:rPr>
              <a:t>аспект </a:t>
            </a:r>
          </a:p>
          <a:p>
            <a:pPr lvl="0" algn="ctr" defTabSz="457200">
              <a:defRPr/>
            </a:pPr>
            <a:r>
              <a:rPr lang="ru-RU" altLang="zh-CN" sz="1400" kern="0" dirty="0">
                <a:latin typeface="Bookman Old Style" panose="02050604050505020204" pitchFamily="18" charset="0"/>
                <a:cs typeface="+mn-ea"/>
                <a:sym typeface="+mn-lt"/>
              </a:rPr>
              <a:t>(</a:t>
            </a:r>
            <a:r>
              <a:rPr lang="ru-RU" altLang="zh-CN" sz="1400" kern="0" dirty="0" smtClean="0">
                <a:latin typeface="Bookman Old Style" panose="02050604050505020204" pitchFamily="18" charset="0"/>
                <a:cs typeface="+mn-ea"/>
                <a:sym typeface="+mn-lt"/>
              </a:rPr>
              <a:t>готовность </a:t>
            </a:r>
            <a:r>
              <a:rPr lang="ru-RU" altLang="zh-CN" sz="1400" kern="0">
                <a:latin typeface="Bookman Old Style" panose="02050604050505020204" pitchFamily="18" charset="0"/>
                <a:cs typeface="+mn-ea"/>
                <a:sym typeface="+mn-lt"/>
              </a:rPr>
              <a:t>к </a:t>
            </a:r>
            <a:r>
              <a:rPr lang="ru-RU" altLang="zh-CN" sz="1400" kern="0" smtClean="0">
                <a:latin typeface="Bookman Old Style" panose="02050604050505020204" pitchFamily="18" charset="0"/>
                <a:cs typeface="+mn-ea"/>
                <a:sym typeface="+mn-lt"/>
              </a:rPr>
              <a:t>осуществлению </a:t>
            </a:r>
            <a:r>
              <a:rPr lang="ru-RU" altLang="zh-CN" sz="1400" kern="0">
                <a:latin typeface="Bookman Old Style" panose="02050604050505020204" pitchFamily="18" charset="0"/>
                <a:cs typeface="+mn-ea"/>
                <a:sym typeface="+mn-lt"/>
              </a:rPr>
              <a:t>профессиональной </a:t>
            </a:r>
            <a:r>
              <a:rPr lang="ru-RU" altLang="zh-CN" sz="1400" kern="0" smtClean="0">
                <a:latin typeface="Bookman Old Style" panose="02050604050505020204" pitchFamily="18" charset="0"/>
                <a:cs typeface="+mn-ea"/>
                <a:sym typeface="+mn-lt"/>
              </a:rPr>
              <a:t>деятельности)</a:t>
            </a:r>
            <a:r>
              <a:rPr lang="en-US" altLang="zh-CN" sz="1400" kern="0" dirty="0" smtClean="0">
                <a:latin typeface="Bookman Old Style" panose="02050604050505020204" pitchFamily="18" charset="0"/>
                <a:cs typeface="+mn-ea"/>
                <a:sym typeface="+mn-lt"/>
              </a:rPr>
              <a:t> </a:t>
            </a:r>
            <a:endParaRPr lang="en-US" altLang="zh-CN" sz="1400" kern="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9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9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71" y="232983"/>
            <a:ext cx="12344400" cy="69958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endParaRPr lang="x-none" sz="40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E154A083-C071-6A43-81E7-BB8FB96D982B}"/>
              </a:ext>
            </a:extLst>
          </p:cNvPr>
          <p:cNvSpPr/>
          <p:nvPr/>
        </p:nvSpPr>
        <p:spPr>
          <a:xfrm>
            <a:off x="7062777" y="2458641"/>
            <a:ext cx="4689951" cy="641247"/>
          </a:xfrm>
          <a:prstGeom prst="roundRect">
            <a:avLst>
              <a:gd name="adj" fmla="val 50000"/>
            </a:avLst>
          </a:prstGeom>
          <a:solidFill>
            <a:srgbClr val="FD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ru-RU" altLang="zh-CN" sz="2400" kern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+mn-ea"/>
                <a:sym typeface="+mn-lt"/>
              </a:rPr>
              <a:t>многофункциональный</a:t>
            </a:r>
            <a:endParaRPr lang="en-US" altLang="zh-CN" sz="2400" kern="0" dirty="0">
              <a:solidFill>
                <a:schemeClr val="bg1"/>
              </a:solidFill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4" name="Rectangle: Rounded Corners 74">
            <a:extLst>
              <a:ext uri="{FF2B5EF4-FFF2-40B4-BE49-F238E27FC236}">
                <a16:creationId xmlns:a16="http://schemas.microsoft.com/office/drawing/2014/main" xmlns="" id="{AF1EA792-E93A-1142-B4CD-650C376FD28A}"/>
              </a:ext>
            </a:extLst>
          </p:cNvPr>
          <p:cNvSpPr/>
          <p:nvPr/>
        </p:nvSpPr>
        <p:spPr>
          <a:xfrm>
            <a:off x="7289910" y="3075644"/>
            <a:ext cx="4211808" cy="712001"/>
          </a:xfrm>
          <a:prstGeom prst="roundRect">
            <a:avLst>
              <a:gd name="adj" fmla="val 50000"/>
            </a:avLst>
          </a:prstGeom>
          <a:solidFill>
            <a:srgbClr val="21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             </a:t>
            </a:r>
            <a:endParaRPr lang="en-US" altLang="zh-CN" sz="20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ectangle: Rounded Corners 75">
            <a:extLst>
              <a:ext uri="{FF2B5EF4-FFF2-40B4-BE49-F238E27FC236}">
                <a16:creationId xmlns:a16="http://schemas.microsoft.com/office/drawing/2014/main" xmlns="" id="{84384308-5120-BD4A-B3BF-2ED0A762514F}"/>
              </a:ext>
            </a:extLst>
          </p:cNvPr>
          <p:cNvSpPr/>
          <p:nvPr/>
        </p:nvSpPr>
        <p:spPr>
          <a:xfrm>
            <a:off x="7178247" y="3787646"/>
            <a:ext cx="4019600" cy="688729"/>
          </a:xfrm>
          <a:prstGeom prst="roundRect">
            <a:avLst>
              <a:gd name="adj" fmla="val 50000"/>
            </a:avLst>
          </a:prstGeom>
          <a:solidFill>
            <a:srgbClr val="FD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377"/>
            <a:endParaRPr lang="zh-CN" altLang="en-US" sz="2133" b="1" dirty="0">
              <a:solidFill>
                <a:srgbClr val="FFFCF3"/>
              </a:solidFill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xmlns="" id="{30B3218B-F815-D34D-B184-C3C12302B5FD}"/>
              </a:ext>
            </a:extLst>
          </p:cNvPr>
          <p:cNvSpPr/>
          <p:nvPr/>
        </p:nvSpPr>
        <p:spPr>
          <a:xfrm>
            <a:off x="11197847" y="2545435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" name="Oval 76">
            <a:extLst>
              <a:ext uri="{FF2B5EF4-FFF2-40B4-BE49-F238E27FC236}">
                <a16:creationId xmlns:a16="http://schemas.microsoft.com/office/drawing/2014/main" xmlns="" id="{EB2076B9-2E29-794D-8DFA-64D44ED0C32E}"/>
              </a:ext>
            </a:extLst>
          </p:cNvPr>
          <p:cNvSpPr/>
          <p:nvPr/>
        </p:nvSpPr>
        <p:spPr>
          <a:xfrm>
            <a:off x="10931734" y="3186682"/>
            <a:ext cx="491845" cy="501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" name="Oval 77">
            <a:extLst>
              <a:ext uri="{FF2B5EF4-FFF2-40B4-BE49-F238E27FC236}">
                <a16:creationId xmlns:a16="http://schemas.microsoft.com/office/drawing/2014/main" xmlns="" id="{47E3CBB8-5E12-B74C-9CE8-A435931B11D9}"/>
              </a:ext>
            </a:extLst>
          </p:cNvPr>
          <p:cNvSpPr/>
          <p:nvPr/>
        </p:nvSpPr>
        <p:spPr>
          <a:xfrm>
            <a:off x="10645005" y="3899323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9" name="Group 81">
            <a:extLst>
              <a:ext uri="{FF2B5EF4-FFF2-40B4-BE49-F238E27FC236}">
                <a16:creationId xmlns:a16="http://schemas.microsoft.com/office/drawing/2014/main" xmlns="" id="{3CCABB01-1A73-A644-8B31-1A757A8455BA}"/>
              </a:ext>
            </a:extLst>
          </p:cNvPr>
          <p:cNvGrpSpPr/>
          <p:nvPr/>
        </p:nvGrpSpPr>
        <p:grpSpPr>
          <a:xfrm flipH="1">
            <a:off x="3759213" y="2283439"/>
            <a:ext cx="2102647" cy="475327"/>
            <a:chOff x="5170018" y="1564582"/>
            <a:chExt cx="2006989" cy="555110"/>
          </a:xfrm>
        </p:grpSpPr>
        <p:cxnSp>
          <p:nvCxnSpPr>
            <p:cNvPr id="10" name="Straight Connector 82">
              <a:extLst>
                <a:ext uri="{FF2B5EF4-FFF2-40B4-BE49-F238E27FC236}">
                  <a16:creationId xmlns:a16="http://schemas.microsoft.com/office/drawing/2014/main" xmlns="" id="{D5DC2C4E-1854-7041-A31B-1A66EFB9B804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3">
              <a:extLst>
                <a:ext uri="{FF2B5EF4-FFF2-40B4-BE49-F238E27FC236}">
                  <a16:creationId xmlns:a16="http://schemas.microsoft.com/office/drawing/2014/main" xmlns="" id="{C3FF426D-E505-0E46-9FC7-F1AF457C110C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xmlns="" id="{B7B31B45-0522-8E4C-B8D9-13ADBD3127B9}"/>
              </a:ext>
            </a:extLst>
          </p:cNvPr>
          <p:cNvCxnSpPr/>
          <p:nvPr/>
        </p:nvCxnSpPr>
        <p:spPr>
          <a:xfrm flipH="1">
            <a:off x="3956871" y="3624549"/>
            <a:ext cx="15350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>
            <a:extLst>
              <a:ext uri="{FF2B5EF4-FFF2-40B4-BE49-F238E27FC236}">
                <a16:creationId xmlns:a16="http://schemas.microsoft.com/office/drawing/2014/main" xmlns="" id="{55800CA8-8C26-E546-A3A9-D5FCA0BBC58D}"/>
              </a:ext>
            </a:extLst>
          </p:cNvPr>
          <p:cNvGrpSpPr/>
          <p:nvPr/>
        </p:nvGrpSpPr>
        <p:grpSpPr>
          <a:xfrm flipH="1" flipV="1">
            <a:off x="3785567" y="4542171"/>
            <a:ext cx="2102647" cy="475327"/>
            <a:chOff x="5170018" y="1564582"/>
            <a:chExt cx="2006989" cy="555110"/>
          </a:xfrm>
        </p:grpSpPr>
        <p:cxnSp>
          <p:nvCxnSpPr>
            <p:cNvPr id="14" name="Straight Connector 89">
              <a:extLst>
                <a:ext uri="{FF2B5EF4-FFF2-40B4-BE49-F238E27FC236}">
                  <a16:creationId xmlns:a16="http://schemas.microsoft.com/office/drawing/2014/main" xmlns="" id="{FE5D6C9C-899B-2048-8ED3-B97DD97B44B1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xmlns="" id="{08ADC4C0-651E-1D44-9A54-BA499A46A0C5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50">
            <a:extLst>
              <a:ext uri="{FF2B5EF4-FFF2-40B4-BE49-F238E27FC236}">
                <a16:creationId xmlns:a16="http://schemas.microsoft.com/office/drawing/2014/main" xmlns="" id="{74069AD9-FF05-C648-B2E4-69C082B051F2}"/>
              </a:ext>
            </a:extLst>
          </p:cNvPr>
          <p:cNvGrpSpPr/>
          <p:nvPr/>
        </p:nvGrpSpPr>
        <p:grpSpPr>
          <a:xfrm>
            <a:off x="5834829" y="2370285"/>
            <a:ext cx="2346184" cy="3863128"/>
            <a:chOff x="4531243" y="1645621"/>
            <a:chExt cx="1759638" cy="2897346"/>
          </a:xfrm>
        </p:grpSpPr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xmlns="" id="{2328357D-01C1-B047-9E2D-C1A58384CEF2}"/>
                </a:ext>
              </a:extLst>
            </p:cNvPr>
            <p:cNvGrpSpPr/>
            <p:nvPr/>
          </p:nvGrpSpPr>
          <p:grpSpPr>
            <a:xfrm rot="19891913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19" name="Rectangle 69">
                <a:extLst>
                  <a:ext uri="{FF2B5EF4-FFF2-40B4-BE49-F238E27FC236}">
                    <a16:creationId xmlns:a16="http://schemas.microsoft.com/office/drawing/2014/main" xmlns="" id="{96B3F71B-AED9-B247-BEC3-772037F7559A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70">
                <a:extLst>
                  <a:ext uri="{FF2B5EF4-FFF2-40B4-BE49-F238E27FC236}">
                    <a16:creationId xmlns:a16="http://schemas.microsoft.com/office/drawing/2014/main" xmlns="" id="{FFF4B681-8413-BE47-AC8E-7824FED4586A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Oval 71">
                <a:extLst>
                  <a:ext uri="{FF2B5EF4-FFF2-40B4-BE49-F238E27FC236}">
                    <a16:creationId xmlns:a16="http://schemas.microsoft.com/office/drawing/2014/main" xmlns="" id="{5305D03E-75C8-C446-BB7A-97BE29B15444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: Top Corners Rounded 72">
                <a:extLst>
                  <a:ext uri="{FF2B5EF4-FFF2-40B4-BE49-F238E27FC236}">
                    <a16:creationId xmlns:a16="http://schemas.microsoft.com/office/drawing/2014/main" xmlns="" id="{89CE38C3-ACC1-DC44-9DC6-8A76E53C4EE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: Top Corners Rounded 73">
                <a:extLst>
                  <a:ext uri="{FF2B5EF4-FFF2-40B4-BE49-F238E27FC236}">
                    <a16:creationId xmlns:a16="http://schemas.microsoft.com/office/drawing/2014/main" xmlns="" id="{3031ED6D-2AC7-B941-9AD0-2893022920CC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xmlns="" id="{6F458A55-39B3-504E-B2A1-5AC3FD7A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32" y="2237982"/>
              <a:ext cx="702465" cy="7024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DAD46"/>
            </a:solidFill>
            <a:ln>
              <a:noFill/>
            </a:ln>
          </p:spPr>
          <p:txBody>
            <a:bodyPr anchor="ctr"/>
            <a:lstStyle/>
            <a:p>
              <a:pPr algn="ctr" defTabSz="914377"/>
              <a:endParaRPr dirty="0">
                <a:solidFill>
                  <a:srgbClr val="0C0A1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58">
            <a:extLst>
              <a:ext uri="{FF2B5EF4-FFF2-40B4-BE49-F238E27FC236}">
                <a16:creationId xmlns:a16="http://schemas.microsoft.com/office/drawing/2014/main" xmlns="" id="{CFACA691-36A9-6344-B031-FB381C74E484}"/>
              </a:ext>
            </a:extLst>
          </p:cNvPr>
          <p:cNvSpPr txBox="1"/>
          <p:nvPr/>
        </p:nvSpPr>
        <p:spPr>
          <a:xfrm>
            <a:off x="7709647" y="3168569"/>
            <a:ext cx="3143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интерактивный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5" name="文本框 59">
            <a:extLst>
              <a:ext uri="{FF2B5EF4-FFF2-40B4-BE49-F238E27FC236}">
                <a16:creationId xmlns:a16="http://schemas.microsoft.com/office/drawing/2014/main" xmlns="" id="{719C371A-D7CA-4A4A-99F6-7A9416869220}"/>
              </a:ext>
            </a:extLst>
          </p:cNvPr>
          <p:cNvSpPr txBox="1"/>
          <p:nvPr/>
        </p:nvSpPr>
        <p:spPr>
          <a:xfrm>
            <a:off x="7768904" y="3845744"/>
            <a:ext cx="2822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инструмент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5CEFDBA9-8241-874F-ACC2-EC73CBD6BBE1}"/>
              </a:ext>
            </a:extLst>
          </p:cNvPr>
          <p:cNvSpPr txBox="1"/>
          <p:nvPr/>
        </p:nvSpPr>
        <p:spPr>
          <a:xfrm>
            <a:off x="762013" y="1783057"/>
            <a:ext cx="29620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defTabSz="914332">
              <a:buFont typeface="Wingdings" panose="05000000000000000000" pitchFamily="2" charset="2"/>
              <a:buChar char="u"/>
              <a:defRPr/>
            </a:pPr>
            <a:r>
              <a:rPr lang="ru-RU" altLang="zh-CN" dirty="0" smtClean="0">
                <a:latin typeface="Bookman Old Style" panose="02050604050505020204" pitchFamily="18" charset="0"/>
                <a:sym typeface="+mn-lt"/>
              </a:rPr>
              <a:t>Дифференциация и индивидуализация обучения</a:t>
            </a: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9CA0C477-770E-A544-8999-985DB76E5911}"/>
              </a:ext>
            </a:extLst>
          </p:cNvPr>
          <p:cNvSpPr txBox="1"/>
          <p:nvPr/>
        </p:nvSpPr>
        <p:spPr>
          <a:xfrm>
            <a:off x="706182" y="3038252"/>
            <a:ext cx="307372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lvl="0" indent="-285750" defTabSz="914332">
              <a:buFont typeface="Wingdings" panose="05000000000000000000" pitchFamily="2" charset="2"/>
              <a:buChar char="u"/>
              <a:defRPr/>
            </a:pPr>
            <a:r>
              <a:rPr lang="ru-RU" dirty="0" smtClean="0">
                <a:latin typeface="Bookman Old Style" panose="02050604050505020204" pitchFamily="18" charset="0"/>
              </a:rPr>
              <a:t>Создание </a:t>
            </a:r>
            <a:r>
              <a:rPr lang="ru-RU" dirty="0">
                <a:latin typeface="Bookman Old Style" panose="02050604050505020204" pitchFamily="18" charset="0"/>
              </a:rPr>
              <a:t>и </a:t>
            </a:r>
            <a:r>
              <a:rPr lang="ru-RU" dirty="0" smtClean="0">
                <a:latin typeface="Bookman Old Style" panose="02050604050505020204" pitchFamily="18" charset="0"/>
              </a:rPr>
              <a:t>использование </a:t>
            </a:r>
            <a:r>
              <a:rPr lang="ru-RU" dirty="0">
                <a:latin typeface="Bookman Old Style" panose="02050604050505020204" pitchFamily="18" charset="0"/>
              </a:rPr>
              <a:t>интерактивных </a:t>
            </a:r>
            <a:r>
              <a:rPr lang="ru-RU" dirty="0" smtClean="0">
                <a:latin typeface="Bookman Old Style" panose="02050604050505020204" pitchFamily="18" charset="0"/>
              </a:rPr>
              <a:t>и печатных заданий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594256FF-E33C-2943-9124-BF7D14E01165}"/>
              </a:ext>
            </a:extLst>
          </p:cNvPr>
          <p:cNvSpPr txBox="1"/>
          <p:nvPr/>
        </p:nvSpPr>
        <p:spPr>
          <a:xfrm>
            <a:off x="714261" y="4646129"/>
            <a:ext cx="32254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lvl="0" indent="-285750" defTabSz="914332">
              <a:buFont typeface="Wingdings" panose="05000000000000000000" pitchFamily="2" charset="2"/>
              <a:buChar char="u"/>
              <a:defRPr/>
            </a:pPr>
            <a:r>
              <a:rPr lang="ru-RU" altLang="zh-CN" noProof="0" dirty="0" smtClean="0">
                <a:latin typeface="Bookman Old Style" panose="02050604050505020204" pitchFamily="18" charset="0"/>
                <a:sym typeface="+mn-lt"/>
              </a:rPr>
              <a:t>Возможность конвертировать содержание созданного упражнения в другой тип упражнения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92" y="157927"/>
            <a:ext cx="7285474" cy="12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2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86" y="189289"/>
            <a:ext cx="6121048" cy="1019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563" t="16576" r="17775" b="4737"/>
          <a:stretch/>
        </p:blipFill>
        <p:spPr>
          <a:xfrm>
            <a:off x="923924" y="1423070"/>
            <a:ext cx="2936478" cy="223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014" b="13921"/>
          <a:stretch/>
        </p:blipFill>
        <p:spPr>
          <a:xfrm>
            <a:off x="4819649" y="1337345"/>
            <a:ext cx="6272365" cy="271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6" y="4056374"/>
            <a:ext cx="4350768" cy="16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696" y="3810561"/>
            <a:ext cx="5938019" cy="255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84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54" y="83686"/>
            <a:ext cx="4779221" cy="1595065"/>
          </a:xfrm>
          <a:prstGeom prst="rect">
            <a:avLst/>
          </a:prstGeom>
        </p:spPr>
      </p:pic>
      <p:sp>
        <p:nvSpPr>
          <p:cNvPr id="3" name="Freeform 32">
            <a:extLst>
              <a:ext uri="{FF2B5EF4-FFF2-40B4-BE49-F238E27FC236}">
                <a16:creationId xmlns:a16="http://schemas.microsoft.com/office/drawing/2014/main" xmlns="" id="{738BC6FE-4ECC-F04D-864C-6EEFB8E7D629}"/>
              </a:ext>
            </a:extLst>
          </p:cNvPr>
          <p:cNvSpPr/>
          <p:nvPr/>
        </p:nvSpPr>
        <p:spPr>
          <a:xfrm>
            <a:off x="3607830" y="5843797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5912BA-1A6B-9E49-9BEC-71E8928CB856}"/>
              </a:ext>
            </a:extLst>
          </p:cNvPr>
          <p:cNvSpPr txBox="1"/>
          <p:nvPr/>
        </p:nvSpPr>
        <p:spPr>
          <a:xfrm>
            <a:off x="3449974" y="1702081"/>
            <a:ext cx="3307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ko-KR" dirty="0" smtClean="0">
                <a:latin typeface="Bookman Old Style" panose="02050604050505020204" pitchFamily="18" charset="0"/>
              </a:rPr>
              <a:t>Высокая интерактивность и вовлеченность.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ko-KR" dirty="0" smtClean="0">
                <a:latin typeface="Bookman Old Style" panose="02050604050505020204" pitchFamily="18" charset="0"/>
                <a:cs typeface="Arial" pitchFamily="34" charset="0"/>
              </a:rPr>
              <a:t>Огромная библиотека шаблонов (более 1100)</a:t>
            </a:r>
            <a:endParaRPr lang="ko-KR" altLang="en-US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EFB16D7B-E69B-AF4B-892E-05A55BBE027E}"/>
              </a:ext>
            </a:extLst>
          </p:cNvPr>
          <p:cNvGrpSpPr/>
          <p:nvPr/>
        </p:nvGrpSpPr>
        <p:grpSpPr>
          <a:xfrm>
            <a:off x="2711066" y="1849248"/>
            <a:ext cx="684069" cy="684069"/>
            <a:chOff x="3218806" y="1961572"/>
            <a:chExt cx="684068" cy="684068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xmlns="" id="{ECA6EAE0-EC1A-4A43-94C4-EC9750670AE1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EF8D6A-054C-1C4F-9F2C-8F5F2AE56488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01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AE1486-7099-4A41-8F96-142BCCD2E726}"/>
              </a:ext>
            </a:extLst>
          </p:cNvPr>
          <p:cNvSpPr txBox="1"/>
          <p:nvPr/>
        </p:nvSpPr>
        <p:spPr>
          <a:xfrm>
            <a:off x="3395135" y="3473174"/>
            <a:ext cx="3491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  <a:cs typeface="Arial" pitchFamily="34" charset="0"/>
              </a:rPr>
              <a:t>П</a:t>
            </a:r>
            <a:r>
              <a:rPr lang="ru-RU" dirty="0" smtClean="0">
                <a:latin typeface="Bookman Old Style" panose="02050604050505020204" pitchFamily="18" charset="0"/>
              </a:rPr>
              <a:t>ростота использования, анимация без кода.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Bookman Old Style" panose="02050604050505020204" pitchFamily="18" charset="0"/>
              </a:rPr>
              <a:t>Геймификация</a:t>
            </a:r>
            <a:r>
              <a:rPr lang="ru-RU" dirty="0" smtClean="0">
                <a:latin typeface="Bookman Old Style" panose="02050604050505020204" pitchFamily="18" charset="0"/>
              </a:rPr>
              <a:t> (готовые шаблоны игр, викторин и </a:t>
            </a:r>
            <a:r>
              <a:rPr lang="ru-RU" dirty="0" err="1" smtClean="0">
                <a:latin typeface="Bookman Old Style" panose="02050604050505020204" pitchFamily="18" charset="0"/>
              </a:rPr>
              <a:t>квестов</a:t>
            </a:r>
            <a:r>
              <a:rPr lang="ru-RU" dirty="0" smtClean="0">
                <a:latin typeface="Bookman Old Style" panose="02050604050505020204" pitchFamily="18" charset="0"/>
              </a:rPr>
              <a:t>). </a:t>
            </a:r>
            <a:r>
              <a:rPr lang="en-US" altLang="ko-KR" dirty="0" smtClean="0">
                <a:latin typeface="Bookman Old Style" panose="02050604050505020204" pitchFamily="18" charset="0"/>
                <a:cs typeface="Arial" pitchFamily="34" charset="0"/>
              </a:rPr>
              <a:t> </a:t>
            </a:r>
            <a:endParaRPr lang="ko-KR" altLang="en-US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:a16="http://schemas.microsoft.com/office/drawing/2014/main" xmlns="" id="{ECD62D61-2798-6F4A-B000-E63EDB6091D9}"/>
              </a:ext>
            </a:extLst>
          </p:cNvPr>
          <p:cNvGrpSpPr/>
          <p:nvPr/>
        </p:nvGrpSpPr>
        <p:grpSpPr>
          <a:xfrm>
            <a:off x="2703103" y="3657582"/>
            <a:ext cx="684069" cy="684069"/>
            <a:chOff x="3218806" y="1961572"/>
            <a:chExt cx="684068" cy="684068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xmlns="" id="{A9B4ED49-3248-7D4A-8B8B-0956D916345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CA18AA2-A845-6848-B9DC-344060869E4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02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F47601-1244-CA4F-BD33-33A3512CF31B}"/>
              </a:ext>
            </a:extLst>
          </p:cNvPr>
          <p:cNvSpPr txBox="1"/>
          <p:nvPr/>
        </p:nvSpPr>
        <p:spPr>
          <a:xfrm>
            <a:off x="7944286" y="3400494"/>
            <a:ext cx="3763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Встроенные инструменты 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Аналитика (возможность отслеживания действий пользователей и эффективность материалов).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endParaRPr lang="ko-KR" altLang="en-US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19" name="Group 48">
            <a:extLst>
              <a:ext uri="{FF2B5EF4-FFF2-40B4-BE49-F238E27FC236}">
                <a16:creationId xmlns:a16="http://schemas.microsoft.com/office/drawing/2014/main" xmlns="" id="{F3172CD8-49C9-8C4F-9193-FFB4B8043342}"/>
              </a:ext>
            </a:extLst>
          </p:cNvPr>
          <p:cNvGrpSpPr/>
          <p:nvPr/>
        </p:nvGrpSpPr>
        <p:grpSpPr>
          <a:xfrm>
            <a:off x="7130648" y="3666762"/>
            <a:ext cx="684069" cy="684069"/>
            <a:chOff x="3218806" y="1961572"/>
            <a:chExt cx="684068" cy="684068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xmlns="" id="{1E15D43A-2678-DF44-BFB9-6F734358E661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0E663E-58A1-404B-AAD2-C1611DAB4AA0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04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0B91EC-98D8-E645-9A7E-09CF199BB678}"/>
              </a:ext>
            </a:extLst>
          </p:cNvPr>
          <p:cNvSpPr txBox="1"/>
          <p:nvPr/>
        </p:nvSpPr>
        <p:spPr>
          <a:xfrm>
            <a:off x="7929273" y="1547822"/>
            <a:ext cx="4050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  <a:cs typeface="Arial" pitchFamily="34" charset="0"/>
              </a:rPr>
              <a:t>Адаптивность.</a:t>
            </a:r>
            <a:endParaRPr lang="ru-RU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  <a:cs typeface="Arial" pitchFamily="34" charset="0"/>
              </a:rPr>
              <a:t>Возможность совместной работы</a:t>
            </a:r>
            <a:r>
              <a:rPr lang="ru-RU" dirty="0" smtClean="0">
                <a:latin typeface="Bookman Old Style" panose="02050604050505020204" pitchFamily="18" charset="0"/>
              </a:rPr>
              <a:t> (командная работа над проектами в реальном времени).</a:t>
            </a:r>
            <a:endParaRPr lang="ko-KR" altLang="en-US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xmlns="" id="{34209EFA-8FF9-D44C-B9FD-A0247246D0D6}"/>
              </a:ext>
            </a:extLst>
          </p:cNvPr>
          <p:cNvGrpSpPr/>
          <p:nvPr/>
        </p:nvGrpSpPr>
        <p:grpSpPr>
          <a:xfrm>
            <a:off x="7115635" y="1875411"/>
            <a:ext cx="684069" cy="684069"/>
            <a:chOff x="3218806" y="1961572"/>
            <a:chExt cx="684068" cy="684068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xmlns="" id="{B8EA9B15-4B24-3649-8F9E-AC63CB7FA4C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89F2651-C289-2543-80F5-A45B99486CCC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03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8" name="Oval 1">
            <a:extLst>
              <a:ext uri="{FF2B5EF4-FFF2-40B4-BE49-F238E27FC236}">
                <a16:creationId xmlns:a16="http://schemas.microsoft.com/office/drawing/2014/main" xmlns="" id="{E139C52D-1597-034A-80F9-BB989B4AF171}"/>
              </a:ext>
            </a:extLst>
          </p:cNvPr>
          <p:cNvSpPr/>
          <p:nvPr/>
        </p:nvSpPr>
        <p:spPr>
          <a:xfrm rot="19043010">
            <a:off x="263818" y="2314627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xmlns="" id="{5A8612BD-13F8-D247-89F8-7E241FD4B7E7}"/>
              </a:ext>
            </a:extLst>
          </p:cNvPr>
          <p:cNvGrpSpPr/>
          <p:nvPr/>
        </p:nvGrpSpPr>
        <p:grpSpPr>
          <a:xfrm rot="19043010">
            <a:off x="2585254" y="4168508"/>
            <a:ext cx="658835" cy="1847805"/>
            <a:chOff x="6208048" y="3967120"/>
            <a:chExt cx="864096" cy="2231240"/>
          </a:xfrm>
          <a:solidFill>
            <a:schemeClr val="bg1">
              <a:lumMod val="85000"/>
            </a:schemeClr>
          </a:solidFill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94DD21C6-7CE5-0241-8848-258470D076DF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14">
              <a:extLst>
                <a:ext uri="{FF2B5EF4-FFF2-40B4-BE49-F238E27FC236}">
                  <a16:creationId xmlns:a16="http://schemas.microsoft.com/office/drawing/2014/main" xmlns="" id="{907ADBE7-A165-E44D-BF50-EA4DA7987514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Trapezoid 12">
              <a:extLst>
                <a:ext uri="{FF2B5EF4-FFF2-40B4-BE49-F238E27FC236}">
                  <a16:creationId xmlns:a16="http://schemas.microsoft.com/office/drawing/2014/main" xmlns="" id="{6C2234C6-ABE5-214B-8A64-87A5279F44B2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23">
            <a:extLst>
              <a:ext uri="{FF2B5EF4-FFF2-40B4-BE49-F238E27FC236}">
                <a16:creationId xmlns:a16="http://schemas.microsoft.com/office/drawing/2014/main" xmlns="" id="{07E09E12-2F2B-974B-87D8-2B761420376F}"/>
              </a:ext>
            </a:extLst>
          </p:cNvPr>
          <p:cNvSpPr/>
          <p:nvPr/>
        </p:nvSpPr>
        <p:spPr>
          <a:xfrm rot="19043010">
            <a:off x="2121645" y="3204712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solidFill>
            <a:srgbClr val="214E61"/>
          </a:solidFill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xmlns="" id="{2C805BBC-36AB-C349-AB72-057A80B0E608}"/>
              </a:ext>
            </a:extLst>
          </p:cNvPr>
          <p:cNvSpPr/>
          <p:nvPr/>
        </p:nvSpPr>
        <p:spPr>
          <a:xfrm rot="19043010" flipH="1">
            <a:off x="2281975" y="3057194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solidFill>
            <a:srgbClr val="FDAD46"/>
          </a:solidFill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7">
            <a:extLst>
              <a:ext uri="{FF2B5EF4-FFF2-40B4-BE49-F238E27FC236}">
                <a16:creationId xmlns:a16="http://schemas.microsoft.com/office/drawing/2014/main" xmlns="" id="{678FE303-2ABE-9549-AACE-36F499D99124}"/>
              </a:ext>
            </a:extLst>
          </p:cNvPr>
          <p:cNvGrpSpPr/>
          <p:nvPr/>
        </p:nvGrpSpPr>
        <p:grpSpPr>
          <a:xfrm rot="19020000">
            <a:off x="796094" y="2989424"/>
            <a:ext cx="1058138" cy="791152"/>
            <a:chOff x="3323392" y="61421"/>
            <a:chExt cx="4436326" cy="3316965"/>
          </a:xfrm>
        </p:grpSpPr>
        <p:sp>
          <p:nvSpPr>
            <p:cNvPr id="36" name="자유형: 도형 3">
              <a:extLst>
                <a:ext uri="{FF2B5EF4-FFF2-40B4-BE49-F238E27FC236}">
                  <a16:creationId xmlns:a16="http://schemas.microsoft.com/office/drawing/2014/main" xmlns="" id="{D099A072-D325-CC44-9C64-F969C0480174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rgbClr val="FDAD4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7" name="그룹 42">
              <a:extLst>
                <a:ext uri="{FF2B5EF4-FFF2-40B4-BE49-F238E27FC236}">
                  <a16:creationId xmlns:a16="http://schemas.microsoft.com/office/drawing/2014/main" xmlns="" id="{36BFF421-63DD-DC4E-BDEC-C736F8C923DB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5" name="자유형: 도형 43">
                <a:extLst>
                  <a:ext uri="{FF2B5EF4-FFF2-40B4-BE49-F238E27FC236}">
                    <a16:creationId xmlns:a16="http://schemas.microsoft.com/office/drawing/2014/main" xmlns="" id="{E2BE958A-A50B-3745-814B-2AAF67F18A3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자유형: 도형 44">
                <a:extLst>
                  <a:ext uri="{FF2B5EF4-FFF2-40B4-BE49-F238E27FC236}">
                    <a16:creationId xmlns:a16="http://schemas.microsoft.com/office/drawing/2014/main" xmlns="" id="{19EA8471-DBF9-F34F-966D-B01C52649214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자유형: 도형 45">
                <a:extLst>
                  <a:ext uri="{FF2B5EF4-FFF2-40B4-BE49-F238E27FC236}">
                    <a16:creationId xmlns:a16="http://schemas.microsoft.com/office/drawing/2014/main" xmlns="" id="{943DC6FD-3E71-2C4F-8C6B-C96F43C3715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자유형: 도형 46">
                <a:extLst>
                  <a:ext uri="{FF2B5EF4-FFF2-40B4-BE49-F238E27FC236}">
                    <a16:creationId xmlns:a16="http://schemas.microsoft.com/office/drawing/2014/main" xmlns="" id="{CEB628D1-8DF3-854D-BA36-856E8DF7848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직선 연결선 47">
                <a:extLst>
                  <a:ext uri="{FF2B5EF4-FFF2-40B4-BE49-F238E27FC236}">
                    <a16:creationId xmlns:a16="http://schemas.microsoft.com/office/drawing/2014/main" xmlns="" id="{942E8D9E-B439-C241-855B-413C59E8F0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자유형: 도형 95">
              <a:extLst>
                <a:ext uri="{FF2B5EF4-FFF2-40B4-BE49-F238E27FC236}">
                  <a16:creationId xmlns:a16="http://schemas.microsoft.com/office/drawing/2014/main" xmlns="" id="{3B540CA3-1C19-9C47-92E9-A1C36BC7CAAC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rgbClr val="214E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9" name="그룹 96">
              <a:extLst>
                <a:ext uri="{FF2B5EF4-FFF2-40B4-BE49-F238E27FC236}">
                  <a16:creationId xmlns:a16="http://schemas.microsoft.com/office/drawing/2014/main" xmlns="" id="{79BE3D4E-9A41-5F44-B170-804E847A0A52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40" name="자유형: 도형 97">
                <a:extLst>
                  <a:ext uri="{FF2B5EF4-FFF2-40B4-BE49-F238E27FC236}">
                    <a16:creationId xmlns:a16="http://schemas.microsoft.com/office/drawing/2014/main" xmlns="" id="{B223C18E-532B-6F48-9424-72C0AC1AA8A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자유형: 도형 98">
                <a:extLst>
                  <a:ext uri="{FF2B5EF4-FFF2-40B4-BE49-F238E27FC236}">
                    <a16:creationId xmlns:a16="http://schemas.microsoft.com/office/drawing/2014/main" xmlns="" id="{93B11591-27EA-A648-89F8-5BF60D10E82E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자유형: 도형 99">
                <a:extLst>
                  <a:ext uri="{FF2B5EF4-FFF2-40B4-BE49-F238E27FC236}">
                    <a16:creationId xmlns:a16="http://schemas.microsoft.com/office/drawing/2014/main" xmlns="" id="{7B02357F-C5EC-F540-980C-E6FBFADCA652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자유형: 도형 100">
                <a:extLst>
                  <a:ext uri="{FF2B5EF4-FFF2-40B4-BE49-F238E27FC236}">
                    <a16:creationId xmlns:a16="http://schemas.microsoft.com/office/drawing/2014/main" xmlns="" id="{BB0DD0E3-DA1B-DA49-AE11-AA5060A0C63B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직선 연결선 101">
                <a:extLst>
                  <a:ext uri="{FF2B5EF4-FFF2-40B4-BE49-F238E27FC236}">
                    <a16:creationId xmlns:a16="http://schemas.microsoft.com/office/drawing/2014/main" xmlns="" id="{1FA08A3F-3DA9-1846-8188-50259FA03E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Скругленный прямоугольник 9"/>
          <p:cNvSpPr/>
          <p:nvPr/>
        </p:nvSpPr>
        <p:spPr>
          <a:xfrm>
            <a:off x="3924788" y="5748960"/>
            <a:ext cx="6640831" cy="4981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Genially: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всё гениальное – просто! </a:t>
            </a:r>
          </a:p>
        </p:txBody>
      </p:sp>
    </p:spTree>
    <p:extLst>
      <p:ext uri="{BB962C8B-B14F-4D97-AF65-F5344CB8AC3E}">
        <p14:creationId xmlns:p14="http://schemas.microsoft.com/office/powerpoint/2010/main" xmlns="" val="89141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36" y="76200"/>
            <a:ext cx="4779678" cy="1591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5" y="1667394"/>
            <a:ext cx="5938019" cy="283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7504" b="3469"/>
          <a:stretch/>
        </p:blipFill>
        <p:spPr>
          <a:xfrm>
            <a:off x="7037681" y="1533526"/>
            <a:ext cx="4761367" cy="294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605" y="3988961"/>
            <a:ext cx="3267739" cy="24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92" y="4126132"/>
            <a:ext cx="5003122" cy="236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95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71" y="232983"/>
            <a:ext cx="12344400" cy="69958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endParaRPr lang="x-none" sz="4000" dirty="0">
              <a:latin typeface="Bookman Old Style" panose="02050604050505020204" pitchFamily="18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E154A083-C071-6A43-81E7-BB8FB96D982B}"/>
              </a:ext>
            </a:extLst>
          </p:cNvPr>
          <p:cNvSpPr/>
          <p:nvPr/>
        </p:nvSpPr>
        <p:spPr>
          <a:xfrm>
            <a:off x="7062777" y="2458641"/>
            <a:ext cx="4689951" cy="641247"/>
          </a:xfrm>
          <a:prstGeom prst="roundRect">
            <a:avLst>
              <a:gd name="adj" fmla="val 50000"/>
            </a:avLst>
          </a:prstGeom>
          <a:solidFill>
            <a:srgbClr val="FD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ru-RU" altLang="zh-CN" sz="2400" kern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+mn-ea"/>
                <a:sym typeface="+mn-lt"/>
              </a:rPr>
              <a:t>мультимедийная</a:t>
            </a:r>
            <a:endParaRPr lang="en-US" altLang="zh-CN" sz="2400" kern="0" dirty="0">
              <a:solidFill>
                <a:schemeClr val="bg1"/>
              </a:solidFill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4" name="Rectangle: Rounded Corners 74">
            <a:extLst>
              <a:ext uri="{FF2B5EF4-FFF2-40B4-BE49-F238E27FC236}">
                <a16:creationId xmlns:a16="http://schemas.microsoft.com/office/drawing/2014/main" xmlns="" id="{AF1EA792-E93A-1142-B4CD-650C376FD28A}"/>
              </a:ext>
            </a:extLst>
          </p:cNvPr>
          <p:cNvSpPr/>
          <p:nvPr/>
        </p:nvSpPr>
        <p:spPr>
          <a:xfrm>
            <a:off x="7289910" y="3075644"/>
            <a:ext cx="4211808" cy="712001"/>
          </a:xfrm>
          <a:prstGeom prst="roundRect">
            <a:avLst>
              <a:gd name="adj" fmla="val 50000"/>
            </a:avLst>
          </a:prstGeom>
          <a:solidFill>
            <a:srgbClr val="21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cs typeface="+mn-ea"/>
                <a:sym typeface="+mn-lt"/>
              </a:rPr>
              <a:t>             </a:t>
            </a:r>
            <a:endParaRPr lang="en-US" altLang="zh-CN" sz="20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ectangle: Rounded Corners 75">
            <a:extLst>
              <a:ext uri="{FF2B5EF4-FFF2-40B4-BE49-F238E27FC236}">
                <a16:creationId xmlns:a16="http://schemas.microsoft.com/office/drawing/2014/main" xmlns="" id="{84384308-5120-BD4A-B3BF-2ED0A762514F}"/>
              </a:ext>
            </a:extLst>
          </p:cNvPr>
          <p:cNvSpPr/>
          <p:nvPr/>
        </p:nvSpPr>
        <p:spPr>
          <a:xfrm>
            <a:off x="7178247" y="3787646"/>
            <a:ext cx="4019600" cy="688729"/>
          </a:xfrm>
          <a:prstGeom prst="roundRect">
            <a:avLst>
              <a:gd name="adj" fmla="val 50000"/>
            </a:avLst>
          </a:prstGeom>
          <a:solidFill>
            <a:srgbClr val="FD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377"/>
            <a:endParaRPr lang="zh-CN" altLang="en-US" sz="2133" b="1" dirty="0">
              <a:solidFill>
                <a:srgbClr val="FFFCF3"/>
              </a:solidFill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xmlns="" id="{30B3218B-F815-D34D-B184-C3C12302B5FD}"/>
              </a:ext>
            </a:extLst>
          </p:cNvPr>
          <p:cNvSpPr/>
          <p:nvPr/>
        </p:nvSpPr>
        <p:spPr>
          <a:xfrm>
            <a:off x="11197847" y="2545435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" name="Oval 76">
            <a:extLst>
              <a:ext uri="{FF2B5EF4-FFF2-40B4-BE49-F238E27FC236}">
                <a16:creationId xmlns:a16="http://schemas.microsoft.com/office/drawing/2014/main" xmlns="" id="{EB2076B9-2E29-794D-8DFA-64D44ED0C32E}"/>
              </a:ext>
            </a:extLst>
          </p:cNvPr>
          <p:cNvSpPr/>
          <p:nvPr/>
        </p:nvSpPr>
        <p:spPr>
          <a:xfrm>
            <a:off x="10931734" y="3186682"/>
            <a:ext cx="491845" cy="501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" name="Oval 77">
            <a:extLst>
              <a:ext uri="{FF2B5EF4-FFF2-40B4-BE49-F238E27FC236}">
                <a16:creationId xmlns:a16="http://schemas.microsoft.com/office/drawing/2014/main" xmlns="" id="{47E3CBB8-5E12-B74C-9CE8-A435931B11D9}"/>
              </a:ext>
            </a:extLst>
          </p:cNvPr>
          <p:cNvSpPr/>
          <p:nvPr/>
        </p:nvSpPr>
        <p:spPr>
          <a:xfrm>
            <a:off x="10645005" y="3899323"/>
            <a:ext cx="491845" cy="491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 defTabSz="914377"/>
            <a:r>
              <a:rPr lang="ar-SA" sz="1867" b="1" dirty="0">
                <a:solidFill>
                  <a:srgbClr val="0C0A1C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9" name="Group 81">
            <a:extLst>
              <a:ext uri="{FF2B5EF4-FFF2-40B4-BE49-F238E27FC236}">
                <a16:creationId xmlns:a16="http://schemas.microsoft.com/office/drawing/2014/main" xmlns="" id="{3CCABB01-1A73-A644-8B31-1A757A8455BA}"/>
              </a:ext>
            </a:extLst>
          </p:cNvPr>
          <p:cNvGrpSpPr/>
          <p:nvPr/>
        </p:nvGrpSpPr>
        <p:grpSpPr>
          <a:xfrm flipH="1">
            <a:off x="3759213" y="2283439"/>
            <a:ext cx="2102647" cy="475327"/>
            <a:chOff x="5170018" y="1564582"/>
            <a:chExt cx="2006989" cy="555110"/>
          </a:xfrm>
        </p:grpSpPr>
        <p:cxnSp>
          <p:nvCxnSpPr>
            <p:cNvPr id="10" name="Straight Connector 82">
              <a:extLst>
                <a:ext uri="{FF2B5EF4-FFF2-40B4-BE49-F238E27FC236}">
                  <a16:creationId xmlns:a16="http://schemas.microsoft.com/office/drawing/2014/main" xmlns="" id="{D5DC2C4E-1854-7041-A31B-1A66EFB9B804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3">
              <a:extLst>
                <a:ext uri="{FF2B5EF4-FFF2-40B4-BE49-F238E27FC236}">
                  <a16:creationId xmlns:a16="http://schemas.microsoft.com/office/drawing/2014/main" xmlns="" id="{C3FF426D-E505-0E46-9FC7-F1AF457C110C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xmlns="" id="{B7B31B45-0522-8E4C-B8D9-13ADBD3127B9}"/>
              </a:ext>
            </a:extLst>
          </p:cNvPr>
          <p:cNvCxnSpPr/>
          <p:nvPr/>
        </p:nvCxnSpPr>
        <p:spPr>
          <a:xfrm flipH="1">
            <a:off x="3956871" y="3624549"/>
            <a:ext cx="153505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>
            <a:extLst>
              <a:ext uri="{FF2B5EF4-FFF2-40B4-BE49-F238E27FC236}">
                <a16:creationId xmlns:a16="http://schemas.microsoft.com/office/drawing/2014/main" xmlns="" id="{55800CA8-8C26-E546-A3A9-D5FCA0BBC58D}"/>
              </a:ext>
            </a:extLst>
          </p:cNvPr>
          <p:cNvGrpSpPr/>
          <p:nvPr/>
        </p:nvGrpSpPr>
        <p:grpSpPr>
          <a:xfrm flipH="1" flipV="1">
            <a:off x="3785567" y="4542171"/>
            <a:ext cx="2102647" cy="475327"/>
            <a:chOff x="5170018" y="1564582"/>
            <a:chExt cx="2006989" cy="555110"/>
          </a:xfrm>
        </p:grpSpPr>
        <p:cxnSp>
          <p:nvCxnSpPr>
            <p:cNvPr id="14" name="Straight Connector 89">
              <a:extLst>
                <a:ext uri="{FF2B5EF4-FFF2-40B4-BE49-F238E27FC236}">
                  <a16:creationId xmlns:a16="http://schemas.microsoft.com/office/drawing/2014/main" xmlns="" id="{FE5D6C9C-899B-2048-8ED3-B97DD97B44B1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xmlns="" id="{08ADC4C0-651E-1D44-9A54-BA499A46A0C5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50">
            <a:extLst>
              <a:ext uri="{FF2B5EF4-FFF2-40B4-BE49-F238E27FC236}">
                <a16:creationId xmlns:a16="http://schemas.microsoft.com/office/drawing/2014/main" xmlns="" id="{74069AD9-FF05-C648-B2E4-69C082B051F2}"/>
              </a:ext>
            </a:extLst>
          </p:cNvPr>
          <p:cNvGrpSpPr/>
          <p:nvPr/>
        </p:nvGrpSpPr>
        <p:grpSpPr>
          <a:xfrm>
            <a:off x="5834829" y="2370285"/>
            <a:ext cx="2346184" cy="3863128"/>
            <a:chOff x="4531243" y="1645621"/>
            <a:chExt cx="1759638" cy="2897346"/>
          </a:xfrm>
        </p:grpSpPr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xmlns="" id="{2328357D-01C1-B047-9E2D-C1A58384CEF2}"/>
                </a:ext>
              </a:extLst>
            </p:cNvPr>
            <p:cNvGrpSpPr/>
            <p:nvPr/>
          </p:nvGrpSpPr>
          <p:grpSpPr>
            <a:xfrm rot="19891913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19" name="Rectangle 69">
                <a:extLst>
                  <a:ext uri="{FF2B5EF4-FFF2-40B4-BE49-F238E27FC236}">
                    <a16:creationId xmlns:a16="http://schemas.microsoft.com/office/drawing/2014/main" xmlns="" id="{96B3F71B-AED9-B247-BEC3-772037F7559A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70">
                <a:extLst>
                  <a:ext uri="{FF2B5EF4-FFF2-40B4-BE49-F238E27FC236}">
                    <a16:creationId xmlns:a16="http://schemas.microsoft.com/office/drawing/2014/main" xmlns="" id="{FFF4B681-8413-BE47-AC8E-7824FED4586A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Oval 71">
                <a:extLst>
                  <a:ext uri="{FF2B5EF4-FFF2-40B4-BE49-F238E27FC236}">
                    <a16:creationId xmlns:a16="http://schemas.microsoft.com/office/drawing/2014/main" xmlns="" id="{5305D03E-75C8-C446-BB7A-97BE29B15444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: Top Corners Rounded 72">
                <a:extLst>
                  <a:ext uri="{FF2B5EF4-FFF2-40B4-BE49-F238E27FC236}">
                    <a16:creationId xmlns:a16="http://schemas.microsoft.com/office/drawing/2014/main" xmlns="" id="{89CE38C3-ACC1-DC44-9DC6-8A76E53C4EE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: Top Corners Rounded 73">
                <a:extLst>
                  <a:ext uri="{FF2B5EF4-FFF2-40B4-BE49-F238E27FC236}">
                    <a16:creationId xmlns:a16="http://schemas.microsoft.com/office/drawing/2014/main" xmlns="" id="{3031ED6D-2AC7-B941-9AD0-2893022920CC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214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/>
                <a:endParaRPr dirty="0">
                  <a:solidFill>
                    <a:srgbClr val="FFFCF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xmlns="" id="{6F458A55-39B3-504E-B2A1-5AC3FD7A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32" y="2237982"/>
              <a:ext cx="702465" cy="7024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DAD46"/>
            </a:solidFill>
            <a:ln>
              <a:noFill/>
            </a:ln>
          </p:spPr>
          <p:txBody>
            <a:bodyPr anchor="ctr"/>
            <a:lstStyle/>
            <a:p>
              <a:pPr algn="ctr" defTabSz="914377"/>
              <a:endParaRPr dirty="0">
                <a:solidFill>
                  <a:srgbClr val="0C0A1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58">
            <a:extLst>
              <a:ext uri="{FF2B5EF4-FFF2-40B4-BE49-F238E27FC236}">
                <a16:creationId xmlns:a16="http://schemas.microsoft.com/office/drawing/2014/main" xmlns="" id="{CFACA691-36A9-6344-B031-FB381C74E484}"/>
              </a:ext>
            </a:extLst>
          </p:cNvPr>
          <p:cNvSpPr txBox="1"/>
          <p:nvPr/>
        </p:nvSpPr>
        <p:spPr>
          <a:xfrm>
            <a:off x="7709647" y="3168569"/>
            <a:ext cx="3143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платформа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5" name="文本框 59">
            <a:extLst>
              <a:ext uri="{FF2B5EF4-FFF2-40B4-BE49-F238E27FC236}">
                <a16:creationId xmlns:a16="http://schemas.microsoft.com/office/drawing/2014/main" xmlns="" id="{719C371A-D7CA-4A4A-99F6-7A9416869220}"/>
              </a:ext>
            </a:extLst>
          </p:cNvPr>
          <p:cNvSpPr txBox="1"/>
          <p:nvPr/>
        </p:nvSpPr>
        <p:spPr>
          <a:xfrm>
            <a:off x="7575672" y="3845744"/>
            <a:ext cx="3260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с</a:t>
            </a:r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оздания контента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5CEFDBA9-8241-874F-ACC2-EC73CBD6BBE1}"/>
              </a:ext>
            </a:extLst>
          </p:cNvPr>
          <p:cNvSpPr txBox="1"/>
          <p:nvPr/>
        </p:nvSpPr>
        <p:spPr>
          <a:xfrm>
            <a:off x="439387" y="1783057"/>
            <a:ext cx="328468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defTabSz="914332">
              <a:buFont typeface="Wingdings" panose="05000000000000000000" pitchFamily="2" charset="2"/>
              <a:buChar char="u"/>
              <a:defRPr/>
            </a:pPr>
            <a:r>
              <a:rPr lang="ru-RU" dirty="0" smtClean="0">
                <a:latin typeface="Bookman Old Style" pitchFamily="18" charset="0"/>
                <a:sym typeface="+mn-lt"/>
              </a:rPr>
              <a:t>П</a:t>
            </a:r>
            <a:r>
              <a:rPr lang="ru-RU" dirty="0" smtClean="0">
                <a:latin typeface="Bookman Old Style" pitchFamily="18" charset="0"/>
              </a:rPr>
              <a:t>реобразование </a:t>
            </a:r>
            <a:r>
              <a:rPr lang="ru-RU" dirty="0" smtClean="0">
                <a:latin typeface="Bookman Old Style" pitchFamily="18" charset="0"/>
              </a:rPr>
              <a:t>статических визуальных эффектов в интерактивный опыт</a:t>
            </a:r>
            <a:r>
              <a:rPr lang="ru-RU" dirty="0" smtClean="0">
                <a:latin typeface="Bookman Old Style" pitchFamily="18" charset="0"/>
              </a:rPr>
              <a:t>.</a:t>
            </a:r>
            <a:r>
              <a:rPr lang="ru-RU" altLang="zh-CN" dirty="0" smtClean="0">
                <a:latin typeface="Bookman Old Style" pitchFamily="18" charset="0"/>
                <a:sym typeface="+mn-lt"/>
              </a:rPr>
              <a:t>  </a:t>
            </a: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+mn-ea"/>
              <a:sym typeface="+mn-lt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9CA0C477-770E-A544-8999-985DB76E5911}"/>
              </a:ext>
            </a:extLst>
          </p:cNvPr>
          <p:cNvSpPr txBox="1"/>
          <p:nvPr/>
        </p:nvSpPr>
        <p:spPr>
          <a:xfrm>
            <a:off x="436972" y="3160100"/>
            <a:ext cx="334859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lvl="0" indent="-285750" defTabSz="914332">
              <a:buFont typeface="Wingdings" panose="05000000000000000000" pitchFamily="2" charset="2"/>
              <a:buChar char="u"/>
              <a:defRPr/>
            </a:pPr>
            <a:r>
              <a:rPr lang="ru-RU" dirty="0" smtClean="0">
                <a:latin typeface="Bookman Old Style" panose="02050604050505020204" pitchFamily="18" charset="0"/>
              </a:rPr>
              <a:t>Возможность добавления </a:t>
            </a: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 smtClean="0">
                <a:latin typeface="Bookman Old Style" pitchFamily="18" charset="0"/>
              </a:rPr>
              <a:t>горячих точек» </a:t>
            </a:r>
            <a:r>
              <a:rPr lang="ru-RU" dirty="0" smtClean="0">
                <a:latin typeface="Bookman Old Style" pitchFamily="18" charset="0"/>
              </a:rPr>
              <a:t>(теги) на изображения, видео</a:t>
            </a:r>
            <a:r>
              <a:rPr lang="ru-RU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3D-</a:t>
            </a:r>
            <a:r>
              <a:rPr lang="ru-RU" dirty="0" smtClean="0">
                <a:latin typeface="Bookman Old Style" pitchFamily="18" charset="0"/>
              </a:rPr>
              <a:t>модели. 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Bookman Old Style" pitchFamily="18" charset="0"/>
              <a:cs typeface="+mn-ea"/>
              <a:sym typeface="+mn-l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594256FF-E33C-2943-9124-BF7D14E01165}"/>
              </a:ext>
            </a:extLst>
          </p:cNvPr>
          <p:cNvSpPr txBox="1"/>
          <p:nvPr/>
        </p:nvSpPr>
        <p:spPr>
          <a:xfrm>
            <a:off x="439387" y="4542171"/>
            <a:ext cx="350031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lvl="0" indent="-285750" defTabSz="914332">
              <a:buFont typeface="Wingdings" panose="05000000000000000000" pitchFamily="2" charset="2"/>
              <a:buChar char="u"/>
              <a:defRPr/>
            </a:pPr>
            <a:r>
              <a:rPr lang="ru-RU" dirty="0" smtClean="0">
                <a:latin typeface="Bookman Old Style" panose="02050604050505020204" pitchFamily="18" charset="0"/>
                <a:sym typeface="+mn-lt"/>
              </a:rPr>
              <a:t>Создание </a:t>
            </a:r>
            <a:r>
              <a:rPr lang="ru-RU" dirty="0" smtClean="0">
                <a:latin typeface="Bookman Old Style" pitchFamily="18" charset="0"/>
              </a:rPr>
              <a:t>интерактивных изображений </a:t>
            </a:r>
            <a:r>
              <a:rPr lang="ru-RU" dirty="0" smtClean="0">
                <a:latin typeface="Bookman Old Style" pitchFamily="18" charset="0"/>
              </a:rPr>
              <a:t>в формате 360° и объекты </a:t>
            </a:r>
            <a:r>
              <a:rPr lang="ru-RU" dirty="0" smtClean="0">
                <a:latin typeface="Bookman Old Style" pitchFamily="18" charset="0"/>
              </a:rPr>
              <a:t>VR. </a:t>
            </a:r>
            <a:r>
              <a:rPr lang="ru-RU" altLang="zh-CN" noProof="0" dirty="0" smtClean="0">
                <a:latin typeface="Bookman Old Style" pitchFamily="18" charset="0"/>
                <a:sym typeface="+mn-lt"/>
              </a:rPr>
              <a:t> 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okman Old Style" pitchFamily="18" charset="0"/>
              <a:cs typeface="+mn-ea"/>
              <a:sym typeface="+mn-lt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30974" t="11979" r="31318" b="10104"/>
          <a:stretch/>
        </p:blipFill>
        <p:spPr>
          <a:xfrm>
            <a:off x="2333398" y="214183"/>
            <a:ext cx="1390673" cy="14367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18" y="253720"/>
            <a:ext cx="5993758" cy="14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79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688C8-593F-E643-817E-F2B8971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71" y="232983"/>
            <a:ext cx="12344400" cy="69958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 </a:t>
            </a:r>
            <a:endParaRPr lang="x-none" sz="4000" dirty="0">
              <a:latin typeface="Bookman Old Style" panose="02050604050505020204" pitchFamily="18" charset="0"/>
            </a:endParaRPr>
          </a:p>
        </p:txBody>
      </p:sp>
      <p:sp>
        <p:nvSpPr>
          <p:cNvPr id="24" name="文本框 58">
            <a:extLst>
              <a:ext uri="{FF2B5EF4-FFF2-40B4-BE49-F238E27FC236}">
                <a16:creationId xmlns:a16="http://schemas.microsoft.com/office/drawing/2014/main" xmlns="" id="{CFACA691-36A9-6344-B031-FB381C74E484}"/>
              </a:ext>
            </a:extLst>
          </p:cNvPr>
          <p:cNvSpPr txBox="1"/>
          <p:nvPr/>
        </p:nvSpPr>
        <p:spPr>
          <a:xfrm>
            <a:off x="7709647" y="3168569"/>
            <a:ext cx="3143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платформа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sp>
        <p:nvSpPr>
          <p:cNvPr id="25" name="文本框 59">
            <a:extLst>
              <a:ext uri="{FF2B5EF4-FFF2-40B4-BE49-F238E27FC236}">
                <a16:creationId xmlns:a16="http://schemas.microsoft.com/office/drawing/2014/main" xmlns="" id="{719C371A-D7CA-4A4A-99F6-7A9416869220}"/>
              </a:ext>
            </a:extLst>
          </p:cNvPr>
          <p:cNvSpPr txBox="1"/>
          <p:nvPr/>
        </p:nvSpPr>
        <p:spPr>
          <a:xfrm>
            <a:off x="7575672" y="3845744"/>
            <a:ext cx="3260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kern="0" dirty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с</a:t>
            </a:r>
            <a:r>
              <a:rPr lang="ru-RU" altLang="zh-CN" sz="2400" kern="0" dirty="0" smtClean="0">
                <a:solidFill>
                  <a:prstClr val="white"/>
                </a:solidFill>
                <a:latin typeface="Bookman Old Style" panose="02050604050505020204" pitchFamily="18" charset="0"/>
                <a:cs typeface="+mn-ea"/>
                <a:sym typeface="+mn-lt"/>
              </a:rPr>
              <a:t>оздания контента</a:t>
            </a:r>
            <a:endParaRPr lang="zh-CN" altLang="en-US" sz="2400" dirty="0">
              <a:latin typeface="Bookman Old Style" panose="02050604050505020204" pitchFamily="18" charset="0"/>
              <a:cs typeface="+mn-ea"/>
              <a:sym typeface="+mn-lt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30974" t="11979" r="31318" b="10104"/>
          <a:stretch/>
        </p:blipFill>
        <p:spPr>
          <a:xfrm>
            <a:off x="2646734" y="160338"/>
            <a:ext cx="1225084" cy="1265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18" y="160338"/>
            <a:ext cx="5533439" cy="1333558"/>
          </a:xfrm>
          <a:prstGeom prst="rect">
            <a:avLst/>
          </a:prstGeom>
        </p:spPr>
      </p:pic>
      <p:sp>
        <p:nvSpPr>
          <p:cNvPr id="1026" name="AutoShape 2" descr="Best ThingLink Tips And Tricks For Teaching | Tech &amp;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est ThingLink Tips And Tricks For Teaching | Tech &amp;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9 сервисов, которые помогут создать интерактивный и вовлекающий онлайн-курс  / Skillbox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Gleb\Desktop\KcmuzLxQWUG3cNWEgVpvFh-1200-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315" y="3845744"/>
            <a:ext cx="4801784" cy="270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Gleb\Desktop\mceclip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955" y="1832415"/>
            <a:ext cx="3189322" cy="448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Gleb\Desktop\mceclip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6734" y="1577290"/>
            <a:ext cx="2524974" cy="496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 l="2663" t="4048" r="2022" b="11557"/>
          <a:stretch>
            <a:fillRect/>
          </a:stretch>
        </p:blipFill>
        <p:spPr bwMode="auto">
          <a:xfrm>
            <a:off x="5777738" y="1577290"/>
            <a:ext cx="5482890" cy="273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179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301</Words>
  <Application>Microsoft Office PowerPoint</Application>
  <PresentationFormat>Произвольный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Минский государственный колледж монтажных технологий и  транспортной логистики</vt:lpstr>
      <vt:lpstr>Республиканская информационно-образовательная среда </vt:lpstr>
      <vt:lpstr>ПРОФЕССИОНАЛЬНАЯ КОМПЕТЕНЦИЯ </vt:lpstr>
      <vt:lpstr> </vt:lpstr>
      <vt:lpstr>Слайд 5</vt:lpstr>
      <vt:lpstr>Слайд 6</vt:lpstr>
      <vt:lpstr>Слайд 7</vt:lpstr>
      <vt:lpstr> </vt:lpstr>
      <vt:lpstr> </vt:lpstr>
      <vt:lpstr>Программный пакет Statistica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Gleb</cp:lastModifiedBy>
  <cp:revision>78</cp:revision>
  <dcterms:created xsi:type="dcterms:W3CDTF">2023-01-23T08:17:57Z</dcterms:created>
  <dcterms:modified xsi:type="dcterms:W3CDTF">2026-04-07T20:10:38Z</dcterms:modified>
</cp:coreProperties>
</file>