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Montserrat Medium" charset="1" panose="00000600000000000000"/>
      <p:regular r:id="rId15"/>
    </p:embeddedFont>
    <p:embeddedFont>
      <p:font typeface="Montserrat" charset="1" panose="00000500000000000000"/>
      <p:regular r:id="rId16"/>
    </p:embeddedFont>
    <p:embeddedFont>
      <p:font typeface="Montserrat Ultra-Bold" charset="1" panose="00000900000000000000"/>
      <p:regular r:id="rId17"/>
    </p:embeddedFont>
    <p:embeddedFont>
      <p:font typeface="Montserrat Medium Italics" charset="1" panose="00000600000000000000"/>
      <p:regular r:id="rId18"/>
    </p:embeddedFont>
    <p:embeddedFont>
      <p:font typeface="Montserrat Bold" charset="1" panose="00000800000000000000"/>
      <p:regular r:id="rId19"/>
    </p:embeddedFont>
    <p:embeddedFont>
      <p:font typeface="Montserrat Semi-Bold" charset="1" panose="00000700000000000000"/>
      <p:regular r:id="rId20"/>
    </p:embeddedFont>
    <p:embeddedFont>
      <p:font typeface="Montserrat Italics"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png" Type="http://schemas.openxmlformats.org/officeDocument/2006/relationships/image"/><Relationship Id="rId12" Target="../media/image25.png" Type="http://schemas.openxmlformats.org/officeDocument/2006/relationships/image"/><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3226129" y="2314575"/>
            <a:ext cx="5657850" cy="565785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33450" cap="sq">
              <a:gradFill>
                <a:gsLst>
                  <a:gs pos="0">
                    <a:srgbClr val="036E99">
                      <a:alpha val="63000"/>
                    </a:srgbClr>
                  </a:gs>
                  <a:gs pos="100000">
                    <a:srgbClr val="0078A8">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9329480" y="2314575"/>
            <a:ext cx="5657850" cy="565785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933450" cap="sq">
              <a:gradFill>
                <a:gsLst>
                  <a:gs pos="0">
                    <a:srgbClr val="0078A8">
                      <a:alpha val="0"/>
                    </a:srgbClr>
                  </a:gs>
                  <a:gs pos="100000">
                    <a:srgbClr val="036E99">
                      <a:alpha val="63000"/>
                    </a:srgbClr>
                  </a:gs>
                </a:gsLst>
                <a:lin ang="0"/>
              </a:gra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AutoShape 9" id="9"/>
          <p:cNvSpPr/>
          <p:nvPr/>
        </p:nvSpPr>
        <p:spPr>
          <a:xfrm>
            <a:off x="5451690" y="6291461"/>
            <a:ext cx="7384620" cy="0"/>
          </a:xfrm>
          <a:prstGeom prst="line">
            <a:avLst/>
          </a:prstGeom>
          <a:ln cap="flat" w="38100">
            <a:solidFill>
              <a:srgbClr val="FFFFFF"/>
            </a:solidFill>
            <a:prstDash val="solid"/>
            <a:headEnd type="none" len="sm" w="sm"/>
            <a:tailEnd type="none" len="sm" w="sm"/>
          </a:ln>
        </p:spPr>
      </p:sp>
      <p:sp>
        <p:nvSpPr>
          <p:cNvPr name="Freeform 10" id="10"/>
          <p:cNvSpPr/>
          <p:nvPr/>
        </p:nvSpPr>
        <p:spPr>
          <a:xfrm flipH="false" flipV="false" rot="0">
            <a:off x="-159699" y="0"/>
            <a:ext cx="3587939" cy="3477783"/>
          </a:xfrm>
          <a:custGeom>
            <a:avLst/>
            <a:gdLst/>
            <a:ahLst/>
            <a:cxnLst/>
            <a:rect r="r" b="b" t="t" l="l"/>
            <a:pathLst>
              <a:path h="3477783" w="3587939">
                <a:moveTo>
                  <a:pt x="0" y="0"/>
                </a:moveTo>
                <a:lnTo>
                  <a:pt x="3587938" y="0"/>
                </a:lnTo>
                <a:lnTo>
                  <a:pt x="3587938" y="3477783"/>
                </a:lnTo>
                <a:lnTo>
                  <a:pt x="0" y="3477783"/>
                </a:lnTo>
                <a:lnTo>
                  <a:pt x="0" y="0"/>
                </a:lnTo>
                <a:close/>
              </a:path>
            </a:pathLst>
          </a:custGeom>
          <a:blipFill>
            <a:blip r:embed="rId3"/>
            <a:stretch>
              <a:fillRect l="0" t="0" r="0" b="0"/>
            </a:stretch>
          </a:blipFill>
        </p:spPr>
      </p:sp>
      <p:sp>
        <p:nvSpPr>
          <p:cNvPr name="TextBox 11" id="11"/>
          <p:cNvSpPr txBox="true"/>
          <p:nvPr/>
        </p:nvSpPr>
        <p:spPr>
          <a:xfrm rot="0">
            <a:off x="1028700" y="3819144"/>
            <a:ext cx="14803668" cy="1636393"/>
          </a:xfrm>
          <a:prstGeom prst="rect">
            <a:avLst/>
          </a:prstGeom>
        </p:spPr>
        <p:txBody>
          <a:bodyPr anchor="t" rtlCol="false" tIns="0" lIns="0" bIns="0" rIns="0">
            <a:spAutoFit/>
          </a:bodyPr>
          <a:lstStyle/>
          <a:p>
            <a:pPr algn="ctr">
              <a:lnSpc>
                <a:spcPts val="6239"/>
              </a:lnSpc>
            </a:pPr>
            <a:r>
              <a:rPr lang="en-US" sz="6499" b="true">
                <a:solidFill>
                  <a:srgbClr val="FFFFFF"/>
                </a:solidFill>
                <a:latin typeface="Montserrat Medium"/>
                <a:ea typeface="Montserrat Medium"/>
                <a:cs typeface="Montserrat Medium"/>
                <a:sym typeface="Montserrat Medium"/>
              </a:rPr>
              <a:t>Ве</a:t>
            </a:r>
            <a:r>
              <a:rPr lang="en-US" b="true" sz="6499">
                <a:solidFill>
                  <a:srgbClr val="FFFFFF"/>
                </a:solidFill>
                <a:latin typeface="Montserrat Medium"/>
                <a:ea typeface="Montserrat Medium"/>
                <a:cs typeface="Montserrat Medium"/>
                <a:sym typeface="Montserrat Medium"/>
              </a:rPr>
              <a:t>б разработка:</a:t>
            </a:r>
          </a:p>
          <a:p>
            <a:pPr algn="ctr">
              <a:lnSpc>
                <a:spcPts val="6239"/>
              </a:lnSpc>
            </a:pPr>
            <a:r>
              <a:rPr lang="en-US" b="true" sz="6499">
                <a:solidFill>
                  <a:srgbClr val="FFFFFF"/>
                </a:solidFill>
                <a:latin typeface="Montserrat Medium"/>
                <a:ea typeface="Montserrat Medium"/>
                <a:cs typeface="Montserrat Medium"/>
                <a:sym typeface="Montserrat Medium"/>
              </a:rPr>
              <a:t>быстрый старт</a:t>
            </a:r>
          </a:p>
        </p:txBody>
      </p:sp>
      <p:sp>
        <p:nvSpPr>
          <p:cNvPr name="TextBox 12" id="12"/>
          <p:cNvSpPr txBox="true"/>
          <p:nvPr/>
        </p:nvSpPr>
        <p:spPr>
          <a:xfrm rot="0">
            <a:off x="880620" y="8416107"/>
            <a:ext cx="7237231" cy="447298"/>
          </a:xfrm>
          <a:prstGeom prst="rect">
            <a:avLst/>
          </a:prstGeom>
        </p:spPr>
        <p:txBody>
          <a:bodyPr anchor="t" rtlCol="false" tIns="0" lIns="0" bIns="0" rIns="0">
            <a:spAutoFit/>
          </a:bodyPr>
          <a:lstStyle/>
          <a:p>
            <a:pPr algn="l">
              <a:lnSpc>
                <a:spcPts val="3695"/>
              </a:lnSpc>
              <a:spcBef>
                <a:spcPct val="0"/>
              </a:spcBef>
            </a:pPr>
            <a:r>
              <a:rPr lang="en-US" sz="2639">
                <a:solidFill>
                  <a:srgbClr val="B0E1F5"/>
                </a:solidFill>
                <a:latin typeface="Montserrat"/>
                <a:ea typeface="Montserrat"/>
                <a:cs typeface="Montserrat"/>
                <a:sym typeface="Montserrat"/>
              </a:rPr>
              <a:t>МУСТАФИНА А.К.    КУСМАНОВА К.М. </a:t>
            </a:r>
          </a:p>
        </p:txBody>
      </p:sp>
      <p:sp>
        <p:nvSpPr>
          <p:cNvPr name="TextBox 13" id="13"/>
          <p:cNvSpPr txBox="true"/>
          <p:nvPr/>
        </p:nvSpPr>
        <p:spPr>
          <a:xfrm rot="0">
            <a:off x="5161508" y="6511303"/>
            <a:ext cx="7964984" cy="471746"/>
          </a:xfrm>
          <a:prstGeom prst="rect">
            <a:avLst/>
          </a:prstGeom>
        </p:spPr>
        <p:txBody>
          <a:bodyPr anchor="t" rtlCol="false" tIns="0" lIns="0" bIns="0" rIns="0">
            <a:spAutoFit/>
          </a:bodyPr>
          <a:lstStyle/>
          <a:p>
            <a:pPr algn="ctr">
              <a:lnSpc>
                <a:spcPts val="3923"/>
              </a:lnSpc>
              <a:spcBef>
                <a:spcPct val="0"/>
              </a:spcBef>
            </a:pPr>
            <a:r>
              <a:rPr lang="en-US" b="true" sz="2802">
                <a:solidFill>
                  <a:srgbClr val="FFFFFF"/>
                </a:solidFill>
                <a:latin typeface="Montserrat Medium"/>
                <a:ea typeface="Montserrat Medium"/>
                <a:cs typeface="Montserrat Medium"/>
                <a:sym typeface="Montserrat Medium"/>
              </a:rPr>
              <a:t>Как запустить IT-проект быстрее и проще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886423" y="1733550"/>
            <a:ext cx="6819900" cy="68199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54018" y="3496205"/>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10800000">
            <a:off x="8884339" y="2887865"/>
            <a:ext cx="647686" cy="64768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141EFF">
                      <a:alpha val="63000"/>
                    </a:srgbClr>
                  </a:gs>
                  <a:gs pos="100000">
                    <a:srgbClr val="06E1FF">
                      <a:alpha val="63000"/>
                    </a:srgbClr>
                  </a:gs>
                </a:gsLst>
                <a:lin ang="0"/>
              </a:gra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10800000">
            <a:off x="8884339" y="4169565"/>
            <a:ext cx="647686" cy="64768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141EFF">
                      <a:alpha val="63000"/>
                    </a:srgbClr>
                  </a:gs>
                  <a:gs pos="100000">
                    <a:srgbClr val="06E1FF">
                      <a:alpha val="63000"/>
                    </a:srgbClr>
                  </a:gs>
                </a:gsLst>
                <a:lin ang="0"/>
              </a:gra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10800000">
            <a:off x="8884339" y="5455425"/>
            <a:ext cx="647686" cy="64768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0D5D03">
                      <a:alpha val="63000"/>
                    </a:srgbClr>
                  </a:gs>
                  <a:gs pos="100000">
                    <a:srgbClr val="C4FF00">
                      <a:alpha val="63000"/>
                    </a:srgbClr>
                  </a:gs>
                </a:gsLst>
                <a:lin ang="0"/>
              </a:gra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191776" y="1977480"/>
            <a:ext cx="5458797" cy="1625363"/>
          </a:xfrm>
          <a:prstGeom prst="rect">
            <a:avLst/>
          </a:prstGeom>
        </p:spPr>
        <p:txBody>
          <a:bodyPr anchor="t" rtlCol="false" tIns="0" lIns="0" bIns="0" rIns="0">
            <a:spAutoFit/>
          </a:bodyPr>
          <a:lstStyle/>
          <a:p>
            <a:pPr algn="just">
              <a:lnSpc>
                <a:spcPts val="13313"/>
              </a:lnSpc>
              <a:spcBef>
                <a:spcPct val="0"/>
              </a:spcBef>
            </a:pPr>
            <a:r>
              <a:rPr lang="en-US" b="true" sz="9509">
                <a:solidFill>
                  <a:srgbClr val="FFFFFF"/>
                </a:solidFill>
                <a:latin typeface="Montserrat Ultra-Bold"/>
                <a:ea typeface="Montserrat Ultra-Bold"/>
                <a:cs typeface="Montserrat Ultra-Bold"/>
                <a:sym typeface="Montserrat Ultra-Bold"/>
              </a:rPr>
              <a:t>Lovable</a:t>
            </a:r>
          </a:p>
        </p:txBody>
      </p:sp>
      <p:sp>
        <p:nvSpPr>
          <p:cNvPr name="TextBox 18" id="18"/>
          <p:cNvSpPr txBox="true"/>
          <p:nvPr/>
        </p:nvSpPr>
        <p:spPr>
          <a:xfrm rot="0">
            <a:off x="1191776" y="3667655"/>
            <a:ext cx="7387756" cy="3355600"/>
          </a:xfrm>
          <a:prstGeom prst="rect">
            <a:avLst/>
          </a:prstGeom>
        </p:spPr>
        <p:txBody>
          <a:bodyPr anchor="t" rtlCol="false" tIns="0" lIns="0" bIns="0" rIns="0">
            <a:spAutoFit/>
          </a:bodyPr>
          <a:lstStyle/>
          <a:p>
            <a:pPr algn="l">
              <a:lnSpc>
                <a:spcPts val="5216"/>
              </a:lnSpc>
            </a:pPr>
            <a:r>
              <a:rPr lang="en-US" sz="5928" spc="100" b="true">
                <a:solidFill>
                  <a:srgbClr val="FFFFFF"/>
                </a:solidFill>
                <a:latin typeface="Montserrat Medium"/>
                <a:ea typeface="Montserrat Medium"/>
                <a:cs typeface="Montserrat Medium"/>
                <a:sym typeface="Montserrat Medium"/>
              </a:rPr>
              <a:t>AI‑платформа для генерации веб‑приложений из текстового описания.</a:t>
            </a:r>
          </a:p>
        </p:txBody>
      </p:sp>
      <p:sp>
        <p:nvSpPr>
          <p:cNvPr name="TextBox 19" id="19"/>
          <p:cNvSpPr txBox="true"/>
          <p:nvPr/>
        </p:nvSpPr>
        <p:spPr>
          <a:xfrm rot="0">
            <a:off x="16464055" y="9220200"/>
            <a:ext cx="105376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02</a:t>
            </a:r>
          </a:p>
        </p:txBody>
      </p:sp>
      <p:sp>
        <p:nvSpPr>
          <p:cNvPr name="TextBox 20" id="20"/>
          <p:cNvSpPr txBox="true"/>
          <p:nvPr/>
        </p:nvSpPr>
        <p:spPr>
          <a:xfrm rot="0">
            <a:off x="15573875" y="908678"/>
            <a:ext cx="126331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21" id="21"/>
          <p:cNvSpPr txBox="true"/>
          <p:nvPr/>
        </p:nvSpPr>
        <p:spPr>
          <a:xfrm rot="0">
            <a:off x="9772650" y="6600419"/>
            <a:ext cx="8403176" cy="860113"/>
          </a:xfrm>
          <a:prstGeom prst="rect">
            <a:avLst/>
          </a:prstGeom>
        </p:spPr>
        <p:txBody>
          <a:bodyPr anchor="t" rtlCol="false" tIns="0" lIns="0" bIns="0" rIns="0">
            <a:spAutoFit/>
          </a:bodyPr>
          <a:lstStyle/>
          <a:p>
            <a:pPr algn="l">
              <a:lnSpc>
                <a:spcPts val="3517"/>
              </a:lnSpc>
              <a:spcBef>
                <a:spcPct val="0"/>
              </a:spcBef>
            </a:pPr>
            <a:r>
              <a:rPr lang="en-US" sz="2512">
                <a:solidFill>
                  <a:srgbClr val="FFFFFF"/>
                </a:solidFill>
                <a:latin typeface="Montserrat"/>
                <a:ea typeface="Montserrat"/>
                <a:cs typeface="Montserrat"/>
                <a:sym typeface="Montserrat"/>
              </a:rPr>
              <a:t>Минус: Сложную бизнес-логику нужно дописывать руками.</a:t>
            </a:r>
          </a:p>
        </p:txBody>
      </p:sp>
      <p:sp>
        <p:nvSpPr>
          <p:cNvPr name="TextBox 22" id="22"/>
          <p:cNvSpPr txBox="true"/>
          <p:nvPr/>
        </p:nvSpPr>
        <p:spPr>
          <a:xfrm rot="0">
            <a:off x="9772650" y="2778843"/>
            <a:ext cx="7631549" cy="860113"/>
          </a:xfrm>
          <a:prstGeom prst="rect">
            <a:avLst/>
          </a:prstGeom>
        </p:spPr>
        <p:txBody>
          <a:bodyPr anchor="t" rtlCol="false" tIns="0" lIns="0" bIns="0" rIns="0">
            <a:spAutoFit/>
          </a:bodyPr>
          <a:lstStyle/>
          <a:p>
            <a:pPr algn="ctr">
              <a:lnSpc>
                <a:spcPts val="3517"/>
              </a:lnSpc>
              <a:spcBef>
                <a:spcPct val="0"/>
              </a:spcBef>
            </a:pPr>
            <a:r>
              <a:rPr lang="en-US" sz="2512">
                <a:solidFill>
                  <a:srgbClr val="FFFFFF"/>
                </a:solidFill>
                <a:latin typeface="Montserrat"/>
                <a:ea typeface="Montserrat"/>
                <a:cs typeface="Montserrat"/>
                <a:sym typeface="Montserrat"/>
              </a:rPr>
              <a:t>Г</a:t>
            </a:r>
            <a:r>
              <a:rPr lang="en-US" sz="2512">
                <a:solidFill>
                  <a:srgbClr val="FFFFFF"/>
                </a:solidFill>
                <a:latin typeface="Montserrat"/>
                <a:ea typeface="Montserrat"/>
                <a:cs typeface="Montserrat"/>
                <a:sym typeface="Montserrat"/>
              </a:rPr>
              <a:t>енерация приложений на React + TypeScript </a:t>
            </a:r>
          </a:p>
          <a:p>
            <a:pPr algn="l">
              <a:lnSpc>
                <a:spcPts val="3517"/>
              </a:lnSpc>
              <a:spcBef>
                <a:spcPct val="0"/>
              </a:spcBef>
            </a:pPr>
            <a:r>
              <a:rPr lang="en-US" sz="2512">
                <a:solidFill>
                  <a:srgbClr val="FFFFFF"/>
                </a:solidFill>
                <a:latin typeface="Montserrat"/>
                <a:ea typeface="Montserrat"/>
                <a:cs typeface="Montserrat"/>
                <a:sym typeface="Montserrat"/>
              </a:rPr>
              <a:t>+ Tailwind CSS</a:t>
            </a:r>
          </a:p>
        </p:txBody>
      </p:sp>
      <p:sp>
        <p:nvSpPr>
          <p:cNvPr name="TextBox 23" id="23"/>
          <p:cNvSpPr txBox="true"/>
          <p:nvPr/>
        </p:nvSpPr>
        <p:spPr>
          <a:xfrm rot="0">
            <a:off x="9772650" y="4011430"/>
            <a:ext cx="5659041" cy="860113"/>
          </a:xfrm>
          <a:prstGeom prst="rect">
            <a:avLst/>
          </a:prstGeom>
        </p:spPr>
        <p:txBody>
          <a:bodyPr anchor="t" rtlCol="false" tIns="0" lIns="0" bIns="0" rIns="0">
            <a:spAutoFit/>
          </a:bodyPr>
          <a:lstStyle/>
          <a:p>
            <a:pPr algn="l">
              <a:lnSpc>
                <a:spcPts val="3517"/>
              </a:lnSpc>
              <a:spcBef>
                <a:spcPct val="0"/>
              </a:spcBef>
            </a:pPr>
            <a:r>
              <a:rPr lang="en-US" sz="2512">
                <a:solidFill>
                  <a:srgbClr val="FFFFFF"/>
                </a:solidFill>
                <a:latin typeface="Montserrat"/>
                <a:ea typeface="Montserrat"/>
                <a:cs typeface="Montserrat"/>
                <a:sym typeface="Montserrat"/>
              </a:rPr>
              <a:t>Как работает: Описываете идею </a:t>
            </a:r>
          </a:p>
          <a:p>
            <a:pPr algn="l">
              <a:lnSpc>
                <a:spcPts val="3517"/>
              </a:lnSpc>
              <a:spcBef>
                <a:spcPct val="0"/>
              </a:spcBef>
            </a:pPr>
            <a:r>
              <a:rPr lang="en-US" sz="2512">
                <a:solidFill>
                  <a:srgbClr val="FFFFFF"/>
                </a:solidFill>
                <a:latin typeface="Montserrat"/>
                <a:ea typeface="Montserrat"/>
                <a:cs typeface="Montserrat"/>
                <a:sym typeface="Montserrat"/>
              </a:rPr>
              <a:t>текстом — получаете готовый код.</a:t>
            </a:r>
          </a:p>
        </p:txBody>
      </p:sp>
      <p:sp>
        <p:nvSpPr>
          <p:cNvPr name="TextBox 24" id="24"/>
          <p:cNvSpPr txBox="true"/>
          <p:nvPr/>
        </p:nvSpPr>
        <p:spPr>
          <a:xfrm rot="0">
            <a:off x="9772650" y="5290448"/>
            <a:ext cx="8403176" cy="860113"/>
          </a:xfrm>
          <a:prstGeom prst="rect">
            <a:avLst/>
          </a:prstGeom>
        </p:spPr>
        <p:txBody>
          <a:bodyPr anchor="t" rtlCol="false" tIns="0" lIns="0" bIns="0" rIns="0">
            <a:spAutoFit/>
          </a:bodyPr>
          <a:lstStyle/>
          <a:p>
            <a:pPr algn="l">
              <a:lnSpc>
                <a:spcPts val="3517"/>
              </a:lnSpc>
              <a:spcBef>
                <a:spcPct val="0"/>
              </a:spcBef>
            </a:pPr>
            <a:r>
              <a:rPr lang="en-US" sz="2512">
                <a:solidFill>
                  <a:srgbClr val="FFFFFF"/>
                </a:solidFill>
                <a:latin typeface="Montserrat"/>
                <a:ea typeface="Montserrat"/>
                <a:cs typeface="Montserrat"/>
                <a:sym typeface="Montserrat"/>
              </a:rPr>
              <a:t>Плюсы: Идеально для MVP, «чистый» код, современный дизайн.</a:t>
            </a:r>
          </a:p>
        </p:txBody>
      </p:sp>
      <p:grpSp>
        <p:nvGrpSpPr>
          <p:cNvPr name="Group 25" id="25"/>
          <p:cNvGrpSpPr/>
          <p:nvPr/>
        </p:nvGrpSpPr>
        <p:grpSpPr>
          <a:xfrm rot="-10800000">
            <a:off x="8884339" y="6741286"/>
            <a:ext cx="647686" cy="64768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FF0000">
                      <a:alpha val="63000"/>
                    </a:srgbClr>
                  </a:gs>
                  <a:gs pos="100000">
                    <a:srgbClr val="E45252">
                      <a:alpha val="62685"/>
                    </a:srgbClr>
                  </a:gs>
                </a:gsLst>
                <a:lin ang="0"/>
              </a:gra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886423" y="1733550"/>
            <a:ext cx="6819900" cy="68199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54018" y="3496205"/>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8" id="8"/>
          <p:cNvSpPr/>
          <p:nvPr/>
        </p:nvSpPr>
        <p:spPr>
          <a:xfrm flipH="true">
            <a:off x="1886196" y="5248744"/>
            <a:ext cx="14112076" cy="0"/>
          </a:xfrm>
          <a:prstGeom prst="line">
            <a:avLst/>
          </a:prstGeom>
          <a:ln cap="flat" w="38100">
            <a:solidFill>
              <a:srgbClr val="FFFFFF"/>
            </a:solidFill>
            <a:prstDash val="solid"/>
            <a:headEnd type="none" len="sm" w="sm"/>
            <a:tailEnd type="none" len="sm" w="sm"/>
          </a:ln>
        </p:spPr>
      </p:sp>
      <p:grpSp>
        <p:nvGrpSpPr>
          <p:cNvPr name="Group 9" id="9"/>
          <p:cNvGrpSpPr/>
          <p:nvPr/>
        </p:nvGrpSpPr>
        <p:grpSpPr>
          <a:xfrm rot="0">
            <a:off x="939538" y="5786903"/>
            <a:ext cx="4981806" cy="3438360"/>
            <a:chOff x="0" y="0"/>
            <a:chExt cx="6642407" cy="4584480"/>
          </a:xfrm>
        </p:grpSpPr>
        <p:grpSp>
          <p:nvGrpSpPr>
            <p:cNvPr name="Group 10" id="10"/>
            <p:cNvGrpSpPr/>
            <p:nvPr/>
          </p:nvGrpSpPr>
          <p:grpSpPr>
            <a:xfrm rot="0">
              <a:off x="0" y="0"/>
              <a:ext cx="6642407" cy="4584480"/>
              <a:chOff x="0" y="0"/>
              <a:chExt cx="157013033" cy="108367808"/>
            </a:xfrm>
          </p:grpSpPr>
          <p:sp>
            <p:nvSpPr>
              <p:cNvPr name="Freeform 11" id="11"/>
              <p:cNvSpPr/>
              <p:nvPr/>
            </p:nvSpPr>
            <p:spPr>
              <a:xfrm flipH="false" flipV="false" rot="0">
                <a:off x="0" y="0"/>
                <a:ext cx="157013039" cy="108367810"/>
              </a:xfrm>
              <a:custGeom>
                <a:avLst/>
                <a:gdLst/>
                <a:ahLst/>
                <a:cxnLst/>
                <a:rect r="r" b="b" t="t" l="l"/>
                <a:pathLst>
                  <a:path h="108367810" w="157013039">
                    <a:moveTo>
                      <a:pt x="46884" y="0"/>
                    </a:moveTo>
                    <a:lnTo>
                      <a:pt x="156966158" y="0"/>
                    </a:lnTo>
                    <a:cubicBezTo>
                      <a:pt x="156992055" y="0"/>
                      <a:pt x="157013039" y="20991"/>
                      <a:pt x="157013039" y="46884"/>
                    </a:cubicBezTo>
                    <a:lnTo>
                      <a:pt x="157013039" y="108320929"/>
                    </a:lnTo>
                    <a:cubicBezTo>
                      <a:pt x="157013039" y="108333356"/>
                      <a:pt x="157008103" y="108345288"/>
                      <a:pt x="156999310" y="108354081"/>
                    </a:cubicBezTo>
                    <a:cubicBezTo>
                      <a:pt x="156990517" y="108362874"/>
                      <a:pt x="156978586" y="108367810"/>
                      <a:pt x="156966158" y="108367810"/>
                    </a:cubicBezTo>
                    <a:lnTo>
                      <a:pt x="46884" y="108367810"/>
                    </a:lnTo>
                    <a:cubicBezTo>
                      <a:pt x="34449" y="108367810"/>
                      <a:pt x="22524" y="108362874"/>
                      <a:pt x="13732" y="108354081"/>
                    </a:cubicBezTo>
                    <a:cubicBezTo>
                      <a:pt x="4940" y="108345288"/>
                      <a:pt x="0" y="108333356"/>
                      <a:pt x="0" y="108320929"/>
                    </a:cubicBezTo>
                    <a:lnTo>
                      <a:pt x="0" y="46884"/>
                    </a:lnTo>
                    <a:cubicBezTo>
                      <a:pt x="0" y="34449"/>
                      <a:pt x="4940" y="22524"/>
                      <a:pt x="13732" y="13732"/>
                    </a:cubicBezTo>
                    <a:cubicBezTo>
                      <a:pt x="22524" y="4940"/>
                      <a:pt x="34449" y="0"/>
                      <a:pt x="46884" y="0"/>
                    </a:cubicBezTo>
                    <a:close/>
                  </a:path>
                </a:pathLst>
              </a:custGeom>
              <a:solidFill>
                <a:srgbClr val="FFFFFF"/>
              </a:solidFill>
            </p:spPr>
          </p:sp>
          <p:sp>
            <p:nvSpPr>
              <p:cNvPr name="TextBox 12" id="12"/>
              <p:cNvSpPr txBox="true"/>
              <p:nvPr/>
            </p:nvSpPr>
            <p:spPr>
              <a:xfrm>
                <a:off x="0" y="-123825"/>
                <a:ext cx="157013033" cy="108491633"/>
              </a:xfrm>
              <a:prstGeom prst="rect">
                <a:avLst/>
              </a:prstGeom>
            </p:spPr>
            <p:txBody>
              <a:bodyPr anchor="ctr" rtlCol="false" tIns="50800" lIns="50800" bIns="50800" rIns="50800"/>
              <a:lstStyle/>
              <a:p>
                <a:pPr algn="ctr">
                  <a:lnSpc>
                    <a:spcPts val="8120"/>
                  </a:lnSpc>
                  <a:spcBef>
                    <a:spcPct val="0"/>
                  </a:spcBef>
                </a:pPr>
              </a:p>
            </p:txBody>
          </p:sp>
        </p:grpSp>
        <p:sp>
          <p:nvSpPr>
            <p:cNvPr name="Freeform 13" id="13"/>
            <p:cNvSpPr/>
            <p:nvPr/>
          </p:nvSpPr>
          <p:spPr>
            <a:xfrm flipH="false" flipV="false" rot="0">
              <a:off x="76206" y="69416"/>
              <a:ext cx="6489996" cy="4445648"/>
            </a:xfrm>
            <a:custGeom>
              <a:avLst/>
              <a:gdLst/>
              <a:ahLst/>
              <a:cxnLst/>
              <a:rect r="r" b="b" t="t" l="l"/>
              <a:pathLst>
                <a:path h="4445648" w="6489996">
                  <a:moveTo>
                    <a:pt x="0" y="0"/>
                  </a:moveTo>
                  <a:lnTo>
                    <a:pt x="6489996" y="0"/>
                  </a:lnTo>
                  <a:lnTo>
                    <a:pt x="6489996" y="4445648"/>
                  </a:lnTo>
                  <a:lnTo>
                    <a:pt x="0" y="4445648"/>
                  </a:lnTo>
                  <a:lnTo>
                    <a:pt x="0" y="0"/>
                  </a:lnTo>
                  <a:close/>
                </a:path>
              </a:pathLst>
            </a:custGeom>
            <a:blipFill>
              <a:blip r:embed="rId7"/>
              <a:stretch>
                <a:fillRect l="0" t="0" r="0" b="0"/>
              </a:stretch>
            </a:blipFill>
          </p:spPr>
        </p:sp>
      </p:grpSp>
      <p:grpSp>
        <p:nvGrpSpPr>
          <p:cNvPr name="Group 14" id="14"/>
          <p:cNvGrpSpPr/>
          <p:nvPr/>
        </p:nvGrpSpPr>
        <p:grpSpPr>
          <a:xfrm rot="0">
            <a:off x="6608516" y="5786903"/>
            <a:ext cx="4981806" cy="3438360"/>
            <a:chOff x="0" y="0"/>
            <a:chExt cx="6642407" cy="4584480"/>
          </a:xfrm>
        </p:grpSpPr>
        <p:grpSp>
          <p:nvGrpSpPr>
            <p:cNvPr name="Group 15" id="15"/>
            <p:cNvGrpSpPr/>
            <p:nvPr/>
          </p:nvGrpSpPr>
          <p:grpSpPr>
            <a:xfrm rot="0">
              <a:off x="0" y="0"/>
              <a:ext cx="6642407" cy="4584480"/>
              <a:chOff x="0" y="0"/>
              <a:chExt cx="165532608" cy="114247879"/>
            </a:xfrm>
          </p:grpSpPr>
          <p:sp>
            <p:nvSpPr>
              <p:cNvPr name="Freeform 16" id="16"/>
              <p:cNvSpPr/>
              <p:nvPr/>
            </p:nvSpPr>
            <p:spPr>
              <a:xfrm flipH="false" flipV="false" rot="0">
                <a:off x="0" y="0"/>
                <a:ext cx="165532606" cy="114247873"/>
              </a:xfrm>
              <a:custGeom>
                <a:avLst/>
                <a:gdLst/>
                <a:ahLst/>
                <a:cxnLst/>
                <a:rect r="r" b="b" t="t" l="l"/>
                <a:pathLst>
                  <a:path h="114247873" w="165532606">
                    <a:moveTo>
                      <a:pt x="48175" y="0"/>
                    </a:moveTo>
                    <a:lnTo>
                      <a:pt x="165484435" y="0"/>
                    </a:lnTo>
                    <a:cubicBezTo>
                      <a:pt x="165497210" y="0"/>
                      <a:pt x="165509463" y="5076"/>
                      <a:pt x="165518492" y="14110"/>
                    </a:cubicBezTo>
                    <a:cubicBezTo>
                      <a:pt x="165527534" y="23145"/>
                      <a:pt x="165532606" y="35398"/>
                      <a:pt x="165532606" y="48175"/>
                    </a:cubicBezTo>
                    <a:lnTo>
                      <a:pt x="165532606" y="114199702"/>
                    </a:lnTo>
                    <a:cubicBezTo>
                      <a:pt x="165532606" y="114212477"/>
                      <a:pt x="165527534" y="114224730"/>
                      <a:pt x="165518492" y="114233759"/>
                    </a:cubicBezTo>
                    <a:cubicBezTo>
                      <a:pt x="165509463" y="114242800"/>
                      <a:pt x="165497210" y="114247873"/>
                      <a:pt x="165484435" y="114247873"/>
                    </a:cubicBezTo>
                    <a:lnTo>
                      <a:pt x="48175" y="114247873"/>
                    </a:lnTo>
                    <a:cubicBezTo>
                      <a:pt x="35398" y="114247873"/>
                      <a:pt x="23145" y="114242800"/>
                      <a:pt x="14110" y="114233759"/>
                    </a:cubicBezTo>
                    <a:cubicBezTo>
                      <a:pt x="5076" y="114224730"/>
                      <a:pt x="0" y="114212477"/>
                      <a:pt x="0" y="114199702"/>
                    </a:cubicBezTo>
                    <a:lnTo>
                      <a:pt x="0" y="48175"/>
                    </a:lnTo>
                    <a:cubicBezTo>
                      <a:pt x="0" y="35398"/>
                      <a:pt x="5076" y="23145"/>
                      <a:pt x="14110" y="14110"/>
                    </a:cubicBezTo>
                    <a:cubicBezTo>
                      <a:pt x="23145" y="5076"/>
                      <a:pt x="35398" y="0"/>
                      <a:pt x="48175" y="0"/>
                    </a:cubicBezTo>
                    <a:close/>
                  </a:path>
                </a:pathLst>
              </a:custGeom>
              <a:solidFill>
                <a:srgbClr val="FFFFFF"/>
              </a:solidFill>
            </p:spPr>
          </p:sp>
          <p:sp>
            <p:nvSpPr>
              <p:cNvPr name="TextBox 17" id="17"/>
              <p:cNvSpPr txBox="true"/>
              <p:nvPr/>
            </p:nvSpPr>
            <p:spPr>
              <a:xfrm>
                <a:off x="0" y="-123825"/>
                <a:ext cx="165532608" cy="114371704"/>
              </a:xfrm>
              <a:prstGeom prst="rect">
                <a:avLst/>
              </a:prstGeom>
            </p:spPr>
            <p:txBody>
              <a:bodyPr anchor="ctr" rtlCol="false" tIns="46894" lIns="46894" bIns="46894" rIns="46894"/>
              <a:lstStyle/>
              <a:p>
                <a:pPr algn="ctr">
                  <a:lnSpc>
                    <a:spcPts val="8120"/>
                  </a:lnSpc>
                  <a:spcBef>
                    <a:spcPct val="0"/>
                  </a:spcBef>
                </a:pPr>
              </a:p>
            </p:txBody>
          </p:sp>
        </p:grpSp>
        <p:sp>
          <p:nvSpPr>
            <p:cNvPr name="Freeform 18" id="18"/>
            <p:cNvSpPr/>
            <p:nvPr/>
          </p:nvSpPr>
          <p:spPr>
            <a:xfrm flipH="false" flipV="false" rot="0">
              <a:off x="69442" y="56750"/>
              <a:ext cx="6503523" cy="4470981"/>
            </a:xfrm>
            <a:custGeom>
              <a:avLst/>
              <a:gdLst/>
              <a:ahLst/>
              <a:cxnLst/>
              <a:rect r="r" b="b" t="t" l="l"/>
              <a:pathLst>
                <a:path h="4470981" w="6503523">
                  <a:moveTo>
                    <a:pt x="0" y="0"/>
                  </a:moveTo>
                  <a:lnTo>
                    <a:pt x="6503523" y="0"/>
                  </a:lnTo>
                  <a:lnTo>
                    <a:pt x="6503523" y="4470980"/>
                  </a:lnTo>
                  <a:lnTo>
                    <a:pt x="0" y="4470980"/>
                  </a:lnTo>
                  <a:lnTo>
                    <a:pt x="0" y="0"/>
                  </a:lnTo>
                  <a:close/>
                </a:path>
              </a:pathLst>
            </a:custGeom>
            <a:blipFill>
              <a:blip r:embed="rId8"/>
              <a:stretch>
                <a:fillRect l="0" t="-1002" r="0" b="-1002"/>
              </a:stretch>
            </a:blipFill>
          </p:spPr>
        </p:sp>
      </p:grpSp>
      <p:grpSp>
        <p:nvGrpSpPr>
          <p:cNvPr name="Group 19" id="19"/>
          <p:cNvGrpSpPr/>
          <p:nvPr/>
        </p:nvGrpSpPr>
        <p:grpSpPr>
          <a:xfrm rot="0">
            <a:off x="12277494" y="5786903"/>
            <a:ext cx="4981806" cy="3438360"/>
            <a:chOff x="0" y="0"/>
            <a:chExt cx="6642407" cy="4584480"/>
          </a:xfrm>
        </p:grpSpPr>
        <p:grpSp>
          <p:nvGrpSpPr>
            <p:cNvPr name="Group 20" id="20"/>
            <p:cNvGrpSpPr/>
            <p:nvPr/>
          </p:nvGrpSpPr>
          <p:grpSpPr>
            <a:xfrm rot="0">
              <a:off x="0" y="0"/>
              <a:ext cx="6642407" cy="4584480"/>
              <a:chOff x="0" y="0"/>
              <a:chExt cx="165532608" cy="114247879"/>
            </a:xfrm>
          </p:grpSpPr>
          <p:sp>
            <p:nvSpPr>
              <p:cNvPr name="Freeform 21" id="21"/>
              <p:cNvSpPr/>
              <p:nvPr/>
            </p:nvSpPr>
            <p:spPr>
              <a:xfrm flipH="false" flipV="false" rot="0">
                <a:off x="0" y="0"/>
                <a:ext cx="165532606" cy="114247873"/>
              </a:xfrm>
              <a:custGeom>
                <a:avLst/>
                <a:gdLst/>
                <a:ahLst/>
                <a:cxnLst/>
                <a:rect r="r" b="b" t="t" l="l"/>
                <a:pathLst>
                  <a:path h="114247873" w="165532606">
                    <a:moveTo>
                      <a:pt x="48175" y="0"/>
                    </a:moveTo>
                    <a:lnTo>
                      <a:pt x="165484435" y="0"/>
                    </a:lnTo>
                    <a:cubicBezTo>
                      <a:pt x="165497210" y="0"/>
                      <a:pt x="165509463" y="5076"/>
                      <a:pt x="165518492" y="14110"/>
                    </a:cubicBezTo>
                    <a:cubicBezTo>
                      <a:pt x="165527534" y="23145"/>
                      <a:pt x="165532606" y="35398"/>
                      <a:pt x="165532606" y="48175"/>
                    </a:cubicBezTo>
                    <a:lnTo>
                      <a:pt x="165532606" y="114199702"/>
                    </a:lnTo>
                    <a:cubicBezTo>
                      <a:pt x="165532606" y="114212477"/>
                      <a:pt x="165527534" y="114224730"/>
                      <a:pt x="165518492" y="114233759"/>
                    </a:cubicBezTo>
                    <a:cubicBezTo>
                      <a:pt x="165509463" y="114242800"/>
                      <a:pt x="165497210" y="114247873"/>
                      <a:pt x="165484435" y="114247873"/>
                    </a:cubicBezTo>
                    <a:lnTo>
                      <a:pt x="48175" y="114247873"/>
                    </a:lnTo>
                    <a:cubicBezTo>
                      <a:pt x="35398" y="114247873"/>
                      <a:pt x="23145" y="114242800"/>
                      <a:pt x="14110" y="114233759"/>
                    </a:cubicBezTo>
                    <a:cubicBezTo>
                      <a:pt x="5076" y="114224730"/>
                      <a:pt x="0" y="114212477"/>
                      <a:pt x="0" y="114199702"/>
                    </a:cubicBezTo>
                    <a:lnTo>
                      <a:pt x="0" y="48175"/>
                    </a:lnTo>
                    <a:cubicBezTo>
                      <a:pt x="0" y="35398"/>
                      <a:pt x="5076" y="23145"/>
                      <a:pt x="14110" y="14110"/>
                    </a:cubicBezTo>
                    <a:cubicBezTo>
                      <a:pt x="23145" y="5076"/>
                      <a:pt x="35398" y="0"/>
                      <a:pt x="48175" y="0"/>
                    </a:cubicBezTo>
                    <a:close/>
                  </a:path>
                </a:pathLst>
              </a:custGeom>
              <a:solidFill>
                <a:srgbClr val="FFFFFF"/>
              </a:solidFill>
            </p:spPr>
          </p:sp>
          <p:sp>
            <p:nvSpPr>
              <p:cNvPr name="TextBox 22" id="22"/>
              <p:cNvSpPr txBox="true"/>
              <p:nvPr/>
            </p:nvSpPr>
            <p:spPr>
              <a:xfrm>
                <a:off x="0" y="-123825"/>
                <a:ext cx="165532608" cy="114371704"/>
              </a:xfrm>
              <a:prstGeom prst="rect">
                <a:avLst/>
              </a:prstGeom>
            </p:spPr>
            <p:txBody>
              <a:bodyPr anchor="ctr" rtlCol="false" tIns="48438" lIns="48438" bIns="48438" rIns="48438"/>
              <a:lstStyle/>
              <a:p>
                <a:pPr algn="ctr">
                  <a:lnSpc>
                    <a:spcPts val="8119"/>
                  </a:lnSpc>
                  <a:spcBef>
                    <a:spcPct val="0"/>
                  </a:spcBef>
                </a:pPr>
              </a:p>
            </p:txBody>
          </p:sp>
        </p:grpSp>
        <p:sp>
          <p:nvSpPr>
            <p:cNvPr name="Freeform 23" id="23"/>
            <p:cNvSpPr/>
            <p:nvPr/>
          </p:nvSpPr>
          <p:spPr>
            <a:xfrm flipH="false" flipV="false" rot="0">
              <a:off x="64332" y="73496"/>
              <a:ext cx="6513744" cy="4437488"/>
            </a:xfrm>
            <a:custGeom>
              <a:avLst/>
              <a:gdLst/>
              <a:ahLst/>
              <a:cxnLst/>
              <a:rect r="r" b="b" t="t" l="l"/>
              <a:pathLst>
                <a:path h="4437488" w="6513744">
                  <a:moveTo>
                    <a:pt x="0" y="0"/>
                  </a:moveTo>
                  <a:lnTo>
                    <a:pt x="6513744" y="0"/>
                  </a:lnTo>
                  <a:lnTo>
                    <a:pt x="6513744" y="4437488"/>
                  </a:lnTo>
                  <a:lnTo>
                    <a:pt x="0" y="4437488"/>
                  </a:lnTo>
                  <a:lnTo>
                    <a:pt x="0" y="0"/>
                  </a:lnTo>
                  <a:close/>
                </a:path>
              </a:pathLst>
            </a:custGeom>
            <a:blipFill>
              <a:blip r:embed="rId9"/>
              <a:stretch>
                <a:fillRect l="0" t="0" r="0" b="0"/>
              </a:stretch>
            </a:blipFill>
          </p:spPr>
        </p:sp>
      </p:grpSp>
      <p:sp>
        <p:nvSpPr>
          <p:cNvPr name="TextBox 24" id="24"/>
          <p:cNvSpPr txBox="true"/>
          <p:nvPr/>
        </p:nvSpPr>
        <p:spPr>
          <a:xfrm rot="0">
            <a:off x="16464055" y="9337388"/>
            <a:ext cx="105376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03</a:t>
            </a:r>
          </a:p>
        </p:txBody>
      </p:sp>
      <p:sp>
        <p:nvSpPr>
          <p:cNvPr name="TextBox 25" id="25"/>
          <p:cNvSpPr txBox="true"/>
          <p:nvPr/>
        </p:nvSpPr>
        <p:spPr>
          <a:xfrm rot="0">
            <a:off x="15573875" y="908678"/>
            <a:ext cx="126331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26" id="26"/>
          <p:cNvSpPr txBox="true"/>
          <p:nvPr/>
        </p:nvSpPr>
        <p:spPr>
          <a:xfrm rot="0">
            <a:off x="1028700" y="673378"/>
            <a:ext cx="4509716" cy="413690"/>
          </a:xfrm>
          <a:prstGeom prst="rect">
            <a:avLst/>
          </a:prstGeom>
        </p:spPr>
        <p:txBody>
          <a:bodyPr anchor="t" rtlCol="false" tIns="0" lIns="0" bIns="0" rIns="0">
            <a:spAutoFit/>
          </a:bodyPr>
          <a:lstStyle/>
          <a:p>
            <a:pPr algn="l">
              <a:lnSpc>
                <a:spcPts val="3448"/>
              </a:lnSpc>
              <a:spcBef>
                <a:spcPct val="0"/>
              </a:spcBef>
            </a:pPr>
            <a:r>
              <a:rPr lang="en-US" b="true" sz="2463">
                <a:solidFill>
                  <a:srgbClr val="FFFFFF"/>
                </a:solidFill>
                <a:latin typeface="Montserrat Medium"/>
                <a:ea typeface="Montserrat Medium"/>
                <a:cs typeface="Montserrat Medium"/>
                <a:sym typeface="Montserrat Medium"/>
              </a:rPr>
              <a:t>Результат работы с Lovable</a:t>
            </a:r>
          </a:p>
        </p:txBody>
      </p:sp>
      <p:sp>
        <p:nvSpPr>
          <p:cNvPr name="TextBox 27" id="27"/>
          <p:cNvSpPr txBox="true"/>
          <p:nvPr/>
        </p:nvSpPr>
        <p:spPr>
          <a:xfrm rot="0">
            <a:off x="962527" y="1517800"/>
            <a:ext cx="1605796" cy="588719"/>
          </a:xfrm>
          <a:prstGeom prst="rect">
            <a:avLst/>
          </a:prstGeom>
        </p:spPr>
        <p:txBody>
          <a:bodyPr anchor="t" rtlCol="false" tIns="0" lIns="0" bIns="0" rIns="0">
            <a:spAutoFit/>
          </a:bodyPr>
          <a:lstStyle/>
          <a:p>
            <a:pPr algn="ctr">
              <a:lnSpc>
                <a:spcPts val="4825"/>
              </a:lnSpc>
              <a:spcBef>
                <a:spcPct val="0"/>
              </a:spcBef>
            </a:pPr>
            <a:r>
              <a:rPr lang="en-US" b="true" sz="3447">
                <a:solidFill>
                  <a:srgbClr val="FFFFFF"/>
                </a:solidFill>
                <a:latin typeface="Montserrat Medium"/>
                <a:ea typeface="Montserrat Medium"/>
                <a:cs typeface="Montserrat Medium"/>
                <a:sym typeface="Montserrat Medium"/>
              </a:rPr>
              <a:t>Промт:</a:t>
            </a:r>
          </a:p>
        </p:txBody>
      </p:sp>
      <p:sp>
        <p:nvSpPr>
          <p:cNvPr name="TextBox 28" id="28"/>
          <p:cNvSpPr txBox="true"/>
          <p:nvPr/>
        </p:nvSpPr>
        <p:spPr>
          <a:xfrm rot="0">
            <a:off x="1028700" y="2257752"/>
            <a:ext cx="15998992" cy="2806298"/>
          </a:xfrm>
          <a:prstGeom prst="rect">
            <a:avLst/>
          </a:prstGeom>
        </p:spPr>
        <p:txBody>
          <a:bodyPr anchor="t" rtlCol="false" tIns="0" lIns="0" bIns="0" rIns="0">
            <a:spAutoFit/>
          </a:bodyPr>
          <a:lstStyle/>
          <a:p>
            <a:pPr algn="l">
              <a:lnSpc>
                <a:spcPts val="2822"/>
              </a:lnSpc>
              <a:spcBef>
                <a:spcPct val="0"/>
              </a:spcBef>
            </a:pPr>
            <a:r>
              <a:rPr lang="en-US" b="true" sz="2015" i="true">
                <a:solidFill>
                  <a:srgbClr val="FFFFFF"/>
                </a:solidFill>
                <a:latin typeface="Montserrat Medium Italics"/>
                <a:ea typeface="Montserrat Medium Italics"/>
                <a:cs typeface="Montserrat Medium Italics"/>
                <a:sym typeface="Montserrat Medium Italics"/>
              </a:rPr>
              <a:t>Создайте лендинг для «Нового поколения IТ-хаба» под названием «Aether Space».Дизайн: футуристический, </a:t>
            </a:r>
          </a:p>
          <a:p>
            <a:pPr algn="l">
              <a:lnSpc>
                <a:spcPts val="2822"/>
              </a:lnSpc>
              <a:spcBef>
                <a:spcPct val="0"/>
              </a:spcBef>
            </a:pPr>
            <a:r>
              <a:rPr lang="en-US" b="true" sz="2015" i="true">
                <a:solidFill>
                  <a:srgbClr val="FFFFFF"/>
                </a:solidFill>
                <a:latin typeface="Montserrat Medium Italics"/>
                <a:ea typeface="Montserrat Medium Italics"/>
                <a:cs typeface="Montserrat Medium Italics"/>
                <a:sym typeface="Montserrat Medium Italics"/>
              </a:rPr>
              <a:t>минималистичный и высокотехнологичный. Используйте тёмную тему с глубокими темно-синими и сланцово-серымиоттенками, подчёркнутые светящимися циановыми LED-бордюрами.Визуальная часть: В разделе героев</a:t>
            </a:r>
          </a:p>
          <a:p>
            <a:pPr algn="l">
              <a:lnSpc>
                <a:spcPts val="2822"/>
              </a:lnSpc>
              <a:spcBef>
                <a:spcPct val="0"/>
              </a:spcBef>
            </a:pPr>
            <a:r>
              <a:rPr lang="en-US" b="true" sz="2015" i="true">
                <a:solidFill>
                  <a:srgbClr val="FFFFFF"/>
                </a:solidFill>
                <a:latin typeface="Montserrat Medium Italics"/>
                <a:ea typeface="Montserrat Medium Italics"/>
                <a:cs typeface="Montserrat Medium Italics"/>
                <a:sym typeface="Montserrat Medium Italics"/>
              </a:rPr>
              <a:t> должна быть 3D-иллюстрация фасадногофасада. Используйте стильную типографику без засечек (например, Inter или Montserrat).Разделы: &gt; 1. Геройская зона с кнопкой CTA «Присоединиться к будущему». 2. Интерактивные карточки с указателями «Умные офисы», «Облачная инфраструктура» и «Зоны нейронных сетей». 3. Контактная форма в стиле стекломорфизма.Функции: Добавить плавный эффект прокрутки и тонкие анимации наведения курса на все стеклянные элементы.</a:t>
            </a:r>
          </a:p>
        </p:txBody>
      </p:sp>
      <p:sp>
        <p:nvSpPr>
          <p:cNvPr name="TextBox 29" id="29"/>
          <p:cNvSpPr txBox="true"/>
          <p:nvPr/>
        </p:nvSpPr>
        <p:spPr>
          <a:xfrm rot="0">
            <a:off x="583649" y="5739278"/>
            <a:ext cx="20788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1.</a:t>
            </a:r>
          </a:p>
        </p:txBody>
      </p:sp>
      <p:sp>
        <p:nvSpPr>
          <p:cNvPr name="TextBox 30" id="30"/>
          <p:cNvSpPr txBox="true"/>
          <p:nvPr/>
        </p:nvSpPr>
        <p:spPr>
          <a:xfrm rot="0">
            <a:off x="11933222" y="5739278"/>
            <a:ext cx="271462"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3</a:t>
            </a:r>
            <a:r>
              <a:rPr lang="en-US" b="true" sz="2502">
                <a:solidFill>
                  <a:srgbClr val="FFFFFF"/>
                </a:solidFill>
                <a:latin typeface="Montserrat Bold"/>
                <a:ea typeface="Montserrat Bold"/>
                <a:cs typeface="Montserrat Bold"/>
                <a:sym typeface="Montserrat Bold"/>
              </a:rPr>
              <a:t>.</a:t>
            </a:r>
          </a:p>
        </p:txBody>
      </p:sp>
      <p:sp>
        <p:nvSpPr>
          <p:cNvPr name="TextBox 31" id="31"/>
          <p:cNvSpPr txBox="true"/>
          <p:nvPr/>
        </p:nvSpPr>
        <p:spPr>
          <a:xfrm rot="0">
            <a:off x="6261800" y="5739278"/>
            <a:ext cx="27396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2</a:t>
            </a:r>
            <a:r>
              <a:rPr lang="en-US" b="true" sz="2502">
                <a:solidFill>
                  <a:srgbClr val="FFFFFF"/>
                </a:solidFill>
                <a:latin typeface="Montserrat Bold"/>
                <a:ea typeface="Montserrat Bold"/>
                <a:cs typeface="Montserrat Bold"/>
                <a:sym typeface="Montserrat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sp>
        <p:nvSpPr>
          <p:cNvPr name="Freeform 3" id="3"/>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598831" y="1487129"/>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5">
              <a:alphaModFix amt="18000"/>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64055" y="9340854"/>
            <a:ext cx="105376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04</a:t>
            </a:r>
          </a:p>
        </p:txBody>
      </p:sp>
      <p:sp>
        <p:nvSpPr>
          <p:cNvPr name="TextBox 6" id="6"/>
          <p:cNvSpPr txBox="true"/>
          <p:nvPr/>
        </p:nvSpPr>
        <p:spPr>
          <a:xfrm rot="0">
            <a:off x="15573875" y="908678"/>
            <a:ext cx="126331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7" id="7"/>
          <p:cNvSpPr txBox="true"/>
          <p:nvPr/>
        </p:nvSpPr>
        <p:spPr>
          <a:xfrm rot="0">
            <a:off x="3067394" y="1334729"/>
            <a:ext cx="13138140" cy="1295400"/>
          </a:xfrm>
          <a:prstGeom prst="rect">
            <a:avLst/>
          </a:prstGeom>
        </p:spPr>
        <p:txBody>
          <a:bodyPr anchor="t" rtlCol="false" tIns="0" lIns="0" bIns="0" rIns="0">
            <a:spAutoFit/>
          </a:bodyPr>
          <a:lstStyle/>
          <a:p>
            <a:pPr algn="l">
              <a:lnSpc>
                <a:spcPts val="10500"/>
              </a:lnSpc>
              <a:spcBef>
                <a:spcPct val="0"/>
              </a:spcBef>
            </a:pPr>
            <a:r>
              <a:rPr lang="en-US" sz="7500" b="true">
                <a:solidFill>
                  <a:srgbClr val="FFFFFF"/>
                </a:solidFill>
                <a:latin typeface="Montserrat Bold"/>
                <a:ea typeface="Montserrat Bold"/>
                <a:cs typeface="Montserrat Bold"/>
                <a:sym typeface="Montserrat Bold"/>
              </a:rPr>
              <a:t>Replit</a:t>
            </a:r>
            <a:r>
              <a:rPr lang="en-US" sz="7500" b="true">
                <a:solidFill>
                  <a:srgbClr val="FFFFFF"/>
                </a:solidFill>
                <a:latin typeface="Montserrat Semi-Bold"/>
                <a:ea typeface="Montserrat Semi-Bold"/>
                <a:cs typeface="Montserrat Semi-Bold"/>
                <a:sym typeface="Montserrat Semi-Bold"/>
              </a:rPr>
              <a:t>— </a:t>
            </a:r>
            <a:r>
              <a:rPr lang="en-US" sz="7500" b="true">
                <a:solidFill>
                  <a:srgbClr val="FFFFFF"/>
                </a:solidFill>
                <a:latin typeface="Montserrat Medium"/>
                <a:ea typeface="Montserrat Medium"/>
                <a:cs typeface="Montserrat Medium"/>
                <a:sym typeface="Montserrat Medium"/>
              </a:rPr>
              <a:t>Кодинг в облаке</a:t>
            </a:r>
          </a:p>
        </p:txBody>
      </p:sp>
      <p:sp>
        <p:nvSpPr>
          <p:cNvPr name="TextBox 8" id="8"/>
          <p:cNvSpPr txBox="true"/>
          <p:nvPr/>
        </p:nvSpPr>
        <p:spPr>
          <a:xfrm rot="0">
            <a:off x="7096758" y="2919153"/>
            <a:ext cx="3477697" cy="662881"/>
          </a:xfrm>
          <a:prstGeom prst="rect">
            <a:avLst/>
          </a:prstGeom>
        </p:spPr>
        <p:txBody>
          <a:bodyPr anchor="t" rtlCol="false" tIns="0" lIns="0" bIns="0" rIns="0">
            <a:spAutoFit/>
          </a:bodyPr>
          <a:lstStyle/>
          <a:p>
            <a:pPr algn="ctr">
              <a:lnSpc>
                <a:spcPts val="5463"/>
              </a:lnSpc>
              <a:spcBef>
                <a:spcPct val="0"/>
              </a:spcBef>
            </a:pPr>
            <a:r>
              <a:rPr lang="en-US" sz="3902">
                <a:solidFill>
                  <a:srgbClr val="FFFFFF"/>
                </a:solidFill>
                <a:latin typeface="Montserrat"/>
                <a:ea typeface="Montserrat"/>
                <a:cs typeface="Montserrat"/>
                <a:sym typeface="Montserrat"/>
              </a:rPr>
              <a:t>Особенности</a:t>
            </a:r>
          </a:p>
        </p:txBody>
      </p:sp>
      <p:sp>
        <p:nvSpPr>
          <p:cNvPr name="TextBox 9" id="9"/>
          <p:cNvSpPr txBox="true"/>
          <p:nvPr/>
        </p:nvSpPr>
        <p:spPr>
          <a:xfrm rot="0">
            <a:off x="6875064" y="7627039"/>
            <a:ext cx="3921085" cy="629861"/>
          </a:xfrm>
          <a:prstGeom prst="rect">
            <a:avLst/>
          </a:prstGeom>
        </p:spPr>
        <p:txBody>
          <a:bodyPr anchor="t" rtlCol="false" tIns="0" lIns="0" bIns="0" rIns="0">
            <a:spAutoFit/>
          </a:bodyPr>
          <a:lstStyle/>
          <a:p>
            <a:pPr algn="ctr">
              <a:lnSpc>
                <a:spcPts val="5183"/>
              </a:lnSpc>
              <a:spcBef>
                <a:spcPct val="0"/>
              </a:spcBef>
            </a:pPr>
            <a:r>
              <a:rPr lang="en-US" b="true" sz="3702">
                <a:solidFill>
                  <a:srgbClr val="FFFFFF"/>
                </a:solidFill>
                <a:latin typeface="Montserrat Medium"/>
                <a:ea typeface="Montserrat Medium"/>
                <a:cs typeface="Montserrat Medium"/>
                <a:sym typeface="Montserrat Medium"/>
              </a:rPr>
              <a:t>Плюсы/Минусы</a:t>
            </a:r>
          </a:p>
        </p:txBody>
      </p:sp>
      <p:grpSp>
        <p:nvGrpSpPr>
          <p:cNvPr name="Group 10" id="10"/>
          <p:cNvGrpSpPr/>
          <p:nvPr/>
        </p:nvGrpSpPr>
        <p:grpSpPr>
          <a:xfrm rot="0">
            <a:off x="9424012" y="4010025"/>
            <a:ext cx="6149863" cy="1432269"/>
            <a:chOff x="0" y="0"/>
            <a:chExt cx="1619717" cy="377223"/>
          </a:xfrm>
        </p:grpSpPr>
        <p:sp>
          <p:nvSpPr>
            <p:cNvPr name="Freeform 11" id="11"/>
            <p:cNvSpPr/>
            <p:nvPr/>
          </p:nvSpPr>
          <p:spPr>
            <a:xfrm flipH="false" flipV="false" rot="0">
              <a:off x="0" y="0"/>
              <a:ext cx="1619717" cy="377223"/>
            </a:xfrm>
            <a:custGeom>
              <a:avLst/>
              <a:gdLst/>
              <a:ahLst/>
              <a:cxnLst/>
              <a:rect r="r" b="b" t="t" l="l"/>
              <a:pathLst>
                <a:path h="377223" w="1619717">
                  <a:moveTo>
                    <a:pt x="60426" y="0"/>
                  </a:moveTo>
                  <a:lnTo>
                    <a:pt x="1559291" y="0"/>
                  </a:lnTo>
                  <a:cubicBezTo>
                    <a:pt x="1575317" y="0"/>
                    <a:pt x="1590687" y="6366"/>
                    <a:pt x="1602019" y="17698"/>
                  </a:cubicBezTo>
                  <a:cubicBezTo>
                    <a:pt x="1613351" y="29030"/>
                    <a:pt x="1619717" y="44400"/>
                    <a:pt x="1619717" y="60426"/>
                  </a:cubicBezTo>
                  <a:lnTo>
                    <a:pt x="1619717" y="316797"/>
                  </a:lnTo>
                  <a:cubicBezTo>
                    <a:pt x="1619717" y="332823"/>
                    <a:pt x="1613351" y="348193"/>
                    <a:pt x="1602019" y="359525"/>
                  </a:cubicBezTo>
                  <a:cubicBezTo>
                    <a:pt x="1590687" y="370857"/>
                    <a:pt x="1575317" y="377223"/>
                    <a:pt x="1559291" y="377223"/>
                  </a:cubicBezTo>
                  <a:lnTo>
                    <a:pt x="60426" y="377223"/>
                  </a:lnTo>
                  <a:cubicBezTo>
                    <a:pt x="44400" y="377223"/>
                    <a:pt x="29030" y="370857"/>
                    <a:pt x="17698" y="359525"/>
                  </a:cubicBezTo>
                  <a:cubicBezTo>
                    <a:pt x="6366" y="348193"/>
                    <a:pt x="0" y="332823"/>
                    <a:pt x="0" y="316797"/>
                  </a:cubicBezTo>
                  <a:lnTo>
                    <a:pt x="0" y="60426"/>
                  </a:lnTo>
                  <a:cubicBezTo>
                    <a:pt x="0" y="44400"/>
                    <a:pt x="6366" y="29030"/>
                    <a:pt x="17698" y="17698"/>
                  </a:cubicBezTo>
                  <a:cubicBezTo>
                    <a:pt x="29030" y="6366"/>
                    <a:pt x="44400" y="0"/>
                    <a:pt x="60426" y="0"/>
                  </a:cubicBezTo>
                  <a:close/>
                </a:path>
              </a:pathLst>
            </a:custGeom>
            <a:ln w="104775" cap="rnd">
              <a:gradFill>
                <a:gsLst>
                  <a:gs pos="0">
                    <a:srgbClr val="B4EAFF">
                      <a:alpha val="100000"/>
                    </a:srgbClr>
                  </a:gs>
                  <a:gs pos="100000">
                    <a:srgbClr val="0078A8">
                      <a:alpha val="0"/>
                    </a:srgbClr>
                  </a:gs>
                </a:gsLst>
                <a:lin ang="0"/>
              </a:gradFill>
              <a:prstDash val="solid"/>
              <a:round/>
            </a:ln>
          </p:spPr>
        </p:sp>
        <p:sp>
          <p:nvSpPr>
            <p:cNvPr name="TextBox 12" id="12"/>
            <p:cNvSpPr txBox="true"/>
            <p:nvPr/>
          </p:nvSpPr>
          <p:spPr>
            <a:xfrm>
              <a:off x="0" y="-38100"/>
              <a:ext cx="1619717" cy="415323"/>
            </a:xfrm>
            <a:prstGeom prst="rect">
              <a:avLst/>
            </a:prstGeom>
          </p:spPr>
          <p:txBody>
            <a:bodyPr anchor="ctr" rtlCol="false" tIns="50800" lIns="50800" bIns="50800" rIns="50800"/>
            <a:lstStyle/>
            <a:p>
              <a:pPr algn="ctr">
                <a:lnSpc>
                  <a:spcPts val="2663"/>
                </a:lnSpc>
              </a:pPr>
            </a:p>
          </p:txBody>
        </p:sp>
      </p:grpSp>
      <p:grpSp>
        <p:nvGrpSpPr>
          <p:cNvPr name="Group 13" id="13"/>
          <p:cNvGrpSpPr/>
          <p:nvPr/>
        </p:nvGrpSpPr>
        <p:grpSpPr>
          <a:xfrm rot="0">
            <a:off x="9424012" y="5899494"/>
            <a:ext cx="6149863" cy="1432269"/>
            <a:chOff x="0" y="0"/>
            <a:chExt cx="1619717" cy="377223"/>
          </a:xfrm>
        </p:grpSpPr>
        <p:sp>
          <p:nvSpPr>
            <p:cNvPr name="Freeform 14" id="14"/>
            <p:cNvSpPr/>
            <p:nvPr/>
          </p:nvSpPr>
          <p:spPr>
            <a:xfrm flipH="false" flipV="false" rot="0">
              <a:off x="0" y="0"/>
              <a:ext cx="1619717" cy="377223"/>
            </a:xfrm>
            <a:custGeom>
              <a:avLst/>
              <a:gdLst/>
              <a:ahLst/>
              <a:cxnLst/>
              <a:rect r="r" b="b" t="t" l="l"/>
              <a:pathLst>
                <a:path h="377223" w="1619717">
                  <a:moveTo>
                    <a:pt x="60426" y="0"/>
                  </a:moveTo>
                  <a:lnTo>
                    <a:pt x="1559291" y="0"/>
                  </a:lnTo>
                  <a:cubicBezTo>
                    <a:pt x="1575317" y="0"/>
                    <a:pt x="1590687" y="6366"/>
                    <a:pt x="1602019" y="17698"/>
                  </a:cubicBezTo>
                  <a:cubicBezTo>
                    <a:pt x="1613351" y="29030"/>
                    <a:pt x="1619717" y="44400"/>
                    <a:pt x="1619717" y="60426"/>
                  </a:cubicBezTo>
                  <a:lnTo>
                    <a:pt x="1619717" y="316797"/>
                  </a:lnTo>
                  <a:cubicBezTo>
                    <a:pt x="1619717" y="332823"/>
                    <a:pt x="1613351" y="348193"/>
                    <a:pt x="1602019" y="359525"/>
                  </a:cubicBezTo>
                  <a:cubicBezTo>
                    <a:pt x="1590687" y="370857"/>
                    <a:pt x="1575317" y="377223"/>
                    <a:pt x="1559291" y="377223"/>
                  </a:cubicBezTo>
                  <a:lnTo>
                    <a:pt x="60426" y="377223"/>
                  </a:lnTo>
                  <a:cubicBezTo>
                    <a:pt x="44400" y="377223"/>
                    <a:pt x="29030" y="370857"/>
                    <a:pt x="17698" y="359525"/>
                  </a:cubicBezTo>
                  <a:cubicBezTo>
                    <a:pt x="6366" y="348193"/>
                    <a:pt x="0" y="332823"/>
                    <a:pt x="0" y="316797"/>
                  </a:cubicBezTo>
                  <a:lnTo>
                    <a:pt x="0" y="60426"/>
                  </a:lnTo>
                  <a:cubicBezTo>
                    <a:pt x="0" y="44400"/>
                    <a:pt x="6366" y="29030"/>
                    <a:pt x="17698" y="17698"/>
                  </a:cubicBezTo>
                  <a:cubicBezTo>
                    <a:pt x="29030" y="6366"/>
                    <a:pt x="44400" y="0"/>
                    <a:pt x="60426" y="0"/>
                  </a:cubicBezTo>
                  <a:close/>
                </a:path>
              </a:pathLst>
            </a:custGeom>
            <a:ln w="104775" cap="rnd">
              <a:gradFill>
                <a:gsLst>
                  <a:gs pos="0">
                    <a:srgbClr val="B4EAFF">
                      <a:alpha val="100000"/>
                    </a:srgbClr>
                  </a:gs>
                  <a:gs pos="100000">
                    <a:srgbClr val="0078A8">
                      <a:alpha val="0"/>
                    </a:srgbClr>
                  </a:gs>
                </a:gsLst>
                <a:lin ang="0"/>
              </a:gradFill>
              <a:prstDash val="solid"/>
              <a:round/>
            </a:ln>
          </p:spPr>
        </p:sp>
        <p:sp>
          <p:nvSpPr>
            <p:cNvPr name="TextBox 15" id="15"/>
            <p:cNvSpPr txBox="true"/>
            <p:nvPr/>
          </p:nvSpPr>
          <p:spPr>
            <a:xfrm>
              <a:off x="0" y="-38100"/>
              <a:ext cx="1619717" cy="415323"/>
            </a:xfrm>
            <a:prstGeom prst="rect">
              <a:avLst/>
            </a:prstGeom>
          </p:spPr>
          <p:txBody>
            <a:bodyPr anchor="ctr" rtlCol="false" tIns="50800" lIns="50800" bIns="50800" rIns="50800"/>
            <a:lstStyle/>
            <a:p>
              <a:pPr algn="ctr">
                <a:lnSpc>
                  <a:spcPts val="2663"/>
                </a:lnSpc>
              </a:pPr>
            </a:p>
          </p:txBody>
        </p:sp>
      </p:grpSp>
      <p:grpSp>
        <p:nvGrpSpPr>
          <p:cNvPr name="Group 16" id="16"/>
          <p:cNvGrpSpPr/>
          <p:nvPr/>
        </p:nvGrpSpPr>
        <p:grpSpPr>
          <a:xfrm rot="0">
            <a:off x="2439254" y="4010025"/>
            <a:ext cx="6149863" cy="1432269"/>
            <a:chOff x="0" y="0"/>
            <a:chExt cx="1619717" cy="377223"/>
          </a:xfrm>
        </p:grpSpPr>
        <p:sp>
          <p:nvSpPr>
            <p:cNvPr name="Freeform 17" id="17"/>
            <p:cNvSpPr/>
            <p:nvPr/>
          </p:nvSpPr>
          <p:spPr>
            <a:xfrm flipH="false" flipV="false" rot="0">
              <a:off x="0" y="0"/>
              <a:ext cx="1619717" cy="377223"/>
            </a:xfrm>
            <a:custGeom>
              <a:avLst/>
              <a:gdLst/>
              <a:ahLst/>
              <a:cxnLst/>
              <a:rect r="r" b="b" t="t" l="l"/>
              <a:pathLst>
                <a:path h="377223" w="1619717">
                  <a:moveTo>
                    <a:pt x="60426" y="0"/>
                  </a:moveTo>
                  <a:lnTo>
                    <a:pt x="1559291" y="0"/>
                  </a:lnTo>
                  <a:cubicBezTo>
                    <a:pt x="1575317" y="0"/>
                    <a:pt x="1590687" y="6366"/>
                    <a:pt x="1602019" y="17698"/>
                  </a:cubicBezTo>
                  <a:cubicBezTo>
                    <a:pt x="1613351" y="29030"/>
                    <a:pt x="1619717" y="44400"/>
                    <a:pt x="1619717" y="60426"/>
                  </a:cubicBezTo>
                  <a:lnTo>
                    <a:pt x="1619717" y="316797"/>
                  </a:lnTo>
                  <a:cubicBezTo>
                    <a:pt x="1619717" y="332823"/>
                    <a:pt x="1613351" y="348193"/>
                    <a:pt x="1602019" y="359525"/>
                  </a:cubicBezTo>
                  <a:cubicBezTo>
                    <a:pt x="1590687" y="370857"/>
                    <a:pt x="1575317" y="377223"/>
                    <a:pt x="1559291" y="377223"/>
                  </a:cubicBezTo>
                  <a:lnTo>
                    <a:pt x="60426" y="377223"/>
                  </a:lnTo>
                  <a:cubicBezTo>
                    <a:pt x="44400" y="377223"/>
                    <a:pt x="29030" y="370857"/>
                    <a:pt x="17698" y="359525"/>
                  </a:cubicBezTo>
                  <a:cubicBezTo>
                    <a:pt x="6366" y="348193"/>
                    <a:pt x="0" y="332823"/>
                    <a:pt x="0" y="316797"/>
                  </a:cubicBezTo>
                  <a:lnTo>
                    <a:pt x="0" y="60426"/>
                  </a:lnTo>
                  <a:cubicBezTo>
                    <a:pt x="0" y="44400"/>
                    <a:pt x="6366" y="29030"/>
                    <a:pt x="17698" y="17698"/>
                  </a:cubicBezTo>
                  <a:cubicBezTo>
                    <a:pt x="29030" y="6366"/>
                    <a:pt x="44400" y="0"/>
                    <a:pt x="60426" y="0"/>
                  </a:cubicBezTo>
                  <a:close/>
                </a:path>
              </a:pathLst>
            </a:custGeom>
            <a:ln w="104775" cap="rnd">
              <a:gradFill>
                <a:gsLst>
                  <a:gs pos="0">
                    <a:srgbClr val="B4EAFF">
                      <a:alpha val="100000"/>
                    </a:srgbClr>
                  </a:gs>
                  <a:gs pos="100000">
                    <a:srgbClr val="0078A8">
                      <a:alpha val="0"/>
                    </a:srgbClr>
                  </a:gs>
                </a:gsLst>
                <a:lin ang="0"/>
              </a:gradFill>
              <a:prstDash val="solid"/>
              <a:round/>
            </a:ln>
          </p:spPr>
        </p:sp>
        <p:sp>
          <p:nvSpPr>
            <p:cNvPr name="TextBox 18" id="18"/>
            <p:cNvSpPr txBox="true"/>
            <p:nvPr/>
          </p:nvSpPr>
          <p:spPr>
            <a:xfrm>
              <a:off x="0" y="-38100"/>
              <a:ext cx="1619717" cy="415323"/>
            </a:xfrm>
            <a:prstGeom prst="rect">
              <a:avLst/>
            </a:prstGeom>
          </p:spPr>
          <p:txBody>
            <a:bodyPr anchor="ctr" rtlCol="false" tIns="50800" lIns="50800" bIns="50800" rIns="50800"/>
            <a:lstStyle/>
            <a:p>
              <a:pPr algn="ctr">
                <a:lnSpc>
                  <a:spcPts val="2663"/>
                </a:lnSpc>
              </a:pPr>
            </a:p>
          </p:txBody>
        </p:sp>
      </p:grpSp>
      <p:grpSp>
        <p:nvGrpSpPr>
          <p:cNvPr name="Group 19" id="19"/>
          <p:cNvGrpSpPr/>
          <p:nvPr/>
        </p:nvGrpSpPr>
        <p:grpSpPr>
          <a:xfrm rot="0">
            <a:off x="2439254" y="5899494"/>
            <a:ext cx="6149863" cy="1432269"/>
            <a:chOff x="0" y="0"/>
            <a:chExt cx="1619717" cy="377223"/>
          </a:xfrm>
        </p:grpSpPr>
        <p:sp>
          <p:nvSpPr>
            <p:cNvPr name="Freeform 20" id="20"/>
            <p:cNvSpPr/>
            <p:nvPr/>
          </p:nvSpPr>
          <p:spPr>
            <a:xfrm flipH="false" flipV="false" rot="0">
              <a:off x="0" y="0"/>
              <a:ext cx="1619717" cy="377223"/>
            </a:xfrm>
            <a:custGeom>
              <a:avLst/>
              <a:gdLst/>
              <a:ahLst/>
              <a:cxnLst/>
              <a:rect r="r" b="b" t="t" l="l"/>
              <a:pathLst>
                <a:path h="377223" w="1619717">
                  <a:moveTo>
                    <a:pt x="60426" y="0"/>
                  </a:moveTo>
                  <a:lnTo>
                    <a:pt x="1559291" y="0"/>
                  </a:lnTo>
                  <a:cubicBezTo>
                    <a:pt x="1575317" y="0"/>
                    <a:pt x="1590687" y="6366"/>
                    <a:pt x="1602019" y="17698"/>
                  </a:cubicBezTo>
                  <a:cubicBezTo>
                    <a:pt x="1613351" y="29030"/>
                    <a:pt x="1619717" y="44400"/>
                    <a:pt x="1619717" y="60426"/>
                  </a:cubicBezTo>
                  <a:lnTo>
                    <a:pt x="1619717" y="316797"/>
                  </a:lnTo>
                  <a:cubicBezTo>
                    <a:pt x="1619717" y="332823"/>
                    <a:pt x="1613351" y="348193"/>
                    <a:pt x="1602019" y="359525"/>
                  </a:cubicBezTo>
                  <a:cubicBezTo>
                    <a:pt x="1590687" y="370857"/>
                    <a:pt x="1575317" y="377223"/>
                    <a:pt x="1559291" y="377223"/>
                  </a:cubicBezTo>
                  <a:lnTo>
                    <a:pt x="60426" y="377223"/>
                  </a:lnTo>
                  <a:cubicBezTo>
                    <a:pt x="44400" y="377223"/>
                    <a:pt x="29030" y="370857"/>
                    <a:pt x="17698" y="359525"/>
                  </a:cubicBezTo>
                  <a:cubicBezTo>
                    <a:pt x="6366" y="348193"/>
                    <a:pt x="0" y="332823"/>
                    <a:pt x="0" y="316797"/>
                  </a:cubicBezTo>
                  <a:lnTo>
                    <a:pt x="0" y="60426"/>
                  </a:lnTo>
                  <a:cubicBezTo>
                    <a:pt x="0" y="44400"/>
                    <a:pt x="6366" y="29030"/>
                    <a:pt x="17698" y="17698"/>
                  </a:cubicBezTo>
                  <a:cubicBezTo>
                    <a:pt x="29030" y="6366"/>
                    <a:pt x="44400" y="0"/>
                    <a:pt x="60426" y="0"/>
                  </a:cubicBezTo>
                  <a:close/>
                </a:path>
              </a:pathLst>
            </a:custGeom>
            <a:ln w="104775" cap="rnd">
              <a:gradFill>
                <a:gsLst>
                  <a:gs pos="0">
                    <a:srgbClr val="B4EAFF">
                      <a:alpha val="100000"/>
                    </a:srgbClr>
                  </a:gs>
                  <a:gs pos="100000">
                    <a:srgbClr val="0078A8">
                      <a:alpha val="0"/>
                    </a:srgbClr>
                  </a:gs>
                </a:gsLst>
                <a:lin ang="0"/>
              </a:gradFill>
              <a:prstDash val="solid"/>
              <a:round/>
            </a:ln>
          </p:spPr>
        </p:sp>
        <p:sp>
          <p:nvSpPr>
            <p:cNvPr name="TextBox 21" id="21"/>
            <p:cNvSpPr txBox="true"/>
            <p:nvPr/>
          </p:nvSpPr>
          <p:spPr>
            <a:xfrm>
              <a:off x="0" y="-38100"/>
              <a:ext cx="1619717" cy="415323"/>
            </a:xfrm>
            <a:prstGeom prst="rect">
              <a:avLst/>
            </a:prstGeom>
          </p:spPr>
          <p:txBody>
            <a:bodyPr anchor="ctr" rtlCol="false" tIns="50800" lIns="50800" bIns="50800" rIns="50800"/>
            <a:lstStyle/>
            <a:p>
              <a:pPr algn="ctr">
                <a:lnSpc>
                  <a:spcPts val="2663"/>
                </a:lnSpc>
              </a:pPr>
            </a:p>
          </p:txBody>
        </p:sp>
      </p:grpSp>
      <p:sp>
        <p:nvSpPr>
          <p:cNvPr name="TextBox 22" id="22"/>
          <p:cNvSpPr txBox="true"/>
          <p:nvPr/>
        </p:nvSpPr>
        <p:spPr>
          <a:xfrm rot="0">
            <a:off x="2802717" y="4272164"/>
            <a:ext cx="5422936" cy="860365"/>
          </a:xfrm>
          <a:prstGeom prst="rect">
            <a:avLst/>
          </a:prstGeom>
        </p:spPr>
        <p:txBody>
          <a:bodyPr anchor="t" rtlCol="false" tIns="0" lIns="0" bIns="0" rIns="0">
            <a:spAutoFit/>
          </a:bodyPr>
          <a:lstStyle/>
          <a:p>
            <a:pPr algn="l">
              <a:lnSpc>
                <a:spcPts val="3503"/>
              </a:lnSpc>
              <a:spcBef>
                <a:spcPct val="0"/>
              </a:spcBef>
            </a:pPr>
            <a:r>
              <a:rPr lang="en-US" b="true" sz="2502">
                <a:solidFill>
                  <a:srgbClr val="FFFFFF"/>
                </a:solidFill>
                <a:latin typeface="Montserrat Medium"/>
                <a:ea typeface="Montserrat Medium"/>
                <a:cs typeface="Montserrat Medium"/>
                <a:sym typeface="Montserrat Medium"/>
              </a:rPr>
              <a:t>Поддержка десятков языков программирования.</a:t>
            </a:r>
          </a:p>
        </p:txBody>
      </p:sp>
      <p:sp>
        <p:nvSpPr>
          <p:cNvPr name="TextBox 23" id="23"/>
          <p:cNvSpPr txBox="true"/>
          <p:nvPr/>
        </p:nvSpPr>
        <p:spPr>
          <a:xfrm rot="0">
            <a:off x="9866769" y="4272164"/>
            <a:ext cx="4724162" cy="860365"/>
          </a:xfrm>
          <a:prstGeom prst="rect">
            <a:avLst/>
          </a:prstGeom>
        </p:spPr>
        <p:txBody>
          <a:bodyPr anchor="t" rtlCol="false" tIns="0" lIns="0" bIns="0" rIns="0">
            <a:spAutoFit/>
          </a:bodyPr>
          <a:lstStyle/>
          <a:p>
            <a:pPr algn="l">
              <a:lnSpc>
                <a:spcPts val="3503"/>
              </a:lnSpc>
            </a:pPr>
            <a:r>
              <a:rPr lang="en-US" sz="2502">
                <a:solidFill>
                  <a:srgbClr val="FFFFFF"/>
                </a:solidFill>
                <a:latin typeface="Montserrat"/>
                <a:ea typeface="Montserrat"/>
                <a:cs typeface="Montserrat"/>
                <a:sym typeface="Montserrat"/>
              </a:rPr>
              <a:t>AI‑ассистент Ghostwriter для</a:t>
            </a:r>
          </a:p>
          <a:p>
            <a:pPr algn="l">
              <a:lnSpc>
                <a:spcPts val="3503"/>
              </a:lnSpc>
            </a:pPr>
            <a:r>
              <a:rPr lang="en-US" sz="2502">
                <a:solidFill>
                  <a:srgbClr val="FFFFFF"/>
                </a:solidFill>
                <a:latin typeface="Montserrat"/>
                <a:ea typeface="Montserrat"/>
                <a:cs typeface="Montserrat"/>
                <a:sym typeface="Montserrat"/>
              </a:rPr>
              <a:t> генерации кода.</a:t>
            </a:r>
          </a:p>
        </p:txBody>
      </p:sp>
      <p:sp>
        <p:nvSpPr>
          <p:cNvPr name="TextBox 24" id="24"/>
          <p:cNvSpPr txBox="true"/>
          <p:nvPr/>
        </p:nvSpPr>
        <p:spPr>
          <a:xfrm rot="0">
            <a:off x="2791641" y="6161634"/>
            <a:ext cx="5434012" cy="860365"/>
          </a:xfrm>
          <a:prstGeom prst="rect">
            <a:avLst/>
          </a:prstGeom>
        </p:spPr>
        <p:txBody>
          <a:bodyPr anchor="t" rtlCol="false" tIns="0" lIns="0" bIns="0" rIns="0">
            <a:spAutoFit/>
          </a:bodyPr>
          <a:lstStyle/>
          <a:p>
            <a:pPr algn="l">
              <a:lnSpc>
                <a:spcPts val="3503"/>
              </a:lnSpc>
              <a:spcBef>
                <a:spcPct val="0"/>
              </a:spcBef>
            </a:pPr>
            <a:r>
              <a:rPr lang="en-US" sz="2502">
                <a:solidFill>
                  <a:srgbClr val="FFFFFF"/>
                </a:solidFill>
                <a:latin typeface="Montserrat"/>
                <a:ea typeface="Montserrat"/>
                <a:cs typeface="Montserrat"/>
                <a:sym typeface="Montserrat"/>
              </a:rPr>
              <a:t>Возможность запускать проекты</a:t>
            </a:r>
          </a:p>
          <a:p>
            <a:pPr algn="l">
              <a:lnSpc>
                <a:spcPts val="3503"/>
              </a:lnSpc>
              <a:spcBef>
                <a:spcPct val="0"/>
              </a:spcBef>
            </a:pPr>
            <a:r>
              <a:rPr lang="en-US" sz="2502">
                <a:solidFill>
                  <a:srgbClr val="FFFFFF"/>
                </a:solidFill>
                <a:latin typeface="Montserrat"/>
                <a:ea typeface="Montserrat"/>
                <a:cs typeface="Montserrat"/>
                <a:sym typeface="Montserrat"/>
              </a:rPr>
              <a:t> прямо в браузере.</a:t>
            </a:r>
          </a:p>
        </p:txBody>
      </p:sp>
      <p:sp>
        <p:nvSpPr>
          <p:cNvPr name="TextBox 25" id="25"/>
          <p:cNvSpPr txBox="true"/>
          <p:nvPr/>
        </p:nvSpPr>
        <p:spPr>
          <a:xfrm rot="0">
            <a:off x="9866769" y="6161634"/>
            <a:ext cx="6957298" cy="860365"/>
          </a:xfrm>
          <a:prstGeom prst="rect">
            <a:avLst/>
          </a:prstGeom>
        </p:spPr>
        <p:txBody>
          <a:bodyPr anchor="t" rtlCol="false" tIns="0" lIns="0" bIns="0" rIns="0">
            <a:spAutoFit/>
          </a:bodyPr>
          <a:lstStyle/>
          <a:p>
            <a:pPr algn="l">
              <a:lnSpc>
                <a:spcPts val="3503"/>
              </a:lnSpc>
              <a:spcBef>
                <a:spcPct val="0"/>
              </a:spcBef>
            </a:pPr>
            <a:r>
              <a:rPr lang="en-US" sz="2502">
                <a:solidFill>
                  <a:srgbClr val="FFFFFF"/>
                </a:solidFill>
                <a:latin typeface="Montserrat"/>
                <a:ea typeface="Montserrat"/>
                <a:cs typeface="Montserrat"/>
                <a:sym typeface="Montserrat"/>
              </a:rPr>
              <a:t>Сообщество и продукт TeamsforEducation</a:t>
            </a:r>
          </a:p>
          <a:p>
            <a:pPr algn="l">
              <a:lnSpc>
                <a:spcPts val="3503"/>
              </a:lnSpc>
              <a:spcBef>
                <a:spcPct val="0"/>
              </a:spcBef>
            </a:pPr>
            <a:r>
              <a:rPr lang="en-US" sz="2502">
                <a:solidFill>
                  <a:srgbClr val="FFFFFF"/>
                </a:solidFill>
                <a:latin typeface="Montserrat"/>
                <a:ea typeface="Montserrat"/>
                <a:cs typeface="Montserrat"/>
                <a:sym typeface="Montserrat"/>
              </a:rPr>
              <a:t> для обучения</a:t>
            </a:r>
          </a:p>
        </p:txBody>
      </p:sp>
      <p:sp>
        <p:nvSpPr>
          <p:cNvPr name="TextBox 26" id="26"/>
          <p:cNvSpPr txBox="true"/>
          <p:nvPr/>
        </p:nvSpPr>
        <p:spPr>
          <a:xfrm rot="0">
            <a:off x="1915080" y="8600486"/>
            <a:ext cx="299864" cy="498949"/>
          </a:xfrm>
          <a:prstGeom prst="rect">
            <a:avLst/>
          </a:prstGeom>
        </p:spPr>
        <p:txBody>
          <a:bodyPr anchor="t" rtlCol="false" tIns="0" lIns="0" bIns="0" rIns="0">
            <a:spAutoFit/>
          </a:bodyPr>
          <a:lstStyle/>
          <a:p>
            <a:pPr algn="ctr">
              <a:lnSpc>
                <a:spcPts val="4127"/>
              </a:lnSpc>
              <a:spcBef>
                <a:spcPct val="0"/>
              </a:spcBef>
            </a:pPr>
            <a:r>
              <a:rPr lang="en-US" sz="2948">
                <a:solidFill>
                  <a:srgbClr val="FFFFFF"/>
                </a:solidFill>
                <a:latin typeface="Montserrat"/>
                <a:ea typeface="Montserrat"/>
                <a:cs typeface="Montserrat"/>
                <a:sym typeface="Montserrat"/>
              </a:rPr>
              <a:t>✔</a:t>
            </a:r>
          </a:p>
        </p:txBody>
      </p:sp>
      <p:sp>
        <p:nvSpPr>
          <p:cNvPr name="TextBox 27" id="27"/>
          <p:cNvSpPr txBox="true"/>
          <p:nvPr/>
        </p:nvSpPr>
        <p:spPr>
          <a:xfrm rot="0">
            <a:off x="1915080" y="9235614"/>
            <a:ext cx="299864" cy="498949"/>
          </a:xfrm>
          <a:prstGeom prst="rect">
            <a:avLst/>
          </a:prstGeom>
        </p:spPr>
        <p:txBody>
          <a:bodyPr anchor="t" rtlCol="false" tIns="0" lIns="0" bIns="0" rIns="0">
            <a:spAutoFit/>
          </a:bodyPr>
          <a:lstStyle/>
          <a:p>
            <a:pPr algn="ctr">
              <a:lnSpc>
                <a:spcPts val="4127"/>
              </a:lnSpc>
              <a:spcBef>
                <a:spcPct val="0"/>
              </a:spcBef>
            </a:pPr>
            <a:r>
              <a:rPr lang="en-US" sz="2948">
                <a:solidFill>
                  <a:srgbClr val="FFFFFF"/>
                </a:solidFill>
                <a:latin typeface="Montserrat"/>
                <a:ea typeface="Montserrat"/>
                <a:cs typeface="Montserrat"/>
                <a:sym typeface="Montserrat"/>
              </a:rPr>
              <a:t>✔</a:t>
            </a:r>
          </a:p>
        </p:txBody>
      </p:sp>
      <p:sp>
        <p:nvSpPr>
          <p:cNvPr name="TextBox 28" id="28"/>
          <p:cNvSpPr txBox="true"/>
          <p:nvPr/>
        </p:nvSpPr>
        <p:spPr>
          <a:xfrm rot="0">
            <a:off x="9636463" y="8600486"/>
            <a:ext cx="305954" cy="498949"/>
          </a:xfrm>
          <a:prstGeom prst="rect">
            <a:avLst/>
          </a:prstGeom>
        </p:spPr>
        <p:txBody>
          <a:bodyPr anchor="t" rtlCol="false" tIns="0" lIns="0" bIns="0" rIns="0">
            <a:spAutoFit/>
          </a:bodyPr>
          <a:lstStyle/>
          <a:p>
            <a:pPr algn="ctr">
              <a:lnSpc>
                <a:spcPts val="4127"/>
              </a:lnSpc>
              <a:spcBef>
                <a:spcPct val="0"/>
              </a:spcBef>
            </a:pPr>
            <a:r>
              <a:rPr lang="en-US" sz="2948">
                <a:solidFill>
                  <a:srgbClr val="FFFFFF"/>
                </a:solidFill>
                <a:latin typeface="Montserrat"/>
                <a:ea typeface="Montserrat"/>
                <a:cs typeface="Montserrat"/>
                <a:sym typeface="Montserrat"/>
              </a:rPr>
              <a:t>✖</a:t>
            </a:r>
          </a:p>
        </p:txBody>
      </p:sp>
      <p:sp>
        <p:nvSpPr>
          <p:cNvPr name="AutoShape 29" id="29"/>
          <p:cNvSpPr/>
          <p:nvPr/>
        </p:nvSpPr>
        <p:spPr>
          <a:xfrm>
            <a:off x="2442275" y="8626277"/>
            <a:ext cx="0" cy="473158"/>
          </a:xfrm>
          <a:prstGeom prst="line">
            <a:avLst/>
          </a:prstGeom>
          <a:ln cap="flat" w="38100">
            <a:solidFill>
              <a:srgbClr val="FFFFFF"/>
            </a:solidFill>
            <a:prstDash val="solid"/>
            <a:headEnd type="none" len="sm" w="sm"/>
            <a:tailEnd type="none" len="sm" w="sm"/>
          </a:ln>
        </p:spPr>
      </p:sp>
      <p:sp>
        <p:nvSpPr>
          <p:cNvPr name="AutoShape 30" id="30"/>
          <p:cNvSpPr/>
          <p:nvPr/>
        </p:nvSpPr>
        <p:spPr>
          <a:xfrm>
            <a:off x="10171017" y="8626277"/>
            <a:ext cx="0" cy="473158"/>
          </a:xfrm>
          <a:prstGeom prst="line">
            <a:avLst/>
          </a:prstGeom>
          <a:ln cap="flat" w="38100">
            <a:solidFill>
              <a:srgbClr val="FFFFFF"/>
            </a:solidFill>
            <a:prstDash val="solid"/>
            <a:headEnd type="none" len="sm" w="sm"/>
            <a:tailEnd type="none" len="sm" w="sm"/>
          </a:ln>
        </p:spPr>
      </p:sp>
      <p:sp>
        <p:nvSpPr>
          <p:cNvPr name="AutoShape 31" id="31"/>
          <p:cNvSpPr/>
          <p:nvPr/>
        </p:nvSpPr>
        <p:spPr>
          <a:xfrm>
            <a:off x="2442275" y="9258300"/>
            <a:ext cx="0" cy="473158"/>
          </a:xfrm>
          <a:prstGeom prst="line">
            <a:avLst/>
          </a:prstGeom>
          <a:ln cap="flat" w="38100">
            <a:solidFill>
              <a:srgbClr val="FFFFFF"/>
            </a:solidFill>
            <a:prstDash val="solid"/>
            <a:headEnd type="none" len="sm" w="sm"/>
            <a:tailEnd type="none" len="sm" w="sm"/>
          </a:ln>
        </p:spPr>
      </p:sp>
      <p:sp>
        <p:nvSpPr>
          <p:cNvPr name="TextBox 32" id="32"/>
          <p:cNvSpPr txBox="true"/>
          <p:nvPr/>
        </p:nvSpPr>
        <p:spPr>
          <a:xfrm rot="0">
            <a:off x="2655099" y="8666475"/>
            <a:ext cx="6447115" cy="390290"/>
          </a:xfrm>
          <a:prstGeom prst="rect">
            <a:avLst/>
          </a:prstGeom>
        </p:spPr>
        <p:txBody>
          <a:bodyPr anchor="t" rtlCol="false" tIns="0" lIns="0" bIns="0" rIns="0">
            <a:spAutoFit/>
          </a:bodyPr>
          <a:lstStyle/>
          <a:p>
            <a:pPr algn="l">
              <a:lnSpc>
                <a:spcPts val="3162"/>
              </a:lnSpc>
              <a:spcBef>
                <a:spcPct val="0"/>
              </a:spcBef>
            </a:pPr>
            <a:r>
              <a:rPr lang="en-US" sz="2259">
                <a:solidFill>
                  <a:srgbClr val="FFFFFF"/>
                </a:solidFill>
                <a:latin typeface="Montserrat"/>
                <a:ea typeface="Montserrat"/>
                <a:cs typeface="Montserrat"/>
                <a:sym typeface="Montserrat"/>
              </a:rPr>
              <a:t>У</a:t>
            </a:r>
            <a:r>
              <a:rPr lang="en-US" sz="2259">
                <a:solidFill>
                  <a:srgbClr val="FFFFFF"/>
                </a:solidFill>
                <a:latin typeface="Montserrat"/>
                <a:ea typeface="Montserrat"/>
                <a:cs typeface="Montserrat"/>
                <a:sym typeface="Montserrat"/>
              </a:rPr>
              <a:t>добство для новичков и профессионалов</a:t>
            </a:r>
          </a:p>
        </p:txBody>
      </p:sp>
      <p:sp>
        <p:nvSpPr>
          <p:cNvPr name="TextBox 33" id="33"/>
          <p:cNvSpPr txBox="true"/>
          <p:nvPr/>
        </p:nvSpPr>
        <p:spPr>
          <a:xfrm rot="0">
            <a:off x="2637597" y="9245139"/>
            <a:ext cx="6017062" cy="422215"/>
          </a:xfrm>
          <a:prstGeom prst="rect">
            <a:avLst/>
          </a:prstGeom>
        </p:spPr>
        <p:txBody>
          <a:bodyPr anchor="t" rtlCol="false" tIns="0" lIns="0" bIns="0" rIns="0">
            <a:spAutoFit/>
          </a:bodyPr>
          <a:lstStyle/>
          <a:p>
            <a:pPr algn="l">
              <a:lnSpc>
                <a:spcPts val="3503"/>
              </a:lnSpc>
              <a:spcBef>
                <a:spcPct val="0"/>
              </a:spcBef>
            </a:pPr>
            <a:r>
              <a:rPr lang="en-US" sz="2502">
                <a:solidFill>
                  <a:srgbClr val="FFFFFF"/>
                </a:solidFill>
                <a:latin typeface="Montserrat"/>
                <a:ea typeface="Montserrat"/>
                <a:cs typeface="Montserrat"/>
                <a:sym typeface="Montserrat"/>
              </a:rPr>
              <a:t>К</a:t>
            </a:r>
            <a:r>
              <a:rPr lang="en-US" sz="2502">
                <a:solidFill>
                  <a:srgbClr val="FFFFFF"/>
                </a:solidFill>
                <a:latin typeface="Montserrat"/>
                <a:ea typeface="Montserrat"/>
                <a:cs typeface="Montserrat"/>
                <a:sym typeface="Montserrat"/>
              </a:rPr>
              <a:t>оллаборация в реальном времени</a:t>
            </a:r>
          </a:p>
        </p:txBody>
      </p:sp>
      <p:sp>
        <p:nvSpPr>
          <p:cNvPr name="TextBox 34" id="34"/>
          <p:cNvSpPr txBox="true"/>
          <p:nvPr/>
        </p:nvSpPr>
        <p:spPr>
          <a:xfrm rot="0">
            <a:off x="10371042" y="8602770"/>
            <a:ext cx="6997898" cy="860365"/>
          </a:xfrm>
          <a:prstGeom prst="rect">
            <a:avLst/>
          </a:prstGeom>
        </p:spPr>
        <p:txBody>
          <a:bodyPr anchor="t" rtlCol="false" tIns="0" lIns="0" bIns="0" rIns="0">
            <a:spAutoFit/>
          </a:bodyPr>
          <a:lstStyle/>
          <a:p>
            <a:pPr algn="l">
              <a:lnSpc>
                <a:spcPts val="3503"/>
              </a:lnSpc>
              <a:spcBef>
                <a:spcPct val="0"/>
              </a:spcBef>
            </a:pPr>
            <a:r>
              <a:rPr lang="en-US" sz="2502">
                <a:solidFill>
                  <a:srgbClr val="FFFFFF"/>
                </a:solidFill>
                <a:latin typeface="Montserrat"/>
                <a:ea typeface="Montserrat"/>
                <a:cs typeface="Montserrat"/>
                <a:sym typeface="Montserrat"/>
              </a:rPr>
              <a:t>ограниченные возможности для сложных</a:t>
            </a:r>
          </a:p>
          <a:p>
            <a:pPr algn="l">
              <a:lnSpc>
                <a:spcPts val="3503"/>
              </a:lnSpc>
              <a:spcBef>
                <a:spcPct val="0"/>
              </a:spcBef>
            </a:pPr>
            <a:r>
              <a:rPr lang="en-US" sz="2502">
                <a:solidFill>
                  <a:srgbClr val="FFFFFF"/>
                </a:solidFill>
                <a:latin typeface="Montserrat"/>
                <a:ea typeface="Montserrat"/>
                <a:cs typeface="Montserrat"/>
                <a:sym typeface="Montserrat"/>
              </a:rPr>
              <a:t> корпоративных проектов</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886423" y="1733550"/>
            <a:ext cx="6819900" cy="68199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54018" y="3496205"/>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8" id="8"/>
          <p:cNvSpPr/>
          <p:nvPr/>
        </p:nvSpPr>
        <p:spPr>
          <a:xfrm flipH="true">
            <a:off x="6594697" y="1809250"/>
            <a:ext cx="0" cy="7851293"/>
          </a:xfrm>
          <a:prstGeom prst="line">
            <a:avLst/>
          </a:prstGeom>
          <a:ln cap="flat" w="38100">
            <a:solidFill>
              <a:srgbClr val="FFFFFF"/>
            </a:solidFill>
            <a:prstDash val="solid"/>
            <a:headEnd type="none" len="sm" w="sm"/>
            <a:tailEnd type="none" len="sm" w="sm"/>
          </a:ln>
        </p:spPr>
      </p:sp>
      <p:sp>
        <p:nvSpPr>
          <p:cNvPr name="Freeform 9" id="9"/>
          <p:cNvSpPr/>
          <p:nvPr/>
        </p:nvSpPr>
        <p:spPr>
          <a:xfrm flipH="false" flipV="false" rot="0">
            <a:off x="7357051" y="1821766"/>
            <a:ext cx="4915186" cy="3372711"/>
          </a:xfrm>
          <a:custGeom>
            <a:avLst/>
            <a:gdLst/>
            <a:ahLst/>
            <a:cxnLst/>
            <a:rect r="r" b="b" t="t" l="l"/>
            <a:pathLst>
              <a:path h="3372711" w="4915186">
                <a:moveTo>
                  <a:pt x="0" y="0"/>
                </a:moveTo>
                <a:lnTo>
                  <a:pt x="4915185" y="0"/>
                </a:lnTo>
                <a:lnTo>
                  <a:pt x="4915185" y="3372710"/>
                </a:lnTo>
                <a:lnTo>
                  <a:pt x="0" y="3372710"/>
                </a:lnTo>
                <a:lnTo>
                  <a:pt x="0" y="0"/>
                </a:lnTo>
                <a:close/>
              </a:path>
            </a:pathLst>
          </a:custGeom>
          <a:blipFill>
            <a:blip r:embed="rId7"/>
            <a:stretch>
              <a:fillRect l="-5900" t="0" r="-5900" b="0"/>
            </a:stretch>
          </a:blipFill>
        </p:spPr>
      </p:sp>
      <p:sp>
        <p:nvSpPr>
          <p:cNvPr name="Freeform 10" id="10"/>
          <p:cNvSpPr/>
          <p:nvPr/>
        </p:nvSpPr>
        <p:spPr>
          <a:xfrm flipH="false" flipV="false" rot="0">
            <a:off x="12886060" y="1845497"/>
            <a:ext cx="4924115" cy="3389190"/>
          </a:xfrm>
          <a:custGeom>
            <a:avLst/>
            <a:gdLst/>
            <a:ahLst/>
            <a:cxnLst/>
            <a:rect r="r" b="b" t="t" l="l"/>
            <a:pathLst>
              <a:path h="3389190" w="4924115">
                <a:moveTo>
                  <a:pt x="0" y="0"/>
                </a:moveTo>
                <a:lnTo>
                  <a:pt x="4924115" y="0"/>
                </a:lnTo>
                <a:lnTo>
                  <a:pt x="4924115" y="3389189"/>
                </a:lnTo>
                <a:lnTo>
                  <a:pt x="0" y="3389189"/>
                </a:lnTo>
                <a:lnTo>
                  <a:pt x="0" y="0"/>
                </a:lnTo>
                <a:close/>
              </a:path>
            </a:pathLst>
          </a:custGeom>
          <a:blipFill>
            <a:blip r:embed="rId8"/>
            <a:stretch>
              <a:fillRect l="-1173" t="0" r="-1173" b="0"/>
            </a:stretch>
          </a:blipFill>
        </p:spPr>
      </p:sp>
      <p:sp>
        <p:nvSpPr>
          <p:cNvPr name="Freeform 11" id="11"/>
          <p:cNvSpPr/>
          <p:nvPr/>
        </p:nvSpPr>
        <p:spPr>
          <a:xfrm flipH="false" flipV="false" rot="0">
            <a:off x="7162637" y="5848350"/>
            <a:ext cx="5109599" cy="3409950"/>
          </a:xfrm>
          <a:custGeom>
            <a:avLst/>
            <a:gdLst/>
            <a:ahLst/>
            <a:cxnLst/>
            <a:rect r="r" b="b" t="t" l="l"/>
            <a:pathLst>
              <a:path h="3409950" w="5109599">
                <a:moveTo>
                  <a:pt x="0" y="0"/>
                </a:moveTo>
                <a:lnTo>
                  <a:pt x="5109599" y="0"/>
                </a:lnTo>
                <a:lnTo>
                  <a:pt x="5109599" y="3409950"/>
                </a:lnTo>
                <a:lnTo>
                  <a:pt x="0" y="3409950"/>
                </a:lnTo>
                <a:lnTo>
                  <a:pt x="0" y="0"/>
                </a:lnTo>
                <a:close/>
              </a:path>
            </a:pathLst>
          </a:custGeom>
          <a:blipFill>
            <a:blip r:embed="rId9"/>
            <a:stretch>
              <a:fillRect l="-2755" t="0" r="-2755" b="0"/>
            </a:stretch>
          </a:blipFill>
        </p:spPr>
      </p:sp>
      <p:sp>
        <p:nvSpPr>
          <p:cNvPr name="Freeform 12" id="12"/>
          <p:cNvSpPr/>
          <p:nvPr/>
        </p:nvSpPr>
        <p:spPr>
          <a:xfrm flipH="false" flipV="false" rot="0">
            <a:off x="12960533" y="5844286"/>
            <a:ext cx="4861877" cy="3414014"/>
          </a:xfrm>
          <a:custGeom>
            <a:avLst/>
            <a:gdLst/>
            <a:ahLst/>
            <a:cxnLst/>
            <a:rect r="r" b="b" t="t" l="l"/>
            <a:pathLst>
              <a:path h="3414014" w="4861877">
                <a:moveTo>
                  <a:pt x="0" y="0"/>
                </a:moveTo>
                <a:lnTo>
                  <a:pt x="4861877" y="0"/>
                </a:lnTo>
                <a:lnTo>
                  <a:pt x="4861877" y="3414014"/>
                </a:lnTo>
                <a:lnTo>
                  <a:pt x="0" y="3414014"/>
                </a:lnTo>
                <a:lnTo>
                  <a:pt x="0" y="0"/>
                </a:lnTo>
                <a:close/>
              </a:path>
            </a:pathLst>
          </a:custGeom>
          <a:blipFill>
            <a:blip r:embed="rId10"/>
            <a:stretch>
              <a:fillRect l="-3816" t="0" r="-3816" b="-973"/>
            </a:stretch>
          </a:blipFill>
        </p:spPr>
      </p:sp>
      <p:sp>
        <p:nvSpPr>
          <p:cNvPr name="TextBox 13" id="13"/>
          <p:cNvSpPr txBox="true"/>
          <p:nvPr/>
        </p:nvSpPr>
        <p:spPr>
          <a:xfrm rot="0">
            <a:off x="16464055" y="9337388"/>
            <a:ext cx="105376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05</a:t>
            </a:r>
          </a:p>
        </p:txBody>
      </p:sp>
      <p:sp>
        <p:nvSpPr>
          <p:cNvPr name="TextBox 14" id="14"/>
          <p:cNvSpPr txBox="true"/>
          <p:nvPr/>
        </p:nvSpPr>
        <p:spPr>
          <a:xfrm rot="0">
            <a:off x="15573875" y="908678"/>
            <a:ext cx="126331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15" id="15"/>
          <p:cNvSpPr txBox="true"/>
          <p:nvPr/>
        </p:nvSpPr>
        <p:spPr>
          <a:xfrm rot="0">
            <a:off x="1028700" y="673378"/>
            <a:ext cx="4509716" cy="413690"/>
          </a:xfrm>
          <a:prstGeom prst="rect">
            <a:avLst/>
          </a:prstGeom>
        </p:spPr>
        <p:txBody>
          <a:bodyPr anchor="t" rtlCol="false" tIns="0" lIns="0" bIns="0" rIns="0">
            <a:spAutoFit/>
          </a:bodyPr>
          <a:lstStyle/>
          <a:p>
            <a:pPr algn="l">
              <a:lnSpc>
                <a:spcPts val="3448"/>
              </a:lnSpc>
              <a:spcBef>
                <a:spcPct val="0"/>
              </a:spcBef>
            </a:pPr>
            <a:r>
              <a:rPr lang="en-US" b="true" sz="2463">
                <a:solidFill>
                  <a:srgbClr val="FFFFFF"/>
                </a:solidFill>
                <a:latin typeface="Montserrat Medium"/>
                <a:ea typeface="Montserrat Medium"/>
                <a:cs typeface="Montserrat Medium"/>
                <a:sym typeface="Montserrat Medium"/>
              </a:rPr>
              <a:t>Результат работы с Framer</a:t>
            </a:r>
          </a:p>
        </p:txBody>
      </p:sp>
      <p:sp>
        <p:nvSpPr>
          <p:cNvPr name="TextBox 16" id="16"/>
          <p:cNvSpPr txBox="true"/>
          <p:nvPr/>
        </p:nvSpPr>
        <p:spPr>
          <a:xfrm rot="0">
            <a:off x="962527" y="1256778"/>
            <a:ext cx="1605796" cy="588719"/>
          </a:xfrm>
          <a:prstGeom prst="rect">
            <a:avLst/>
          </a:prstGeom>
        </p:spPr>
        <p:txBody>
          <a:bodyPr anchor="t" rtlCol="false" tIns="0" lIns="0" bIns="0" rIns="0">
            <a:spAutoFit/>
          </a:bodyPr>
          <a:lstStyle/>
          <a:p>
            <a:pPr algn="ctr">
              <a:lnSpc>
                <a:spcPts val="4825"/>
              </a:lnSpc>
              <a:spcBef>
                <a:spcPct val="0"/>
              </a:spcBef>
            </a:pPr>
            <a:r>
              <a:rPr lang="en-US" b="true" sz="3447">
                <a:solidFill>
                  <a:srgbClr val="FFFFFF"/>
                </a:solidFill>
                <a:latin typeface="Montserrat Medium"/>
                <a:ea typeface="Montserrat Medium"/>
                <a:cs typeface="Montserrat Medium"/>
                <a:sym typeface="Montserrat Medium"/>
              </a:rPr>
              <a:t>Промт:</a:t>
            </a:r>
          </a:p>
        </p:txBody>
      </p:sp>
      <p:sp>
        <p:nvSpPr>
          <p:cNvPr name="TextBox 17" id="17"/>
          <p:cNvSpPr txBox="true"/>
          <p:nvPr/>
        </p:nvSpPr>
        <p:spPr>
          <a:xfrm rot="0">
            <a:off x="1028700" y="1900853"/>
            <a:ext cx="5470747" cy="8120495"/>
          </a:xfrm>
          <a:prstGeom prst="rect">
            <a:avLst/>
          </a:prstGeom>
        </p:spPr>
        <p:txBody>
          <a:bodyPr anchor="t" rtlCol="false" tIns="0" lIns="0" bIns="0" rIns="0">
            <a:spAutoFit/>
          </a:bodyPr>
          <a:lstStyle/>
          <a:p>
            <a:pPr algn="l">
              <a:lnSpc>
                <a:spcPts val="3388"/>
              </a:lnSpc>
              <a:spcBef>
                <a:spcPct val="0"/>
              </a:spcBef>
            </a:pPr>
            <a:r>
              <a:rPr lang="en-US" sz="2420" i="true">
                <a:solidFill>
                  <a:srgbClr val="FFFFFF"/>
                </a:solidFill>
                <a:latin typeface="Montserrat Italics"/>
                <a:ea typeface="Montserrat Italics"/>
                <a:cs typeface="Montserrat Italics"/>
                <a:sym typeface="Montserrat Italics"/>
              </a:rPr>
              <a:t>Cre</a:t>
            </a:r>
            <a:r>
              <a:rPr lang="en-US" sz="2420" i="true">
                <a:solidFill>
                  <a:srgbClr val="FFFFFF"/>
                </a:solidFill>
                <a:latin typeface="Montserrat Italics"/>
                <a:ea typeface="Montserrat Italics"/>
                <a:cs typeface="Montserrat Italics"/>
                <a:sym typeface="Montserrat Italics"/>
              </a:rPr>
              <a:t>ate a landing page for a modern digital platform.</a:t>
            </a:r>
          </a:p>
          <a:p>
            <a:pPr algn="l">
              <a:lnSpc>
                <a:spcPts val="3388"/>
              </a:lnSpc>
              <a:spcBef>
                <a:spcPct val="0"/>
              </a:spcBef>
            </a:pPr>
            <a:r>
              <a:rPr lang="en-US" sz="2420" i="true">
                <a:solidFill>
                  <a:srgbClr val="FFFFFF"/>
                </a:solidFill>
                <a:latin typeface="Montserrat Italics"/>
                <a:ea typeface="Montserrat Italics"/>
                <a:cs typeface="Montserrat Italics"/>
                <a:sym typeface="Montserrat Italics"/>
              </a:rPr>
              <a:t>Include:</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hero section with headline, short description, and call-to-action button</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features section with key functionalities in separate blocks</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benefits section explaining value and problems solved</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use cases section with real examples</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metrics section (users, performance, results)</a:t>
            </a:r>
          </a:p>
          <a:p>
            <a:pPr algn="l" marL="522582" indent="-261291" lvl="1">
              <a:lnSpc>
                <a:spcPts val="3388"/>
              </a:lnSpc>
              <a:spcBef>
                <a:spcPct val="0"/>
              </a:spcBef>
              <a:buFont typeface="Arial"/>
              <a:buChar char="•"/>
            </a:pPr>
            <a:r>
              <a:rPr lang="en-US" sz="2420" i="true">
                <a:solidFill>
                  <a:srgbClr val="FFFFFF"/>
                </a:solidFill>
                <a:latin typeface="Montserrat Italics"/>
                <a:ea typeface="Montserrat Italics"/>
                <a:cs typeface="Montserrat Italics"/>
                <a:sym typeface="Montserrat Italics"/>
              </a:rPr>
              <a:t>a final call-to-action section</a:t>
            </a:r>
          </a:p>
          <a:p>
            <a:pPr algn="l">
              <a:lnSpc>
                <a:spcPts val="3388"/>
              </a:lnSpc>
              <a:spcBef>
                <a:spcPct val="0"/>
              </a:spcBef>
            </a:pPr>
            <a:r>
              <a:rPr lang="en-US" sz="2420" i="true">
                <a:solidFill>
                  <a:srgbClr val="FFFFFF"/>
                </a:solidFill>
                <a:latin typeface="Montserrat Italics"/>
                <a:ea typeface="Montserrat Italics"/>
                <a:cs typeface="Montserrat Italics"/>
                <a:sym typeface="Montserrat Italics"/>
              </a:rPr>
              <a:t>Use a Bento Box layout with clear structured blocks.</a:t>
            </a:r>
          </a:p>
          <a:p>
            <a:pPr algn="l">
              <a:lnSpc>
                <a:spcPts val="3388"/>
              </a:lnSpc>
              <a:spcBef>
                <a:spcPct val="0"/>
              </a:spcBef>
            </a:pPr>
          </a:p>
        </p:txBody>
      </p:sp>
      <p:sp>
        <p:nvSpPr>
          <p:cNvPr name="TextBox 18" id="18"/>
          <p:cNvSpPr txBox="true"/>
          <p:nvPr/>
        </p:nvSpPr>
        <p:spPr>
          <a:xfrm rot="0">
            <a:off x="6882467" y="1928451"/>
            <a:ext cx="20788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1.</a:t>
            </a:r>
          </a:p>
        </p:txBody>
      </p:sp>
      <p:sp>
        <p:nvSpPr>
          <p:cNvPr name="TextBox 19" id="19"/>
          <p:cNvSpPr txBox="true"/>
          <p:nvPr/>
        </p:nvSpPr>
        <p:spPr>
          <a:xfrm rot="0">
            <a:off x="6850678" y="5937564"/>
            <a:ext cx="271462"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3</a:t>
            </a:r>
            <a:r>
              <a:rPr lang="en-US" b="true" sz="2502">
                <a:solidFill>
                  <a:srgbClr val="FFFFFF"/>
                </a:solidFill>
                <a:latin typeface="Montserrat Bold"/>
                <a:ea typeface="Montserrat Bold"/>
                <a:cs typeface="Montserrat Bold"/>
                <a:sym typeface="Montserrat Bold"/>
              </a:rPr>
              <a:t>.</a:t>
            </a:r>
          </a:p>
        </p:txBody>
      </p:sp>
      <p:sp>
        <p:nvSpPr>
          <p:cNvPr name="TextBox 20" id="20"/>
          <p:cNvSpPr txBox="true"/>
          <p:nvPr/>
        </p:nvSpPr>
        <p:spPr>
          <a:xfrm rot="0">
            <a:off x="12440647" y="1928451"/>
            <a:ext cx="27396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2</a:t>
            </a:r>
            <a:r>
              <a:rPr lang="en-US" b="true" sz="2502">
                <a:solidFill>
                  <a:srgbClr val="FFFFFF"/>
                </a:solidFill>
                <a:latin typeface="Montserrat Bold"/>
                <a:ea typeface="Montserrat Bold"/>
                <a:cs typeface="Montserrat Bold"/>
                <a:sym typeface="Montserrat Bold"/>
              </a:rPr>
              <a:t>.</a:t>
            </a:r>
          </a:p>
        </p:txBody>
      </p:sp>
      <p:sp>
        <p:nvSpPr>
          <p:cNvPr name="TextBox 21" id="21"/>
          <p:cNvSpPr txBox="true"/>
          <p:nvPr/>
        </p:nvSpPr>
        <p:spPr>
          <a:xfrm rot="0">
            <a:off x="12423323" y="5937564"/>
            <a:ext cx="308610"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4</a:t>
            </a:r>
            <a:r>
              <a:rPr lang="en-US" b="true" sz="2502">
                <a:solidFill>
                  <a:srgbClr val="FFFFFF"/>
                </a:solidFill>
                <a:latin typeface="Montserrat Bold"/>
                <a:ea typeface="Montserrat Bold"/>
                <a:cs typeface="Montserrat Bold"/>
                <a:sym typeface="Montserrat Bold"/>
              </a:rPr>
              <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sp>
        <p:nvSpPr>
          <p:cNvPr name="Freeform 3" id="3"/>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15932" y="1545677"/>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5">
              <a:alphaModFix amt="18000"/>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64055" y="9187163"/>
            <a:ext cx="105376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06</a:t>
            </a:r>
          </a:p>
        </p:txBody>
      </p:sp>
      <p:sp>
        <p:nvSpPr>
          <p:cNvPr name="TextBox 6" id="6"/>
          <p:cNvSpPr txBox="true"/>
          <p:nvPr/>
        </p:nvSpPr>
        <p:spPr>
          <a:xfrm rot="0">
            <a:off x="15573875" y="908678"/>
            <a:ext cx="126331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7" id="7"/>
          <p:cNvSpPr txBox="true"/>
          <p:nvPr/>
        </p:nvSpPr>
        <p:spPr>
          <a:xfrm rot="0">
            <a:off x="1215932" y="871903"/>
            <a:ext cx="4144566" cy="1949453"/>
          </a:xfrm>
          <a:prstGeom prst="rect">
            <a:avLst/>
          </a:prstGeom>
        </p:spPr>
        <p:txBody>
          <a:bodyPr anchor="t" rtlCol="false" tIns="0" lIns="0" bIns="0" rIns="0">
            <a:spAutoFit/>
          </a:bodyPr>
          <a:lstStyle/>
          <a:p>
            <a:pPr algn="ctr">
              <a:lnSpc>
                <a:spcPts val="15924"/>
              </a:lnSpc>
              <a:spcBef>
                <a:spcPct val="0"/>
              </a:spcBef>
            </a:pPr>
            <a:r>
              <a:rPr lang="en-US" b="true" sz="11374">
                <a:solidFill>
                  <a:srgbClr val="FFFFFF"/>
                </a:solidFill>
                <a:latin typeface="Montserrat Bold"/>
                <a:ea typeface="Montserrat Bold"/>
                <a:cs typeface="Montserrat Bold"/>
                <a:sym typeface="Montserrat Bold"/>
              </a:rPr>
              <a:t>Dorik</a:t>
            </a:r>
          </a:p>
        </p:txBody>
      </p:sp>
      <p:sp>
        <p:nvSpPr>
          <p:cNvPr name="TextBox 8" id="8"/>
          <p:cNvSpPr txBox="true"/>
          <p:nvPr/>
        </p:nvSpPr>
        <p:spPr>
          <a:xfrm rot="0">
            <a:off x="1215932" y="2622330"/>
            <a:ext cx="10247591" cy="1349374"/>
          </a:xfrm>
          <a:prstGeom prst="rect">
            <a:avLst/>
          </a:prstGeom>
        </p:spPr>
        <p:txBody>
          <a:bodyPr anchor="t" rtlCol="false" tIns="0" lIns="0" bIns="0" rIns="0">
            <a:spAutoFit/>
          </a:bodyPr>
          <a:lstStyle/>
          <a:p>
            <a:pPr algn="l">
              <a:lnSpc>
                <a:spcPts val="5425"/>
              </a:lnSpc>
              <a:spcBef>
                <a:spcPct val="0"/>
              </a:spcBef>
            </a:pPr>
            <a:r>
              <a:rPr lang="en-US" b="true" sz="3875">
                <a:solidFill>
                  <a:srgbClr val="FFFFFF"/>
                </a:solidFill>
                <a:latin typeface="Montserrat Semi-Bold"/>
                <a:ea typeface="Montserrat Semi-Bold"/>
                <a:cs typeface="Montserrat Semi-Bold"/>
                <a:sym typeface="Montserrat Semi-Bold"/>
              </a:rPr>
              <a:t>AI‑конструктор сайтов с drag‑and‑drop</a:t>
            </a:r>
          </a:p>
          <a:p>
            <a:pPr algn="l">
              <a:lnSpc>
                <a:spcPts val="5425"/>
              </a:lnSpc>
              <a:spcBef>
                <a:spcPct val="0"/>
              </a:spcBef>
            </a:pPr>
            <a:r>
              <a:rPr lang="en-US" b="true" sz="3875">
                <a:solidFill>
                  <a:srgbClr val="FFFFFF"/>
                </a:solidFill>
                <a:latin typeface="Montserrat Semi-Bold"/>
                <a:ea typeface="Montserrat Semi-Bold"/>
                <a:cs typeface="Montserrat Semi-Bold"/>
                <a:sym typeface="Montserrat Semi-Bold"/>
              </a:rPr>
              <a:t>редактором</a:t>
            </a:r>
          </a:p>
        </p:txBody>
      </p:sp>
      <p:sp>
        <p:nvSpPr>
          <p:cNvPr name="TextBox 9" id="9"/>
          <p:cNvSpPr txBox="true"/>
          <p:nvPr/>
        </p:nvSpPr>
        <p:spPr>
          <a:xfrm rot="0">
            <a:off x="1815410" y="4893417"/>
            <a:ext cx="11821835" cy="2511047"/>
          </a:xfrm>
          <a:prstGeom prst="rect">
            <a:avLst/>
          </a:prstGeom>
        </p:spPr>
        <p:txBody>
          <a:bodyPr anchor="t" rtlCol="false" tIns="0" lIns="0" bIns="0" rIns="0">
            <a:spAutoFit/>
          </a:bodyPr>
          <a:lstStyle/>
          <a:p>
            <a:pPr algn="l">
              <a:lnSpc>
                <a:spcPts val="5025"/>
              </a:lnSpc>
            </a:pPr>
            <a:r>
              <a:rPr lang="en-US" b="true" sz="3102">
                <a:solidFill>
                  <a:srgbClr val="FFFFFF"/>
                </a:solidFill>
                <a:latin typeface="Montserrat Medium"/>
                <a:ea typeface="Montserrat Medium"/>
                <a:cs typeface="Montserrat Medium"/>
                <a:sym typeface="Montserrat Medium"/>
              </a:rPr>
              <a:t>Более 60 шаблонов и 250+ UI‑блоков.</a:t>
            </a:r>
          </a:p>
          <a:p>
            <a:pPr algn="l">
              <a:lnSpc>
                <a:spcPts val="5025"/>
              </a:lnSpc>
            </a:pPr>
            <a:r>
              <a:rPr lang="en-US" b="true" sz="3102">
                <a:solidFill>
                  <a:srgbClr val="FFFFFF"/>
                </a:solidFill>
                <a:latin typeface="Montserrat Medium"/>
                <a:ea typeface="Montserrat Medium"/>
                <a:cs typeface="Montserrat Medium"/>
                <a:sym typeface="Montserrat Medium"/>
              </a:rPr>
              <a:t>Автоматическая генерация текста и изображений.</a:t>
            </a:r>
          </a:p>
          <a:p>
            <a:pPr algn="l">
              <a:lnSpc>
                <a:spcPts val="5025"/>
              </a:lnSpc>
            </a:pPr>
            <a:r>
              <a:rPr lang="en-US" b="true" sz="3102">
                <a:solidFill>
                  <a:srgbClr val="FFFFFF"/>
                </a:solidFill>
                <a:latin typeface="Montserrat Medium"/>
                <a:ea typeface="Montserrat Medium"/>
                <a:cs typeface="Montserrat Medium"/>
                <a:sym typeface="Montserrat Medium"/>
              </a:rPr>
              <a:t>Хостинг на AWS/DigitalOcean, встроенное SEO, SSL, CDN.</a:t>
            </a:r>
          </a:p>
          <a:p>
            <a:pPr algn="l">
              <a:lnSpc>
                <a:spcPts val="5025"/>
              </a:lnSpc>
            </a:pPr>
            <a:r>
              <a:rPr lang="en-US" b="true" sz="3102">
                <a:solidFill>
                  <a:srgbClr val="FFFFFF"/>
                </a:solidFill>
                <a:latin typeface="Montserrat Medium"/>
                <a:ea typeface="Montserrat Medium"/>
                <a:cs typeface="Montserrat Medium"/>
                <a:sym typeface="Montserrat Medium"/>
              </a:rPr>
              <a:t>Поддержка блогов, баз данных и командной работы</a:t>
            </a:r>
          </a:p>
        </p:txBody>
      </p:sp>
      <p:sp>
        <p:nvSpPr>
          <p:cNvPr name="TextBox 10" id="10"/>
          <p:cNvSpPr txBox="true"/>
          <p:nvPr/>
        </p:nvSpPr>
        <p:spPr>
          <a:xfrm rot="0">
            <a:off x="1242305" y="4290053"/>
            <a:ext cx="3490436" cy="629861"/>
          </a:xfrm>
          <a:prstGeom prst="rect">
            <a:avLst/>
          </a:prstGeom>
        </p:spPr>
        <p:txBody>
          <a:bodyPr anchor="t" rtlCol="false" tIns="0" lIns="0" bIns="0" rIns="0">
            <a:spAutoFit/>
          </a:bodyPr>
          <a:lstStyle/>
          <a:p>
            <a:pPr algn="ctr">
              <a:lnSpc>
                <a:spcPts val="5183"/>
              </a:lnSpc>
              <a:spcBef>
                <a:spcPct val="0"/>
              </a:spcBef>
            </a:pPr>
            <a:r>
              <a:rPr lang="en-US" b="true" sz="3702">
                <a:solidFill>
                  <a:srgbClr val="FFFFFF"/>
                </a:solidFill>
                <a:latin typeface="Montserrat Semi-Bold"/>
                <a:ea typeface="Montserrat Semi-Bold"/>
                <a:cs typeface="Montserrat Semi-Bold"/>
                <a:sym typeface="Montserrat Semi-Bold"/>
              </a:rPr>
              <a:t>Особенности:</a:t>
            </a:r>
          </a:p>
        </p:txBody>
      </p:sp>
      <p:grpSp>
        <p:nvGrpSpPr>
          <p:cNvPr name="Group 11" id="11"/>
          <p:cNvGrpSpPr/>
          <p:nvPr/>
        </p:nvGrpSpPr>
        <p:grpSpPr>
          <a:xfrm rot="0">
            <a:off x="1160102" y="5017242"/>
            <a:ext cx="513508" cy="5135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B4EAFF">
                      <a:alpha val="63000"/>
                    </a:srgbClr>
                  </a:gs>
                  <a:gs pos="100000">
                    <a:srgbClr val="0078A8">
                      <a:alpha val="0"/>
                    </a:srgbClr>
                  </a:gs>
                </a:gsLst>
                <a:lin ang="0"/>
              </a:gra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160102" y="5653830"/>
            <a:ext cx="513508" cy="51350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B4EAFF">
                      <a:alpha val="63000"/>
                    </a:srgbClr>
                  </a:gs>
                  <a:gs pos="100000">
                    <a:srgbClr val="0078A8">
                      <a:alpha val="0"/>
                    </a:srgbClr>
                  </a:gs>
                </a:gsLst>
                <a:lin ang="0"/>
              </a:gra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160102" y="6290417"/>
            <a:ext cx="513508" cy="51350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B4EAFF">
                      <a:alpha val="63000"/>
                    </a:srgbClr>
                  </a:gs>
                  <a:gs pos="100000">
                    <a:srgbClr val="0078A8">
                      <a:alpha val="0"/>
                    </a:srgbClr>
                  </a:gs>
                </a:gsLst>
                <a:lin ang="0"/>
              </a:gra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1160102" y="6927004"/>
            <a:ext cx="513508" cy="513508"/>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B4EAFF">
                      <a:alpha val="63000"/>
                    </a:srgbClr>
                  </a:gs>
                  <a:gs pos="100000">
                    <a:srgbClr val="0078A8">
                      <a:alpha val="0"/>
                    </a:srgbClr>
                  </a:gs>
                </a:gsLst>
                <a:lin ang="0"/>
              </a:gra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1459402" y="-2463172"/>
            <a:ext cx="6819900" cy="68199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7560335" y="8634747"/>
            <a:ext cx="6819900" cy="681990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1215932" y="7775965"/>
            <a:ext cx="1772960" cy="629861"/>
          </a:xfrm>
          <a:prstGeom prst="rect">
            <a:avLst/>
          </a:prstGeom>
        </p:spPr>
        <p:txBody>
          <a:bodyPr anchor="t" rtlCol="false" tIns="0" lIns="0" bIns="0" rIns="0">
            <a:spAutoFit/>
          </a:bodyPr>
          <a:lstStyle/>
          <a:p>
            <a:pPr algn="ctr">
              <a:lnSpc>
                <a:spcPts val="5183"/>
              </a:lnSpc>
              <a:spcBef>
                <a:spcPct val="0"/>
              </a:spcBef>
            </a:pPr>
            <a:r>
              <a:rPr lang="en-US" b="true" sz="3702">
                <a:solidFill>
                  <a:srgbClr val="FFFFFF"/>
                </a:solidFill>
                <a:latin typeface="Montserrat Semi-Bold"/>
                <a:ea typeface="Montserrat Semi-Bold"/>
                <a:cs typeface="Montserrat Semi-Bold"/>
                <a:sym typeface="Montserrat Semi-Bold"/>
              </a:rPr>
              <a:t>Плюсы</a:t>
            </a:r>
          </a:p>
        </p:txBody>
      </p:sp>
      <p:sp>
        <p:nvSpPr>
          <p:cNvPr name="TextBox 30" id="30"/>
          <p:cNvSpPr txBox="true"/>
          <p:nvPr/>
        </p:nvSpPr>
        <p:spPr>
          <a:xfrm rot="0">
            <a:off x="9144000" y="7775965"/>
            <a:ext cx="2039660" cy="629920"/>
          </a:xfrm>
          <a:prstGeom prst="rect">
            <a:avLst/>
          </a:prstGeom>
        </p:spPr>
        <p:txBody>
          <a:bodyPr anchor="t" rtlCol="false" tIns="0" lIns="0" bIns="0" rIns="0">
            <a:spAutoFit/>
          </a:bodyPr>
          <a:lstStyle/>
          <a:p>
            <a:pPr algn="ctr">
              <a:lnSpc>
                <a:spcPts val="5179"/>
              </a:lnSpc>
              <a:spcBef>
                <a:spcPct val="0"/>
              </a:spcBef>
            </a:pPr>
            <a:r>
              <a:rPr lang="en-US" b="true" sz="3699">
                <a:solidFill>
                  <a:srgbClr val="FFFFFF"/>
                </a:solidFill>
                <a:latin typeface="Montserrat Semi-Bold"/>
                <a:ea typeface="Montserrat Semi-Bold"/>
                <a:cs typeface="Montserrat Semi-Bold"/>
                <a:sym typeface="Montserrat Semi-Bold"/>
              </a:rPr>
              <a:t>Минусы</a:t>
            </a:r>
          </a:p>
        </p:txBody>
      </p:sp>
      <p:sp>
        <p:nvSpPr>
          <p:cNvPr name="TextBox 31" id="31"/>
          <p:cNvSpPr txBox="true"/>
          <p:nvPr/>
        </p:nvSpPr>
        <p:spPr>
          <a:xfrm rot="0">
            <a:off x="1028700" y="8482026"/>
            <a:ext cx="3889534" cy="1407736"/>
          </a:xfrm>
          <a:prstGeom prst="rect">
            <a:avLst/>
          </a:prstGeom>
        </p:spPr>
        <p:txBody>
          <a:bodyPr anchor="t" rtlCol="false" tIns="0" lIns="0" bIns="0" rIns="0">
            <a:spAutoFit/>
          </a:bodyPr>
          <a:lstStyle/>
          <a:p>
            <a:pPr algn="l" marL="583435" indent="-291718" lvl="1">
              <a:lnSpc>
                <a:spcPts val="3783"/>
              </a:lnSpc>
              <a:buFont typeface="Arial"/>
              <a:buChar char="•"/>
            </a:pPr>
            <a:r>
              <a:rPr lang="en-US" b="true" sz="2702">
                <a:solidFill>
                  <a:srgbClr val="FFFFFF"/>
                </a:solidFill>
                <a:latin typeface="Montserrat Medium"/>
                <a:ea typeface="Montserrat Medium"/>
                <a:cs typeface="Montserrat Medium"/>
                <a:sym typeface="Montserrat Medium"/>
              </a:rPr>
              <a:t>простота</a:t>
            </a:r>
          </a:p>
          <a:p>
            <a:pPr algn="l" marL="583435" indent="-291718" lvl="1">
              <a:lnSpc>
                <a:spcPts val="3783"/>
              </a:lnSpc>
              <a:buFont typeface="Arial"/>
              <a:buChar char="•"/>
            </a:pPr>
            <a:r>
              <a:rPr lang="en-US" b="true" sz="2702">
                <a:solidFill>
                  <a:srgbClr val="FFFFFF"/>
                </a:solidFill>
                <a:latin typeface="Montserrat Medium"/>
                <a:ea typeface="Montserrat Medium"/>
                <a:cs typeface="Montserrat Medium"/>
                <a:sym typeface="Montserrat Medium"/>
              </a:rPr>
              <a:t>гибкость,</a:t>
            </a:r>
          </a:p>
          <a:p>
            <a:pPr algn="l" marL="583435" indent="-291718" lvl="1">
              <a:lnSpc>
                <a:spcPts val="3783"/>
              </a:lnSpc>
              <a:buFont typeface="Arial"/>
              <a:buChar char="•"/>
            </a:pPr>
            <a:r>
              <a:rPr lang="en-US" b="true" sz="2702">
                <a:solidFill>
                  <a:srgbClr val="FFFFFF"/>
                </a:solidFill>
                <a:latin typeface="Montserrat Medium"/>
                <a:ea typeface="Montserrat Medium"/>
                <a:cs typeface="Montserrat Medium"/>
                <a:sym typeface="Montserrat Medium"/>
              </a:rPr>
              <a:t>SEO‑оптимизация</a:t>
            </a:r>
          </a:p>
        </p:txBody>
      </p:sp>
      <p:sp>
        <p:nvSpPr>
          <p:cNvPr name="TextBox 32" id="32"/>
          <p:cNvSpPr txBox="true"/>
          <p:nvPr/>
        </p:nvSpPr>
        <p:spPr>
          <a:xfrm rot="0">
            <a:off x="9010516" y="8509038"/>
            <a:ext cx="5798939" cy="931545"/>
          </a:xfrm>
          <a:prstGeom prst="rect">
            <a:avLst/>
          </a:prstGeom>
        </p:spPr>
        <p:txBody>
          <a:bodyPr anchor="t" rtlCol="false" tIns="0" lIns="0" bIns="0" rIns="0">
            <a:spAutoFit/>
          </a:bodyPr>
          <a:lstStyle/>
          <a:p>
            <a:pPr algn="l" marL="582928" indent="-291464" lvl="1">
              <a:lnSpc>
                <a:spcPts val="3779"/>
              </a:lnSpc>
              <a:buFont typeface="Arial"/>
              <a:buChar char="•"/>
            </a:pPr>
            <a:r>
              <a:rPr lang="en-US" b="true" sz="2699">
                <a:solidFill>
                  <a:srgbClr val="FFFFFF"/>
                </a:solidFill>
                <a:latin typeface="Montserrat Medium"/>
                <a:ea typeface="Montserrat Medium"/>
                <a:cs typeface="Montserrat Medium"/>
                <a:sym typeface="Montserrat Medium"/>
              </a:rPr>
              <a:t>ограниченные возможности</a:t>
            </a:r>
          </a:p>
          <a:p>
            <a:pPr algn="l">
              <a:lnSpc>
                <a:spcPts val="3779"/>
              </a:lnSpc>
            </a:pPr>
            <a:r>
              <a:rPr lang="en-US" b="true" sz="2699">
                <a:solidFill>
                  <a:srgbClr val="FFFFFF"/>
                </a:solidFill>
                <a:latin typeface="Montserrat Medium"/>
                <a:ea typeface="Montserrat Medium"/>
                <a:cs typeface="Montserrat Medium"/>
                <a:sym typeface="Montserrat Medium"/>
              </a:rPr>
              <a:t>       для сложных приложений</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886423" y="1733550"/>
            <a:ext cx="6819900" cy="68199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54018" y="3496205"/>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8" id="8"/>
          <p:cNvSpPr/>
          <p:nvPr/>
        </p:nvSpPr>
        <p:spPr>
          <a:xfrm flipH="true">
            <a:off x="6594697" y="1809250"/>
            <a:ext cx="0" cy="7851293"/>
          </a:xfrm>
          <a:prstGeom prst="line">
            <a:avLst/>
          </a:prstGeom>
          <a:ln cap="flat" w="38100">
            <a:solidFill>
              <a:srgbClr val="FFFFFF"/>
            </a:solidFill>
            <a:prstDash val="solid"/>
            <a:headEnd type="none" len="sm" w="sm"/>
            <a:tailEnd type="none" len="sm" w="sm"/>
          </a:ln>
        </p:spPr>
      </p:sp>
      <p:grpSp>
        <p:nvGrpSpPr>
          <p:cNvPr name="Group 9" id="9"/>
          <p:cNvGrpSpPr/>
          <p:nvPr/>
        </p:nvGrpSpPr>
        <p:grpSpPr>
          <a:xfrm rot="0">
            <a:off x="7233004" y="1584475"/>
            <a:ext cx="4571062" cy="2606905"/>
            <a:chOff x="0" y="0"/>
            <a:chExt cx="74470496" cy="42470980"/>
          </a:xfrm>
        </p:grpSpPr>
        <p:sp>
          <p:nvSpPr>
            <p:cNvPr name="Freeform 10" id="10"/>
            <p:cNvSpPr/>
            <p:nvPr/>
          </p:nvSpPr>
          <p:spPr>
            <a:xfrm flipH="false" flipV="false" rot="0">
              <a:off x="0" y="0"/>
              <a:ext cx="74470493" cy="42470980"/>
            </a:xfrm>
            <a:custGeom>
              <a:avLst/>
              <a:gdLst/>
              <a:ahLst/>
              <a:cxnLst/>
              <a:rect r="r" b="b" t="t" l="l"/>
              <a:pathLst>
                <a:path h="42470980" w="74470493">
                  <a:moveTo>
                    <a:pt x="38955" y="0"/>
                  </a:moveTo>
                  <a:lnTo>
                    <a:pt x="74431537" y="0"/>
                  </a:lnTo>
                  <a:cubicBezTo>
                    <a:pt x="74441869" y="0"/>
                    <a:pt x="74451778" y="4104"/>
                    <a:pt x="74459083" y="11410"/>
                  </a:cubicBezTo>
                  <a:cubicBezTo>
                    <a:pt x="74466388" y="18715"/>
                    <a:pt x="74470493" y="28623"/>
                    <a:pt x="74470493" y="38955"/>
                  </a:cubicBezTo>
                  <a:lnTo>
                    <a:pt x="74470493" y="42432024"/>
                  </a:lnTo>
                  <a:cubicBezTo>
                    <a:pt x="74470493" y="42453539"/>
                    <a:pt x="74453055" y="42470980"/>
                    <a:pt x="74431537" y="42470980"/>
                  </a:cubicBezTo>
                  <a:lnTo>
                    <a:pt x="38955" y="42470980"/>
                  </a:lnTo>
                  <a:cubicBezTo>
                    <a:pt x="17441" y="42470980"/>
                    <a:pt x="0" y="42453539"/>
                    <a:pt x="0" y="42432024"/>
                  </a:cubicBezTo>
                  <a:lnTo>
                    <a:pt x="0" y="38955"/>
                  </a:lnTo>
                  <a:cubicBezTo>
                    <a:pt x="0" y="17441"/>
                    <a:pt x="17441" y="0"/>
                    <a:pt x="38955" y="0"/>
                  </a:cubicBezTo>
                  <a:close/>
                </a:path>
              </a:pathLst>
            </a:custGeom>
            <a:solidFill>
              <a:srgbClr val="FFFFFF"/>
            </a:solidFill>
          </p:spPr>
        </p:sp>
        <p:sp>
          <p:nvSpPr>
            <p:cNvPr name="TextBox 11" id="11"/>
            <p:cNvSpPr txBox="true"/>
            <p:nvPr/>
          </p:nvSpPr>
          <p:spPr>
            <a:xfrm>
              <a:off x="0" y="-57150"/>
              <a:ext cx="74470496" cy="42528130"/>
            </a:xfrm>
            <a:prstGeom prst="rect">
              <a:avLst/>
            </a:prstGeom>
          </p:spPr>
          <p:txBody>
            <a:bodyPr anchor="ctr" rtlCol="false" tIns="50800" lIns="50800" bIns="50800" rIns="50800"/>
            <a:lstStyle/>
            <a:p>
              <a:pPr algn="ctr">
                <a:lnSpc>
                  <a:spcPts val="3919"/>
                </a:lnSpc>
                <a:spcBef>
                  <a:spcPct val="0"/>
                </a:spcBef>
              </a:pPr>
            </a:p>
          </p:txBody>
        </p:sp>
      </p:grpSp>
      <p:grpSp>
        <p:nvGrpSpPr>
          <p:cNvPr name="Group 12" id="12"/>
          <p:cNvGrpSpPr/>
          <p:nvPr/>
        </p:nvGrpSpPr>
        <p:grpSpPr>
          <a:xfrm rot="0">
            <a:off x="7233004" y="7249515"/>
            <a:ext cx="4571062" cy="2590836"/>
            <a:chOff x="0" y="0"/>
            <a:chExt cx="74470496" cy="42209199"/>
          </a:xfrm>
        </p:grpSpPr>
        <p:sp>
          <p:nvSpPr>
            <p:cNvPr name="Freeform 13" id="13"/>
            <p:cNvSpPr/>
            <p:nvPr/>
          </p:nvSpPr>
          <p:spPr>
            <a:xfrm flipH="false" flipV="false" rot="0">
              <a:off x="0" y="0"/>
              <a:ext cx="74470493" cy="42209200"/>
            </a:xfrm>
            <a:custGeom>
              <a:avLst/>
              <a:gdLst/>
              <a:ahLst/>
              <a:cxnLst/>
              <a:rect r="r" b="b" t="t" l="l"/>
              <a:pathLst>
                <a:path h="42209200" w="74470493">
                  <a:moveTo>
                    <a:pt x="38955" y="0"/>
                  </a:moveTo>
                  <a:lnTo>
                    <a:pt x="74431537" y="0"/>
                  </a:lnTo>
                  <a:cubicBezTo>
                    <a:pt x="74441869" y="0"/>
                    <a:pt x="74451778" y="4104"/>
                    <a:pt x="74459083" y="11410"/>
                  </a:cubicBezTo>
                  <a:cubicBezTo>
                    <a:pt x="74466388" y="18715"/>
                    <a:pt x="74470493" y="28623"/>
                    <a:pt x="74470493" y="38955"/>
                  </a:cubicBezTo>
                  <a:lnTo>
                    <a:pt x="74470493" y="42170245"/>
                  </a:lnTo>
                  <a:cubicBezTo>
                    <a:pt x="74470493" y="42191760"/>
                    <a:pt x="74453055" y="42209200"/>
                    <a:pt x="74431537" y="42209200"/>
                  </a:cubicBezTo>
                  <a:lnTo>
                    <a:pt x="38955" y="42209200"/>
                  </a:lnTo>
                  <a:cubicBezTo>
                    <a:pt x="17441" y="42209200"/>
                    <a:pt x="0" y="42191760"/>
                    <a:pt x="0" y="42170245"/>
                  </a:cubicBezTo>
                  <a:lnTo>
                    <a:pt x="0" y="38955"/>
                  </a:lnTo>
                  <a:cubicBezTo>
                    <a:pt x="0" y="17441"/>
                    <a:pt x="17441" y="0"/>
                    <a:pt x="38955" y="0"/>
                  </a:cubicBezTo>
                  <a:close/>
                </a:path>
              </a:pathLst>
            </a:custGeom>
            <a:solidFill>
              <a:srgbClr val="FFFFFF"/>
            </a:solidFill>
          </p:spPr>
        </p:sp>
        <p:sp>
          <p:nvSpPr>
            <p:cNvPr name="TextBox 14" id="14"/>
            <p:cNvSpPr txBox="true"/>
            <p:nvPr/>
          </p:nvSpPr>
          <p:spPr>
            <a:xfrm>
              <a:off x="0" y="-57150"/>
              <a:ext cx="74470496" cy="42266349"/>
            </a:xfrm>
            <a:prstGeom prst="rect">
              <a:avLst/>
            </a:prstGeom>
          </p:spPr>
          <p:txBody>
            <a:bodyPr anchor="ctr" rtlCol="false" tIns="50800" lIns="50800" bIns="50800" rIns="50800"/>
            <a:lstStyle/>
            <a:p>
              <a:pPr algn="ctr">
                <a:lnSpc>
                  <a:spcPts val="3919"/>
                </a:lnSpc>
                <a:spcBef>
                  <a:spcPct val="0"/>
                </a:spcBef>
              </a:pPr>
            </a:p>
          </p:txBody>
        </p:sp>
      </p:grpSp>
      <p:grpSp>
        <p:nvGrpSpPr>
          <p:cNvPr name="Group 15" id="15"/>
          <p:cNvGrpSpPr/>
          <p:nvPr/>
        </p:nvGrpSpPr>
        <p:grpSpPr>
          <a:xfrm rot="0">
            <a:off x="12525206" y="7150821"/>
            <a:ext cx="4571062" cy="2590836"/>
            <a:chOff x="0" y="0"/>
            <a:chExt cx="74470496" cy="42209199"/>
          </a:xfrm>
        </p:grpSpPr>
        <p:sp>
          <p:nvSpPr>
            <p:cNvPr name="Freeform 16" id="16"/>
            <p:cNvSpPr/>
            <p:nvPr/>
          </p:nvSpPr>
          <p:spPr>
            <a:xfrm flipH="false" flipV="false" rot="0">
              <a:off x="0" y="0"/>
              <a:ext cx="74470493" cy="42209200"/>
            </a:xfrm>
            <a:custGeom>
              <a:avLst/>
              <a:gdLst/>
              <a:ahLst/>
              <a:cxnLst/>
              <a:rect r="r" b="b" t="t" l="l"/>
              <a:pathLst>
                <a:path h="42209200" w="74470493">
                  <a:moveTo>
                    <a:pt x="38955" y="0"/>
                  </a:moveTo>
                  <a:lnTo>
                    <a:pt x="74431537" y="0"/>
                  </a:lnTo>
                  <a:cubicBezTo>
                    <a:pt x="74441869" y="0"/>
                    <a:pt x="74451778" y="4104"/>
                    <a:pt x="74459083" y="11410"/>
                  </a:cubicBezTo>
                  <a:cubicBezTo>
                    <a:pt x="74466388" y="18715"/>
                    <a:pt x="74470493" y="28623"/>
                    <a:pt x="74470493" y="38955"/>
                  </a:cubicBezTo>
                  <a:lnTo>
                    <a:pt x="74470493" y="42170245"/>
                  </a:lnTo>
                  <a:cubicBezTo>
                    <a:pt x="74470493" y="42191760"/>
                    <a:pt x="74453055" y="42209200"/>
                    <a:pt x="74431537" y="42209200"/>
                  </a:cubicBezTo>
                  <a:lnTo>
                    <a:pt x="38955" y="42209200"/>
                  </a:lnTo>
                  <a:cubicBezTo>
                    <a:pt x="17441" y="42209200"/>
                    <a:pt x="0" y="42191760"/>
                    <a:pt x="0" y="42170245"/>
                  </a:cubicBezTo>
                  <a:lnTo>
                    <a:pt x="0" y="38955"/>
                  </a:lnTo>
                  <a:cubicBezTo>
                    <a:pt x="0" y="17441"/>
                    <a:pt x="17441" y="0"/>
                    <a:pt x="38955" y="0"/>
                  </a:cubicBezTo>
                  <a:close/>
                </a:path>
              </a:pathLst>
            </a:custGeom>
            <a:solidFill>
              <a:srgbClr val="FFFFFF"/>
            </a:solidFill>
          </p:spPr>
        </p:sp>
        <p:sp>
          <p:nvSpPr>
            <p:cNvPr name="TextBox 17" id="17"/>
            <p:cNvSpPr txBox="true"/>
            <p:nvPr/>
          </p:nvSpPr>
          <p:spPr>
            <a:xfrm>
              <a:off x="0" y="-57150"/>
              <a:ext cx="74470496" cy="42266349"/>
            </a:xfrm>
            <a:prstGeom prst="rect">
              <a:avLst/>
            </a:prstGeom>
          </p:spPr>
          <p:txBody>
            <a:bodyPr anchor="ctr" rtlCol="false" tIns="50800" lIns="50800" bIns="50800" rIns="50800"/>
            <a:lstStyle/>
            <a:p>
              <a:pPr algn="ctr">
                <a:lnSpc>
                  <a:spcPts val="3919"/>
                </a:lnSpc>
                <a:spcBef>
                  <a:spcPct val="0"/>
                </a:spcBef>
              </a:pPr>
            </a:p>
          </p:txBody>
        </p:sp>
      </p:grpSp>
      <p:grpSp>
        <p:nvGrpSpPr>
          <p:cNvPr name="Group 18" id="18"/>
          <p:cNvGrpSpPr/>
          <p:nvPr/>
        </p:nvGrpSpPr>
        <p:grpSpPr>
          <a:xfrm rot="0">
            <a:off x="12552553" y="1584475"/>
            <a:ext cx="4558839" cy="2606905"/>
            <a:chOff x="0" y="0"/>
            <a:chExt cx="74271354" cy="42470980"/>
          </a:xfrm>
        </p:grpSpPr>
        <p:sp>
          <p:nvSpPr>
            <p:cNvPr name="Freeform 19" id="19"/>
            <p:cNvSpPr/>
            <p:nvPr/>
          </p:nvSpPr>
          <p:spPr>
            <a:xfrm flipH="false" flipV="false" rot="0">
              <a:off x="0" y="0"/>
              <a:ext cx="74271355" cy="42470980"/>
            </a:xfrm>
            <a:custGeom>
              <a:avLst/>
              <a:gdLst/>
              <a:ahLst/>
              <a:cxnLst/>
              <a:rect r="r" b="b" t="t" l="l"/>
              <a:pathLst>
                <a:path h="42470980" w="74271355">
                  <a:moveTo>
                    <a:pt x="39059" y="0"/>
                  </a:moveTo>
                  <a:lnTo>
                    <a:pt x="74232294" y="0"/>
                  </a:lnTo>
                  <a:cubicBezTo>
                    <a:pt x="74253868" y="0"/>
                    <a:pt x="74271355" y="17487"/>
                    <a:pt x="74271355" y="39059"/>
                  </a:cubicBezTo>
                  <a:lnTo>
                    <a:pt x="74271355" y="42431922"/>
                  </a:lnTo>
                  <a:cubicBezTo>
                    <a:pt x="74271355" y="42442281"/>
                    <a:pt x="74267237" y="42452215"/>
                    <a:pt x="74259914" y="42459539"/>
                  </a:cubicBezTo>
                  <a:cubicBezTo>
                    <a:pt x="74252590" y="42466865"/>
                    <a:pt x="74242656" y="42470980"/>
                    <a:pt x="74232294" y="42470980"/>
                  </a:cubicBezTo>
                  <a:lnTo>
                    <a:pt x="39059" y="42470980"/>
                  </a:lnTo>
                  <a:cubicBezTo>
                    <a:pt x="17487" y="42470980"/>
                    <a:pt x="0" y="42453492"/>
                    <a:pt x="0" y="42431922"/>
                  </a:cubicBezTo>
                  <a:lnTo>
                    <a:pt x="0" y="39059"/>
                  </a:lnTo>
                  <a:cubicBezTo>
                    <a:pt x="0" y="28700"/>
                    <a:pt x="4115" y="18765"/>
                    <a:pt x="11440" y="11440"/>
                  </a:cubicBezTo>
                  <a:cubicBezTo>
                    <a:pt x="18765" y="4115"/>
                    <a:pt x="28700" y="0"/>
                    <a:pt x="39059" y="0"/>
                  </a:cubicBezTo>
                  <a:close/>
                </a:path>
              </a:pathLst>
            </a:custGeom>
            <a:solidFill>
              <a:srgbClr val="FFFFFF"/>
            </a:solidFill>
          </p:spPr>
        </p:sp>
        <p:sp>
          <p:nvSpPr>
            <p:cNvPr name="TextBox 20" id="20"/>
            <p:cNvSpPr txBox="true"/>
            <p:nvPr/>
          </p:nvSpPr>
          <p:spPr>
            <a:xfrm>
              <a:off x="0" y="-57150"/>
              <a:ext cx="74271354" cy="42528130"/>
            </a:xfrm>
            <a:prstGeom prst="rect">
              <a:avLst/>
            </a:prstGeom>
          </p:spPr>
          <p:txBody>
            <a:bodyPr anchor="ctr" rtlCol="false" tIns="50800" lIns="50800" bIns="50800" rIns="50800"/>
            <a:lstStyle/>
            <a:p>
              <a:pPr algn="ctr">
                <a:lnSpc>
                  <a:spcPts val="3919"/>
                </a:lnSpc>
                <a:spcBef>
                  <a:spcPct val="0"/>
                </a:spcBef>
              </a:pPr>
            </a:p>
          </p:txBody>
        </p:sp>
      </p:grpSp>
      <p:sp>
        <p:nvSpPr>
          <p:cNvPr name="Freeform 21" id="21"/>
          <p:cNvSpPr/>
          <p:nvPr/>
        </p:nvSpPr>
        <p:spPr>
          <a:xfrm flipH="false" flipV="false" rot="0">
            <a:off x="7265750" y="1601437"/>
            <a:ext cx="4505570" cy="2556911"/>
          </a:xfrm>
          <a:custGeom>
            <a:avLst/>
            <a:gdLst/>
            <a:ahLst/>
            <a:cxnLst/>
            <a:rect r="r" b="b" t="t" l="l"/>
            <a:pathLst>
              <a:path h="2556911" w="4505570">
                <a:moveTo>
                  <a:pt x="0" y="0"/>
                </a:moveTo>
                <a:lnTo>
                  <a:pt x="4505570" y="0"/>
                </a:lnTo>
                <a:lnTo>
                  <a:pt x="4505570" y="2556911"/>
                </a:lnTo>
                <a:lnTo>
                  <a:pt x="0" y="2556911"/>
                </a:lnTo>
                <a:lnTo>
                  <a:pt x="0" y="0"/>
                </a:lnTo>
                <a:close/>
              </a:path>
            </a:pathLst>
          </a:custGeom>
          <a:blipFill>
            <a:blip r:embed="rId7"/>
            <a:stretch>
              <a:fillRect l="0" t="0" r="0" b="0"/>
            </a:stretch>
          </a:blipFill>
        </p:spPr>
      </p:sp>
      <p:sp>
        <p:nvSpPr>
          <p:cNvPr name="Freeform 22" id="22"/>
          <p:cNvSpPr/>
          <p:nvPr/>
        </p:nvSpPr>
        <p:spPr>
          <a:xfrm flipH="false" flipV="false" rot="0">
            <a:off x="12581128" y="1601437"/>
            <a:ext cx="4505570" cy="2556911"/>
          </a:xfrm>
          <a:custGeom>
            <a:avLst/>
            <a:gdLst/>
            <a:ahLst/>
            <a:cxnLst/>
            <a:rect r="r" b="b" t="t" l="l"/>
            <a:pathLst>
              <a:path h="2556911" w="4505570">
                <a:moveTo>
                  <a:pt x="0" y="0"/>
                </a:moveTo>
                <a:lnTo>
                  <a:pt x="4505570" y="0"/>
                </a:lnTo>
                <a:lnTo>
                  <a:pt x="4505570" y="2556911"/>
                </a:lnTo>
                <a:lnTo>
                  <a:pt x="0" y="2556911"/>
                </a:lnTo>
                <a:lnTo>
                  <a:pt x="0" y="0"/>
                </a:lnTo>
                <a:close/>
              </a:path>
            </a:pathLst>
          </a:custGeom>
          <a:blipFill>
            <a:blip r:embed="rId8"/>
            <a:stretch>
              <a:fillRect l="-14857" t="0" r="-14857" b="0"/>
            </a:stretch>
          </a:blipFill>
        </p:spPr>
      </p:sp>
      <p:sp>
        <p:nvSpPr>
          <p:cNvPr name="Freeform 23" id="23"/>
          <p:cNvSpPr/>
          <p:nvPr/>
        </p:nvSpPr>
        <p:spPr>
          <a:xfrm flipH="false" flipV="false" rot="0">
            <a:off x="7265750" y="4393885"/>
            <a:ext cx="4495455" cy="2556911"/>
          </a:xfrm>
          <a:custGeom>
            <a:avLst/>
            <a:gdLst/>
            <a:ahLst/>
            <a:cxnLst/>
            <a:rect r="r" b="b" t="t" l="l"/>
            <a:pathLst>
              <a:path h="2556911" w="4495455">
                <a:moveTo>
                  <a:pt x="0" y="0"/>
                </a:moveTo>
                <a:lnTo>
                  <a:pt x="4495455" y="0"/>
                </a:lnTo>
                <a:lnTo>
                  <a:pt x="4495455" y="2556911"/>
                </a:lnTo>
                <a:lnTo>
                  <a:pt x="0" y="2556911"/>
                </a:lnTo>
                <a:lnTo>
                  <a:pt x="0" y="0"/>
                </a:lnTo>
                <a:close/>
              </a:path>
            </a:pathLst>
          </a:custGeom>
          <a:blipFill>
            <a:blip r:embed="rId9"/>
            <a:stretch>
              <a:fillRect l="-610" t="0" r="-610" b="0"/>
            </a:stretch>
          </a:blipFill>
        </p:spPr>
      </p:sp>
      <p:sp>
        <p:nvSpPr>
          <p:cNvPr name="Freeform 24" id="24"/>
          <p:cNvSpPr/>
          <p:nvPr/>
        </p:nvSpPr>
        <p:spPr>
          <a:xfrm flipH="false" flipV="false" rot="0">
            <a:off x="12581128" y="4393885"/>
            <a:ext cx="4459220" cy="2556911"/>
          </a:xfrm>
          <a:custGeom>
            <a:avLst/>
            <a:gdLst/>
            <a:ahLst/>
            <a:cxnLst/>
            <a:rect r="r" b="b" t="t" l="l"/>
            <a:pathLst>
              <a:path h="2556911" w="4459220">
                <a:moveTo>
                  <a:pt x="0" y="0"/>
                </a:moveTo>
                <a:lnTo>
                  <a:pt x="4459219" y="0"/>
                </a:lnTo>
                <a:lnTo>
                  <a:pt x="4459219" y="2556911"/>
                </a:lnTo>
                <a:lnTo>
                  <a:pt x="0" y="2556911"/>
                </a:lnTo>
                <a:lnTo>
                  <a:pt x="0" y="0"/>
                </a:lnTo>
                <a:close/>
              </a:path>
            </a:pathLst>
          </a:custGeom>
          <a:blipFill>
            <a:blip r:embed="rId10"/>
            <a:stretch>
              <a:fillRect l="-1196" t="0" r="-1196" b="0"/>
            </a:stretch>
          </a:blipFill>
        </p:spPr>
      </p:sp>
      <p:sp>
        <p:nvSpPr>
          <p:cNvPr name="Freeform 25" id="25"/>
          <p:cNvSpPr/>
          <p:nvPr/>
        </p:nvSpPr>
        <p:spPr>
          <a:xfrm flipH="false" flipV="false" rot="0">
            <a:off x="7255635" y="7286258"/>
            <a:ext cx="4505570" cy="2534383"/>
          </a:xfrm>
          <a:custGeom>
            <a:avLst/>
            <a:gdLst/>
            <a:ahLst/>
            <a:cxnLst/>
            <a:rect r="r" b="b" t="t" l="l"/>
            <a:pathLst>
              <a:path h="2534383" w="4505570">
                <a:moveTo>
                  <a:pt x="0" y="0"/>
                </a:moveTo>
                <a:lnTo>
                  <a:pt x="4505570" y="0"/>
                </a:lnTo>
                <a:lnTo>
                  <a:pt x="4505570" y="2534384"/>
                </a:lnTo>
                <a:lnTo>
                  <a:pt x="0" y="2534384"/>
                </a:lnTo>
                <a:lnTo>
                  <a:pt x="0" y="0"/>
                </a:lnTo>
                <a:close/>
              </a:path>
            </a:pathLst>
          </a:custGeom>
          <a:blipFill>
            <a:blip r:embed="rId11"/>
            <a:stretch>
              <a:fillRect l="0" t="0" r="0" b="0"/>
            </a:stretch>
          </a:blipFill>
        </p:spPr>
      </p:sp>
      <p:sp>
        <p:nvSpPr>
          <p:cNvPr name="Freeform 26" id="26"/>
          <p:cNvSpPr/>
          <p:nvPr/>
        </p:nvSpPr>
        <p:spPr>
          <a:xfrm flipH="false" flipV="false" rot="0">
            <a:off x="12551460" y="7188921"/>
            <a:ext cx="4518554" cy="2552983"/>
          </a:xfrm>
          <a:custGeom>
            <a:avLst/>
            <a:gdLst/>
            <a:ahLst/>
            <a:cxnLst/>
            <a:rect r="r" b="b" t="t" l="l"/>
            <a:pathLst>
              <a:path h="2552983" w="4518554">
                <a:moveTo>
                  <a:pt x="0" y="0"/>
                </a:moveTo>
                <a:lnTo>
                  <a:pt x="4518555" y="0"/>
                </a:lnTo>
                <a:lnTo>
                  <a:pt x="4518555" y="2552983"/>
                </a:lnTo>
                <a:lnTo>
                  <a:pt x="0" y="2552983"/>
                </a:lnTo>
                <a:lnTo>
                  <a:pt x="0" y="0"/>
                </a:lnTo>
                <a:close/>
              </a:path>
            </a:pathLst>
          </a:custGeom>
          <a:blipFill>
            <a:blip r:embed="rId12"/>
            <a:stretch>
              <a:fillRect l="0" t="0" r="0" b="0"/>
            </a:stretch>
          </a:blipFill>
        </p:spPr>
      </p:sp>
      <p:sp>
        <p:nvSpPr>
          <p:cNvPr name="TextBox 27" id="27"/>
          <p:cNvSpPr txBox="true"/>
          <p:nvPr/>
        </p:nvSpPr>
        <p:spPr>
          <a:xfrm rot="0">
            <a:off x="16641098" y="9782542"/>
            <a:ext cx="105376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07</a:t>
            </a:r>
          </a:p>
        </p:txBody>
      </p:sp>
      <p:sp>
        <p:nvSpPr>
          <p:cNvPr name="TextBox 28" id="28"/>
          <p:cNvSpPr txBox="true"/>
          <p:nvPr/>
        </p:nvSpPr>
        <p:spPr>
          <a:xfrm rot="0">
            <a:off x="15573875" y="908678"/>
            <a:ext cx="126331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29" id="29"/>
          <p:cNvSpPr txBox="true"/>
          <p:nvPr/>
        </p:nvSpPr>
        <p:spPr>
          <a:xfrm rot="0">
            <a:off x="1028700" y="673378"/>
            <a:ext cx="4509716" cy="413690"/>
          </a:xfrm>
          <a:prstGeom prst="rect">
            <a:avLst/>
          </a:prstGeom>
        </p:spPr>
        <p:txBody>
          <a:bodyPr anchor="t" rtlCol="false" tIns="0" lIns="0" bIns="0" rIns="0">
            <a:spAutoFit/>
          </a:bodyPr>
          <a:lstStyle/>
          <a:p>
            <a:pPr algn="l">
              <a:lnSpc>
                <a:spcPts val="3448"/>
              </a:lnSpc>
              <a:spcBef>
                <a:spcPct val="0"/>
              </a:spcBef>
            </a:pPr>
            <a:r>
              <a:rPr lang="en-US" b="true" sz="2463">
                <a:solidFill>
                  <a:srgbClr val="FFFFFF"/>
                </a:solidFill>
                <a:latin typeface="Montserrat Medium"/>
                <a:ea typeface="Montserrat Medium"/>
                <a:cs typeface="Montserrat Medium"/>
                <a:sym typeface="Montserrat Medium"/>
              </a:rPr>
              <a:t>Результат работы с Dorik</a:t>
            </a:r>
          </a:p>
        </p:txBody>
      </p:sp>
      <p:sp>
        <p:nvSpPr>
          <p:cNvPr name="TextBox 30" id="30"/>
          <p:cNvSpPr txBox="true"/>
          <p:nvPr/>
        </p:nvSpPr>
        <p:spPr>
          <a:xfrm rot="0">
            <a:off x="962527" y="1256778"/>
            <a:ext cx="1605796" cy="588719"/>
          </a:xfrm>
          <a:prstGeom prst="rect">
            <a:avLst/>
          </a:prstGeom>
        </p:spPr>
        <p:txBody>
          <a:bodyPr anchor="t" rtlCol="false" tIns="0" lIns="0" bIns="0" rIns="0">
            <a:spAutoFit/>
          </a:bodyPr>
          <a:lstStyle/>
          <a:p>
            <a:pPr algn="ctr">
              <a:lnSpc>
                <a:spcPts val="4825"/>
              </a:lnSpc>
              <a:spcBef>
                <a:spcPct val="0"/>
              </a:spcBef>
            </a:pPr>
            <a:r>
              <a:rPr lang="en-US" b="true" sz="3447">
                <a:solidFill>
                  <a:srgbClr val="FFFFFF"/>
                </a:solidFill>
                <a:latin typeface="Montserrat Medium"/>
                <a:ea typeface="Montserrat Medium"/>
                <a:cs typeface="Montserrat Medium"/>
                <a:sym typeface="Montserrat Medium"/>
              </a:rPr>
              <a:t>Промт:</a:t>
            </a:r>
          </a:p>
        </p:txBody>
      </p:sp>
      <p:sp>
        <p:nvSpPr>
          <p:cNvPr name="TextBox 31" id="31"/>
          <p:cNvSpPr txBox="true"/>
          <p:nvPr/>
        </p:nvSpPr>
        <p:spPr>
          <a:xfrm rot="0">
            <a:off x="1028700" y="1891328"/>
            <a:ext cx="5470747" cy="7688695"/>
          </a:xfrm>
          <a:prstGeom prst="rect">
            <a:avLst/>
          </a:prstGeom>
        </p:spPr>
        <p:txBody>
          <a:bodyPr anchor="t" rtlCol="false" tIns="0" lIns="0" bIns="0" rIns="0">
            <a:spAutoFit/>
          </a:bodyPr>
          <a:lstStyle/>
          <a:p>
            <a:pPr algn="l">
              <a:lnSpc>
                <a:spcPts val="4088"/>
              </a:lnSpc>
              <a:spcBef>
                <a:spcPct val="0"/>
              </a:spcBef>
            </a:pPr>
            <a:r>
              <a:rPr lang="en-US" sz="2920" i="true">
                <a:solidFill>
                  <a:srgbClr val="FFFFFF"/>
                </a:solidFill>
                <a:latin typeface="Montserrat Italics"/>
                <a:ea typeface="Montserrat Italics"/>
                <a:cs typeface="Montserrat Italics"/>
                <a:sym typeface="Montserrat Italics"/>
              </a:rPr>
              <a:t>Создайте</a:t>
            </a:r>
            <a:r>
              <a:rPr lang="en-US" sz="2920" i="true">
                <a:solidFill>
                  <a:srgbClr val="FFFFFF"/>
                </a:solidFill>
                <a:latin typeface="Montserrat Italics"/>
                <a:ea typeface="Montserrat Italics"/>
                <a:cs typeface="Montserrat Italics"/>
                <a:sym typeface="Montserrat Italics"/>
              </a:rPr>
              <a:t> современный сайт для агентства AI-чатботов, которое помогает бизнесу автоматизировать продажи и общение с клиентами. Покажите услуги, примеры ботов и добавьте форму заявки. Используйте футуристичный и технологичный стиль. давай выберу вот этот промт теперь дай название сайта</a:t>
            </a:r>
          </a:p>
          <a:p>
            <a:pPr algn="l">
              <a:lnSpc>
                <a:spcPts val="4088"/>
              </a:lnSpc>
              <a:spcBef>
                <a:spcPct val="0"/>
              </a:spcBef>
            </a:pPr>
          </a:p>
        </p:txBody>
      </p:sp>
      <p:sp>
        <p:nvSpPr>
          <p:cNvPr name="TextBox 32" id="32"/>
          <p:cNvSpPr txBox="true"/>
          <p:nvPr/>
        </p:nvSpPr>
        <p:spPr>
          <a:xfrm rot="0">
            <a:off x="6882467" y="1536850"/>
            <a:ext cx="20788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1.</a:t>
            </a:r>
          </a:p>
        </p:txBody>
      </p:sp>
      <p:sp>
        <p:nvSpPr>
          <p:cNvPr name="TextBox 33" id="33"/>
          <p:cNvSpPr txBox="true"/>
          <p:nvPr/>
        </p:nvSpPr>
        <p:spPr>
          <a:xfrm rot="0">
            <a:off x="6850678" y="4277804"/>
            <a:ext cx="271462"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3</a:t>
            </a:r>
            <a:r>
              <a:rPr lang="en-US" b="true" sz="2502">
                <a:solidFill>
                  <a:srgbClr val="FFFFFF"/>
                </a:solidFill>
                <a:latin typeface="Montserrat Bold"/>
                <a:ea typeface="Montserrat Bold"/>
                <a:cs typeface="Montserrat Bold"/>
                <a:sym typeface="Montserrat Bold"/>
              </a:rPr>
              <a:t>.</a:t>
            </a:r>
          </a:p>
        </p:txBody>
      </p:sp>
      <p:sp>
        <p:nvSpPr>
          <p:cNvPr name="TextBox 34" id="34"/>
          <p:cNvSpPr txBox="true"/>
          <p:nvPr/>
        </p:nvSpPr>
        <p:spPr>
          <a:xfrm rot="0">
            <a:off x="6850231" y="7014595"/>
            <a:ext cx="272355"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5</a:t>
            </a:r>
            <a:r>
              <a:rPr lang="en-US" b="true" sz="2502">
                <a:solidFill>
                  <a:srgbClr val="FFFFFF"/>
                </a:solidFill>
                <a:latin typeface="Montserrat Bold"/>
                <a:ea typeface="Montserrat Bold"/>
                <a:cs typeface="Montserrat Bold"/>
                <a:sym typeface="Montserrat Bold"/>
              </a:rPr>
              <a:t>.</a:t>
            </a:r>
          </a:p>
        </p:txBody>
      </p:sp>
      <p:sp>
        <p:nvSpPr>
          <p:cNvPr name="TextBox 35" id="35"/>
          <p:cNvSpPr txBox="true"/>
          <p:nvPr/>
        </p:nvSpPr>
        <p:spPr>
          <a:xfrm rot="0">
            <a:off x="12202390" y="1536850"/>
            <a:ext cx="27396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2</a:t>
            </a:r>
            <a:r>
              <a:rPr lang="en-US" b="true" sz="2502">
                <a:solidFill>
                  <a:srgbClr val="FFFFFF"/>
                </a:solidFill>
                <a:latin typeface="Montserrat Bold"/>
                <a:ea typeface="Montserrat Bold"/>
                <a:cs typeface="Montserrat Bold"/>
                <a:sym typeface="Montserrat Bold"/>
              </a:rPr>
              <a:t>.</a:t>
            </a:r>
          </a:p>
        </p:txBody>
      </p:sp>
      <p:sp>
        <p:nvSpPr>
          <p:cNvPr name="TextBox 36" id="36"/>
          <p:cNvSpPr txBox="true"/>
          <p:nvPr/>
        </p:nvSpPr>
        <p:spPr>
          <a:xfrm rot="0">
            <a:off x="12185066" y="4277804"/>
            <a:ext cx="308610"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4</a:t>
            </a:r>
            <a:r>
              <a:rPr lang="en-US" b="true" sz="2502">
                <a:solidFill>
                  <a:srgbClr val="FFFFFF"/>
                </a:solidFill>
                <a:latin typeface="Montserrat Bold"/>
                <a:ea typeface="Montserrat Bold"/>
                <a:cs typeface="Montserrat Bold"/>
                <a:sym typeface="Montserrat Bold"/>
              </a:rPr>
              <a:t>.</a:t>
            </a:r>
          </a:p>
        </p:txBody>
      </p:sp>
      <p:sp>
        <p:nvSpPr>
          <p:cNvPr name="TextBox 37" id="37"/>
          <p:cNvSpPr txBox="true"/>
          <p:nvPr/>
        </p:nvSpPr>
        <p:spPr>
          <a:xfrm rot="0">
            <a:off x="12194934" y="7014595"/>
            <a:ext cx="288875"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6</a:t>
            </a:r>
            <a:r>
              <a:rPr lang="en-US" b="true" sz="2502">
                <a:solidFill>
                  <a:srgbClr val="FFFFFF"/>
                </a:solidFill>
                <a:latin typeface="Montserrat Bold"/>
                <a:ea typeface="Montserrat Bold"/>
                <a:cs typeface="Montserrat Bold"/>
                <a:sym typeface="Montserrat Bold"/>
              </a:rPr>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sp>
        <p:nvSpPr>
          <p:cNvPr name="Freeform 3" id="3"/>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898854" y="2089942"/>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5">
              <a:alphaModFix amt="18000"/>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464055" y="9760130"/>
            <a:ext cx="105376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08</a:t>
            </a:r>
          </a:p>
        </p:txBody>
      </p:sp>
      <p:sp>
        <p:nvSpPr>
          <p:cNvPr name="TextBox 6" id="6"/>
          <p:cNvSpPr txBox="true"/>
          <p:nvPr/>
        </p:nvSpPr>
        <p:spPr>
          <a:xfrm rot="0">
            <a:off x="15573875" y="908678"/>
            <a:ext cx="1263317" cy="326500"/>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7" id="7"/>
          <p:cNvSpPr txBox="true"/>
          <p:nvPr/>
        </p:nvSpPr>
        <p:spPr>
          <a:xfrm rot="0">
            <a:off x="1099234" y="1701117"/>
            <a:ext cx="6075089" cy="1609102"/>
          </a:xfrm>
          <a:prstGeom prst="rect">
            <a:avLst/>
          </a:prstGeom>
        </p:spPr>
        <p:txBody>
          <a:bodyPr anchor="t" rtlCol="false" tIns="0" lIns="0" bIns="0" rIns="0">
            <a:spAutoFit/>
          </a:bodyPr>
          <a:lstStyle/>
          <a:p>
            <a:pPr algn="just">
              <a:lnSpc>
                <a:spcPts val="13159"/>
              </a:lnSpc>
              <a:spcBef>
                <a:spcPct val="0"/>
              </a:spcBef>
            </a:pPr>
            <a:r>
              <a:rPr lang="en-US" b="true" sz="9399">
                <a:solidFill>
                  <a:srgbClr val="FFFFFF"/>
                </a:solidFill>
                <a:latin typeface="Montserrat Ultra-Bold"/>
                <a:ea typeface="Montserrat Ultra-Bold"/>
                <a:cs typeface="Montserrat Ultra-Bold"/>
                <a:sym typeface="Montserrat Ultra-Bold"/>
              </a:rPr>
              <a:t>Bubble</a:t>
            </a:r>
          </a:p>
        </p:txBody>
      </p:sp>
      <p:sp>
        <p:nvSpPr>
          <p:cNvPr name="TextBox 8" id="8"/>
          <p:cNvSpPr txBox="true"/>
          <p:nvPr/>
        </p:nvSpPr>
        <p:spPr>
          <a:xfrm rot="0">
            <a:off x="983500" y="3205444"/>
            <a:ext cx="7560192" cy="3777617"/>
          </a:xfrm>
          <a:prstGeom prst="rect">
            <a:avLst/>
          </a:prstGeom>
        </p:spPr>
        <p:txBody>
          <a:bodyPr anchor="t" rtlCol="false" tIns="0" lIns="0" bIns="0" rIns="0">
            <a:spAutoFit/>
          </a:bodyPr>
          <a:lstStyle/>
          <a:p>
            <a:pPr algn="l">
              <a:lnSpc>
                <a:spcPts val="7559"/>
              </a:lnSpc>
              <a:spcBef>
                <a:spcPct val="0"/>
              </a:spcBef>
            </a:pPr>
            <a:r>
              <a:rPr lang="en-US" sz="5399">
                <a:solidFill>
                  <a:srgbClr val="FFFFFF"/>
                </a:solidFill>
                <a:latin typeface="Montserrat"/>
                <a:ea typeface="Montserrat"/>
                <a:cs typeface="Montserrat"/>
                <a:sym typeface="Montserrat"/>
              </a:rPr>
              <a:t>Одна из самых популярных no-code платформ для веб‑приложений.</a:t>
            </a:r>
          </a:p>
        </p:txBody>
      </p:sp>
      <p:sp>
        <p:nvSpPr>
          <p:cNvPr name="TextBox 9" id="9"/>
          <p:cNvSpPr txBox="true"/>
          <p:nvPr/>
        </p:nvSpPr>
        <p:spPr>
          <a:xfrm rot="0">
            <a:off x="10933077" y="2518408"/>
            <a:ext cx="4113186" cy="714375"/>
          </a:xfrm>
          <a:prstGeom prst="rect">
            <a:avLst/>
          </a:prstGeom>
        </p:spPr>
        <p:txBody>
          <a:bodyPr anchor="t" rtlCol="false" tIns="0" lIns="0" bIns="0" rIns="0">
            <a:spAutoFit/>
          </a:bodyPr>
          <a:lstStyle/>
          <a:p>
            <a:pPr algn="just">
              <a:lnSpc>
                <a:spcPts val="2879"/>
              </a:lnSpc>
            </a:pPr>
            <a:r>
              <a:rPr lang="en-US" sz="2400" b="true">
                <a:solidFill>
                  <a:srgbClr val="FFFFFF"/>
                </a:solidFill>
                <a:latin typeface="Montserrat Bold"/>
                <a:ea typeface="Montserrat Bold"/>
                <a:cs typeface="Montserrat Bold"/>
                <a:sym typeface="Montserrat Bold"/>
              </a:rPr>
              <a:t>Особенности:</a:t>
            </a:r>
          </a:p>
          <a:p>
            <a:pPr algn="just">
              <a:lnSpc>
                <a:spcPts val="2879"/>
              </a:lnSpc>
            </a:pPr>
          </a:p>
        </p:txBody>
      </p:sp>
      <p:sp>
        <p:nvSpPr>
          <p:cNvPr name="TextBox 10" id="10"/>
          <p:cNvSpPr txBox="true"/>
          <p:nvPr/>
        </p:nvSpPr>
        <p:spPr>
          <a:xfrm rot="0">
            <a:off x="10933077" y="2903250"/>
            <a:ext cx="6915832" cy="1934785"/>
          </a:xfrm>
          <a:prstGeom prst="rect">
            <a:avLst/>
          </a:prstGeom>
        </p:spPr>
        <p:txBody>
          <a:bodyPr anchor="t" rtlCol="false" tIns="0" lIns="0" bIns="0" rIns="0">
            <a:spAutoFit/>
          </a:bodyPr>
          <a:lstStyle/>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Визуальный редактор для интерфейса и логики.</a:t>
            </a:r>
          </a:p>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Поддержка плагинов и API‑интеграций.</a:t>
            </a:r>
          </a:p>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Масштабируемость и публикация прямо из редактора.</a:t>
            </a:r>
          </a:p>
        </p:txBody>
      </p:sp>
      <p:sp>
        <p:nvSpPr>
          <p:cNvPr name="TextBox 11" id="11"/>
          <p:cNvSpPr txBox="true"/>
          <p:nvPr/>
        </p:nvSpPr>
        <p:spPr>
          <a:xfrm rot="0">
            <a:off x="10933077" y="5206637"/>
            <a:ext cx="4459823" cy="352425"/>
          </a:xfrm>
          <a:prstGeom prst="rect">
            <a:avLst/>
          </a:prstGeom>
        </p:spPr>
        <p:txBody>
          <a:bodyPr anchor="t" rtlCol="false" tIns="0" lIns="0" bIns="0" rIns="0">
            <a:spAutoFit/>
          </a:bodyPr>
          <a:lstStyle/>
          <a:p>
            <a:pPr algn="just">
              <a:lnSpc>
                <a:spcPts val="2879"/>
              </a:lnSpc>
            </a:pPr>
            <a:r>
              <a:rPr lang="en-US" sz="2400" b="true">
                <a:solidFill>
                  <a:srgbClr val="FFFFFF"/>
                </a:solidFill>
                <a:latin typeface="Montserrat Bold"/>
                <a:ea typeface="Montserrat Bold"/>
                <a:cs typeface="Montserrat Bold"/>
                <a:sym typeface="Montserrat Bold"/>
              </a:rPr>
              <a:t>Плюсы:</a:t>
            </a:r>
          </a:p>
        </p:txBody>
      </p:sp>
      <p:sp>
        <p:nvSpPr>
          <p:cNvPr name="TextBox 12" id="12"/>
          <p:cNvSpPr txBox="true"/>
          <p:nvPr/>
        </p:nvSpPr>
        <p:spPr>
          <a:xfrm rot="0">
            <a:off x="10837827" y="5560526"/>
            <a:ext cx="4591454" cy="1153735"/>
          </a:xfrm>
          <a:prstGeom prst="rect">
            <a:avLst/>
          </a:prstGeom>
        </p:spPr>
        <p:txBody>
          <a:bodyPr anchor="t" rtlCol="false" tIns="0" lIns="0" bIns="0" rIns="0">
            <a:spAutoFit/>
          </a:bodyPr>
          <a:lstStyle/>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Мощный функционал</a:t>
            </a:r>
          </a:p>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Развитое сообщество</a:t>
            </a:r>
          </a:p>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Гибкость.</a:t>
            </a:r>
          </a:p>
        </p:txBody>
      </p:sp>
      <p:grpSp>
        <p:nvGrpSpPr>
          <p:cNvPr name="Group 13" id="13"/>
          <p:cNvGrpSpPr/>
          <p:nvPr/>
        </p:nvGrpSpPr>
        <p:grpSpPr>
          <a:xfrm rot="0">
            <a:off x="10013735" y="6983062"/>
            <a:ext cx="610341" cy="61034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FFB4B4">
                      <a:alpha val="63000"/>
                    </a:srgbClr>
                  </a:gs>
                  <a:gs pos="100000">
                    <a:srgbClr val="A80000">
                      <a:alpha val="63000"/>
                    </a:srgbClr>
                  </a:gs>
                </a:gsLst>
                <a:lin ang="0"/>
              </a:gra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0933077" y="7131070"/>
            <a:ext cx="4113186" cy="352425"/>
          </a:xfrm>
          <a:prstGeom prst="rect">
            <a:avLst/>
          </a:prstGeom>
        </p:spPr>
        <p:txBody>
          <a:bodyPr anchor="t" rtlCol="false" tIns="0" lIns="0" bIns="0" rIns="0">
            <a:spAutoFit/>
          </a:bodyPr>
          <a:lstStyle/>
          <a:p>
            <a:pPr algn="just">
              <a:lnSpc>
                <a:spcPts val="2879"/>
              </a:lnSpc>
            </a:pPr>
            <a:r>
              <a:rPr lang="en-US" sz="2400" b="true">
                <a:solidFill>
                  <a:srgbClr val="FFFFFF"/>
                </a:solidFill>
                <a:latin typeface="Montserrat Bold"/>
                <a:ea typeface="Montserrat Bold"/>
                <a:cs typeface="Montserrat Bold"/>
                <a:sym typeface="Montserrat Bold"/>
              </a:rPr>
              <a:t>Минусы:</a:t>
            </a:r>
          </a:p>
        </p:txBody>
      </p:sp>
      <p:sp>
        <p:nvSpPr>
          <p:cNvPr name="TextBox 17" id="17"/>
          <p:cNvSpPr txBox="true"/>
          <p:nvPr/>
        </p:nvSpPr>
        <p:spPr>
          <a:xfrm rot="0">
            <a:off x="10933077" y="7555303"/>
            <a:ext cx="5245228" cy="763210"/>
          </a:xfrm>
          <a:prstGeom prst="rect">
            <a:avLst/>
          </a:prstGeom>
        </p:spPr>
        <p:txBody>
          <a:bodyPr anchor="t" rtlCol="false" tIns="0" lIns="0" bIns="0" rIns="0">
            <a:spAutoFit/>
          </a:bodyPr>
          <a:lstStyle/>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Требует времени на освоение</a:t>
            </a:r>
          </a:p>
          <a:p>
            <a:pPr algn="l" marL="475488" indent="-237744" lvl="1">
              <a:lnSpc>
                <a:spcPts val="3083"/>
              </a:lnSpc>
              <a:buFont typeface="Arial"/>
              <a:buChar char="•"/>
            </a:pPr>
            <a:r>
              <a:rPr lang="en-US" sz="2202">
                <a:solidFill>
                  <a:srgbClr val="FFFFFF"/>
                </a:solidFill>
                <a:latin typeface="Montserrat"/>
                <a:ea typeface="Montserrat"/>
                <a:cs typeface="Montserrat"/>
                <a:sym typeface="Montserrat"/>
              </a:rPr>
              <a:t>Cложнее для новичков.</a:t>
            </a:r>
          </a:p>
        </p:txBody>
      </p:sp>
      <p:sp>
        <p:nvSpPr>
          <p:cNvPr name="Freeform 18" id="18"/>
          <p:cNvSpPr/>
          <p:nvPr/>
        </p:nvSpPr>
        <p:spPr>
          <a:xfrm flipH="false" flipV="false" rot="-10800000">
            <a:off x="8543692" y="5981672"/>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5">
              <a:alphaModFix amt="18000"/>
              <a:extLst>
                <a:ext uri="{96DAC541-7B7A-43D3-8B79-37D633B846F1}">
                  <asvg:svgBlip xmlns:asvg="http://schemas.microsoft.com/office/drawing/2016/SVG/main" r:embed="rId6"/>
                </a:ext>
              </a:extLst>
            </a:blip>
            <a:stretch>
              <a:fillRect l="0" t="0" r="0" b="0"/>
            </a:stretch>
          </a:blipFill>
        </p:spPr>
      </p:sp>
      <p:grpSp>
        <p:nvGrpSpPr>
          <p:cNvPr name="Group 19" id="19"/>
          <p:cNvGrpSpPr/>
          <p:nvPr/>
        </p:nvGrpSpPr>
        <p:grpSpPr>
          <a:xfrm rot="-10800000">
            <a:off x="10013735" y="2447762"/>
            <a:ext cx="647686" cy="64768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141EFF">
                      <a:alpha val="63000"/>
                    </a:srgbClr>
                  </a:gs>
                  <a:gs pos="100000">
                    <a:srgbClr val="06E1FF">
                      <a:alpha val="63000"/>
                    </a:srgbClr>
                  </a:gs>
                </a:gsLst>
                <a:lin ang="0"/>
              </a:gra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10800000">
            <a:off x="10013735" y="5200657"/>
            <a:ext cx="647686" cy="64768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133350" cap="sq">
              <a:gradFill>
                <a:gsLst>
                  <a:gs pos="0">
                    <a:srgbClr val="0D5D03">
                      <a:alpha val="63000"/>
                    </a:srgbClr>
                  </a:gs>
                  <a:gs pos="100000">
                    <a:srgbClr val="C4FF00">
                      <a:alpha val="63000"/>
                    </a:srgbClr>
                  </a:gs>
                </a:gsLst>
                <a:lin ang="0"/>
              </a:gra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886423" y="1733550"/>
            <a:ext cx="6819900" cy="68199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447675" cap="sq">
              <a:gradFill>
                <a:gsLst>
                  <a:gs pos="0">
                    <a:srgbClr val="036E99">
                      <a:alpha val="63000"/>
                    </a:srgbClr>
                  </a:gs>
                  <a:gs pos="100000">
                    <a:srgbClr val="FFFFFF">
                      <a:alpha val="0"/>
                    </a:srgbClr>
                  </a:gs>
                </a:gsLst>
                <a:lin ang="0"/>
              </a:gra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254018" y="3496205"/>
            <a:ext cx="915354" cy="715640"/>
          </a:xfrm>
          <a:custGeom>
            <a:avLst/>
            <a:gdLst/>
            <a:ahLst/>
            <a:cxnLst/>
            <a:rect r="r" b="b" t="t" l="l"/>
            <a:pathLst>
              <a:path h="715640" w="915354">
                <a:moveTo>
                  <a:pt x="0" y="0"/>
                </a:moveTo>
                <a:lnTo>
                  <a:pt x="915354" y="0"/>
                </a:lnTo>
                <a:lnTo>
                  <a:pt x="915354" y="715640"/>
                </a:lnTo>
                <a:lnTo>
                  <a:pt x="0" y="715640"/>
                </a:lnTo>
                <a:lnTo>
                  <a:pt x="0" y="0"/>
                </a:lnTo>
                <a:close/>
              </a:path>
            </a:pathLst>
          </a:custGeom>
          <a:blipFill>
            <a:blip r:embed="rId3">
              <a:alphaModFix amt="18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27692" y="946778"/>
            <a:ext cx="280580" cy="280580"/>
          </a:xfrm>
          <a:custGeom>
            <a:avLst/>
            <a:gdLst/>
            <a:ahLst/>
            <a:cxnLst/>
            <a:rect r="r" b="b" t="t" l="l"/>
            <a:pathLst>
              <a:path h="280580" w="280580">
                <a:moveTo>
                  <a:pt x="0" y="0"/>
                </a:moveTo>
                <a:lnTo>
                  <a:pt x="280579" y="0"/>
                </a:lnTo>
                <a:lnTo>
                  <a:pt x="280579" y="280580"/>
                </a:lnTo>
                <a:lnTo>
                  <a:pt x="0" y="2805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8" id="8"/>
          <p:cNvSpPr/>
          <p:nvPr/>
        </p:nvSpPr>
        <p:spPr>
          <a:xfrm flipH="true">
            <a:off x="6594697" y="1809250"/>
            <a:ext cx="0" cy="7851293"/>
          </a:xfrm>
          <a:prstGeom prst="line">
            <a:avLst/>
          </a:prstGeom>
          <a:ln cap="flat" w="38100">
            <a:solidFill>
              <a:srgbClr val="FFFFFF"/>
            </a:solidFill>
            <a:prstDash val="solid"/>
            <a:headEnd type="none" len="sm" w="sm"/>
            <a:tailEnd type="none" len="sm" w="sm"/>
          </a:ln>
        </p:spPr>
      </p:sp>
      <p:grpSp>
        <p:nvGrpSpPr>
          <p:cNvPr name="Group 9" id="9"/>
          <p:cNvGrpSpPr/>
          <p:nvPr/>
        </p:nvGrpSpPr>
        <p:grpSpPr>
          <a:xfrm rot="0">
            <a:off x="7233004" y="1584475"/>
            <a:ext cx="4571062" cy="2606905"/>
            <a:chOff x="0" y="0"/>
            <a:chExt cx="74470496" cy="42470980"/>
          </a:xfrm>
        </p:grpSpPr>
        <p:sp>
          <p:nvSpPr>
            <p:cNvPr name="Freeform 10" id="10"/>
            <p:cNvSpPr/>
            <p:nvPr/>
          </p:nvSpPr>
          <p:spPr>
            <a:xfrm flipH="false" flipV="false" rot="0">
              <a:off x="0" y="0"/>
              <a:ext cx="74470493" cy="42470980"/>
            </a:xfrm>
            <a:custGeom>
              <a:avLst/>
              <a:gdLst/>
              <a:ahLst/>
              <a:cxnLst/>
              <a:rect r="r" b="b" t="t" l="l"/>
              <a:pathLst>
                <a:path h="42470980" w="74470493">
                  <a:moveTo>
                    <a:pt x="38955" y="0"/>
                  </a:moveTo>
                  <a:lnTo>
                    <a:pt x="74431537" y="0"/>
                  </a:lnTo>
                  <a:cubicBezTo>
                    <a:pt x="74441869" y="0"/>
                    <a:pt x="74451778" y="4104"/>
                    <a:pt x="74459083" y="11410"/>
                  </a:cubicBezTo>
                  <a:cubicBezTo>
                    <a:pt x="74466388" y="18715"/>
                    <a:pt x="74470493" y="28623"/>
                    <a:pt x="74470493" y="38955"/>
                  </a:cubicBezTo>
                  <a:lnTo>
                    <a:pt x="74470493" y="42432024"/>
                  </a:lnTo>
                  <a:cubicBezTo>
                    <a:pt x="74470493" y="42453539"/>
                    <a:pt x="74453055" y="42470980"/>
                    <a:pt x="74431537" y="42470980"/>
                  </a:cubicBezTo>
                  <a:lnTo>
                    <a:pt x="38955" y="42470980"/>
                  </a:lnTo>
                  <a:cubicBezTo>
                    <a:pt x="17441" y="42470980"/>
                    <a:pt x="0" y="42453539"/>
                    <a:pt x="0" y="42432024"/>
                  </a:cubicBezTo>
                  <a:lnTo>
                    <a:pt x="0" y="38955"/>
                  </a:lnTo>
                  <a:cubicBezTo>
                    <a:pt x="0" y="17441"/>
                    <a:pt x="17441" y="0"/>
                    <a:pt x="38955" y="0"/>
                  </a:cubicBezTo>
                  <a:close/>
                </a:path>
              </a:pathLst>
            </a:custGeom>
            <a:solidFill>
              <a:srgbClr val="B0E1F5"/>
            </a:solidFill>
          </p:spPr>
        </p:sp>
        <p:sp>
          <p:nvSpPr>
            <p:cNvPr name="TextBox 11" id="11"/>
            <p:cNvSpPr txBox="true"/>
            <p:nvPr/>
          </p:nvSpPr>
          <p:spPr>
            <a:xfrm>
              <a:off x="0" y="-57150"/>
              <a:ext cx="74470496" cy="42528130"/>
            </a:xfrm>
            <a:prstGeom prst="rect">
              <a:avLst/>
            </a:prstGeom>
          </p:spPr>
          <p:txBody>
            <a:bodyPr anchor="ctr" rtlCol="false" tIns="50800" lIns="50800" bIns="50800" rIns="50800"/>
            <a:lstStyle/>
            <a:p>
              <a:pPr algn="ctr">
                <a:lnSpc>
                  <a:spcPts val="3919"/>
                </a:lnSpc>
                <a:spcBef>
                  <a:spcPct val="0"/>
                </a:spcBef>
              </a:pPr>
            </a:p>
          </p:txBody>
        </p:sp>
      </p:grpSp>
      <p:grpSp>
        <p:nvGrpSpPr>
          <p:cNvPr name="Group 12" id="12"/>
          <p:cNvGrpSpPr/>
          <p:nvPr/>
        </p:nvGrpSpPr>
        <p:grpSpPr>
          <a:xfrm rot="0">
            <a:off x="7233004" y="4416995"/>
            <a:ext cx="4571062" cy="2606905"/>
            <a:chOff x="0" y="0"/>
            <a:chExt cx="74470496" cy="42470980"/>
          </a:xfrm>
        </p:grpSpPr>
        <p:sp>
          <p:nvSpPr>
            <p:cNvPr name="Freeform 13" id="13"/>
            <p:cNvSpPr/>
            <p:nvPr/>
          </p:nvSpPr>
          <p:spPr>
            <a:xfrm flipH="false" flipV="false" rot="0">
              <a:off x="0" y="0"/>
              <a:ext cx="74470493" cy="42470980"/>
            </a:xfrm>
            <a:custGeom>
              <a:avLst/>
              <a:gdLst/>
              <a:ahLst/>
              <a:cxnLst/>
              <a:rect r="r" b="b" t="t" l="l"/>
              <a:pathLst>
                <a:path h="42470980" w="74470493">
                  <a:moveTo>
                    <a:pt x="38955" y="0"/>
                  </a:moveTo>
                  <a:lnTo>
                    <a:pt x="74431537" y="0"/>
                  </a:lnTo>
                  <a:cubicBezTo>
                    <a:pt x="74441869" y="0"/>
                    <a:pt x="74451778" y="4104"/>
                    <a:pt x="74459083" y="11410"/>
                  </a:cubicBezTo>
                  <a:cubicBezTo>
                    <a:pt x="74466388" y="18715"/>
                    <a:pt x="74470493" y="28623"/>
                    <a:pt x="74470493" y="38955"/>
                  </a:cubicBezTo>
                  <a:lnTo>
                    <a:pt x="74470493" y="42432024"/>
                  </a:lnTo>
                  <a:cubicBezTo>
                    <a:pt x="74470493" y="42453539"/>
                    <a:pt x="74453055" y="42470980"/>
                    <a:pt x="74431537" y="42470980"/>
                  </a:cubicBezTo>
                  <a:lnTo>
                    <a:pt x="38955" y="42470980"/>
                  </a:lnTo>
                  <a:cubicBezTo>
                    <a:pt x="17441" y="42470980"/>
                    <a:pt x="0" y="42453539"/>
                    <a:pt x="0" y="42432024"/>
                  </a:cubicBezTo>
                  <a:lnTo>
                    <a:pt x="0" y="38955"/>
                  </a:lnTo>
                  <a:cubicBezTo>
                    <a:pt x="0" y="17441"/>
                    <a:pt x="17441" y="0"/>
                    <a:pt x="38955" y="0"/>
                  </a:cubicBezTo>
                  <a:close/>
                </a:path>
              </a:pathLst>
            </a:custGeom>
            <a:solidFill>
              <a:srgbClr val="B0E1F5"/>
            </a:solidFill>
          </p:spPr>
        </p:sp>
        <p:sp>
          <p:nvSpPr>
            <p:cNvPr name="TextBox 14" id="14"/>
            <p:cNvSpPr txBox="true"/>
            <p:nvPr/>
          </p:nvSpPr>
          <p:spPr>
            <a:xfrm>
              <a:off x="0" y="-57150"/>
              <a:ext cx="74470496" cy="42528130"/>
            </a:xfrm>
            <a:prstGeom prst="rect">
              <a:avLst/>
            </a:prstGeom>
          </p:spPr>
          <p:txBody>
            <a:bodyPr anchor="ctr" rtlCol="false" tIns="50800" lIns="50800" bIns="50800" rIns="50800"/>
            <a:lstStyle/>
            <a:p>
              <a:pPr algn="ctr">
                <a:lnSpc>
                  <a:spcPts val="3919"/>
                </a:lnSpc>
                <a:spcBef>
                  <a:spcPct val="0"/>
                </a:spcBef>
              </a:pPr>
            </a:p>
          </p:txBody>
        </p:sp>
      </p:grpSp>
      <p:grpSp>
        <p:nvGrpSpPr>
          <p:cNvPr name="Group 15" id="15"/>
          <p:cNvGrpSpPr/>
          <p:nvPr/>
        </p:nvGrpSpPr>
        <p:grpSpPr>
          <a:xfrm rot="0">
            <a:off x="7233004" y="7249515"/>
            <a:ext cx="4571062" cy="2590836"/>
            <a:chOff x="0" y="0"/>
            <a:chExt cx="74470496" cy="42209199"/>
          </a:xfrm>
        </p:grpSpPr>
        <p:sp>
          <p:nvSpPr>
            <p:cNvPr name="Freeform 16" id="16"/>
            <p:cNvSpPr/>
            <p:nvPr/>
          </p:nvSpPr>
          <p:spPr>
            <a:xfrm flipH="false" flipV="false" rot="0">
              <a:off x="0" y="0"/>
              <a:ext cx="74470493" cy="42209200"/>
            </a:xfrm>
            <a:custGeom>
              <a:avLst/>
              <a:gdLst/>
              <a:ahLst/>
              <a:cxnLst/>
              <a:rect r="r" b="b" t="t" l="l"/>
              <a:pathLst>
                <a:path h="42209200" w="74470493">
                  <a:moveTo>
                    <a:pt x="38955" y="0"/>
                  </a:moveTo>
                  <a:lnTo>
                    <a:pt x="74431537" y="0"/>
                  </a:lnTo>
                  <a:cubicBezTo>
                    <a:pt x="74441869" y="0"/>
                    <a:pt x="74451778" y="4104"/>
                    <a:pt x="74459083" y="11410"/>
                  </a:cubicBezTo>
                  <a:cubicBezTo>
                    <a:pt x="74466388" y="18715"/>
                    <a:pt x="74470493" y="28623"/>
                    <a:pt x="74470493" y="38955"/>
                  </a:cubicBezTo>
                  <a:lnTo>
                    <a:pt x="74470493" y="42170245"/>
                  </a:lnTo>
                  <a:cubicBezTo>
                    <a:pt x="74470493" y="42191760"/>
                    <a:pt x="74453055" y="42209200"/>
                    <a:pt x="74431537" y="42209200"/>
                  </a:cubicBezTo>
                  <a:lnTo>
                    <a:pt x="38955" y="42209200"/>
                  </a:lnTo>
                  <a:cubicBezTo>
                    <a:pt x="17441" y="42209200"/>
                    <a:pt x="0" y="42191760"/>
                    <a:pt x="0" y="42170245"/>
                  </a:cubicBezTo>
                  <a:lnTo>
                    <a:pt x="0" y="38955"/>
                  </a:lnTo>
                  <a:cubicBezTo>
                    <a:pt x="0" y="17441"/>
                    <a:pt x="17441" y="0"/>
                    <a:pt x="38955" y="0"/>
                  </a:cubicBezTo>
                  <a:close/>
                </a:path>
              </a:pathLst>
            </a:custGeom>
            <a:solidFill>
              <a:srgbClr val="B0E1F5"/>
            </a:solidFill>
          </p:spPr>
        </p:sp>
        <p:sp>
          <p:nvSpPr>
            <p:cNvPr name="TextBox 17" id="17"/>
            <p:cNvSpPr txBox="true"/>
            <p:nvPr/>
          </p:nvSpPr>
          <p:spPr>
            <a:xfrm>
              <a:off x="0" y="-57150"/>
              <a:ext cx="74470496" cy="42266349"/>
            </a:xfrm>
            <a:prstGeom prst="rect">
              <a:avLst/>
            </a:prstGeom>
          </p:spPr>
          <p:txBody>
            <a:bodyPr anchor="ctr" rtlCol="false" tIns="50800" lIns="50800" bIns="50800" rIns="50800"/>
            <a:lstStyle/>
            <a:p>
              <a:pPr algn="ctr">
                <a:lnSpc>
                  <a:spcPts val="3919"/>
                </a:lnSpc>
                <a:spcBef>
                  <a:spcPct val="0"/>
                </a:spcBef>
              </a:pPr>
            </a:p>
          </p:txBody>
        </p:sp>
      </p:grpSp>
      <p:grpSp>
        <p:nvGrpSpPr>
          <p:cNvPr name="Group 18" id="18"/>
          <p:cNvGrpSpPr/>
          <p:nvPr/>
        </p:nvGrpSpPr>
        <p:grpSpPr>
          <a:xfrm rot="0">
            <a:off x="12525206" y="7150821"/>
            <a:ext cx="4571062" cy="2590836"/>
            <a:chOff x="0" y="0"/>
            <a:chExt cx="74470496" cy="42209199"/>
          </a:xfrm>
        </p:grpSpPr>
        <p:sp>
          <p:nvSpPr>
            <p:cNvPr name="Freeform 19" id="19"/>
            <p:cNvSpPr/>
            <p:nvPr/>
          </p:nvSpPr>
          <p:spPr>
            <a:xfrm flipH="false" flipV="false" rot="0">
              <a:off x="0" y="0"/>
              <a:ext cx="74470493" cy="42209200"/>
            </a:xfrm>
            <a:custGeom>
              <a:avLst/>
              <a:gdLst/>
              <a:ahLst/>
              <a:cxnLst/>
              <a:rect r="r" b="b" t="t" l="l"/>
              <a:pathLst>
                <a:path h="42209200" w="74470493">
                  <a:moveTo>
                    <a:pt x="38955" y="0"/>
                  </a:moveTo>
                  <a:lnTo>
                    <a:pt x="74431537" y="0"/>
                  </a:lnTo>
                  <a:cubicBezTo>
                    <a:pt x="74441869" y="0"/>
                    <a:pt x="74451778" y="4104"/>
                    <a:pt x="74459083" y="11410"/>
                  </a:cubicBezTo>
                  <a:cubicBezTo>
                    <a:pt x="74466388" y="18715"/>
                    <a:pt x="74470493" y="28623"/>
                    <a:pt x="74470493" y="38955"/>
                  </a:cubicBezTo>
                  <a:lnTo>
                    <a:pt x="74470493" y="42170245"/>
                  </a:lnTo>
                  <a:cubicBezTo>
                    <a:pt x="74470493" y="42191760"/>
                    <a:pt x="74453055" y="42209200"/>
                    <a:pt x="74431537" y="42209200"/>
                  </a:cubicBezTo>
                  <a:lnTo>
                    <a:pt x="38955" y="42209200"/>
                  </a:lnTo>
                  <a:cubicBezTo>
                    <a:pt x="17441" y="42209200"/>
                    <a:pt x="0" y="42191760"/>
                    <a:pt x="0" y="42170245"/>
                  </a:cubicBezTo>
                  <a:lnTo>
                    <a:pt x="0" y="38955"/>
                  </a:lnTo>
                  <a:cubicBezTo>
                    <a:pt x="0" y="17441"/>
                    <a:pt x="17441" y="0"/>
                    <a:pt x="38955" y="0"/>
                  </a:cubicBezTo>
                  <a:close/>
                </a:path>
              </a:pathLst>
            </a:custGeom>
            <a:solidFill>
              <a:srgbClr val="B0E1F5"/>
            </a:solidFill>
          </p:spPr>
        </p:sp>
        <p:sp>
          <p:nvSpPr>
            <p:cNvPr name="TextBox 20" id="20"/>
            <p:cNvSpPr txBox="true"/>
            <p:nvPr/>
          </p:nvSpPr>
          <p:spPr>
            <a:xfrm>
              <a:off x="0" y="-57150"/>
              <a:ext cx="74470496" cy="42266349"/>
            </a:xfrm>
            <a:prstGeom prst="rect">
              <a:avLst/>
            </a:prstGeom>
          </p:spPr>
          <p:txBody>
            <a:bodyPr anchor="ctr" rtlCol="false" tIns="50800" lIns="50800" bIns="50800" rIns="50800"/>
            <a:lstStyle/>
            <a:p>
              <a:pPr algn="ctr">
                <a:lnSpc>
                  <a:spcPts val="3919"/>
                </a:lnSpc>
                <a:spcBef>
                  <a:spcPct val="0"/>
                </a:spcBef>
              </a:pPr>
            </a:p>
          </p:txBody>
        </p:sp>
      </p:grpSp>
      <p:grpSp>
        <p:nvGrpSpPr>
          <p:cNvPr name="Group 21" id="21"/>
          <p:cNvGrpSpPr/>
          <p:nvPr/>
        </p:nvGrpSpPr>
        <p:grpSpPr>
          <a:xfrm rot="0">
            <a:off x="12552553" y="1584475"/>
            <a:ext cx="4558839" cy="2606905"/>
            <a:chOff x="0" y="0"/>
            <a:chExt cx="74271354" cy="42470980"/>
          </a:xfrm>
        </p:grpSpPr>
        <p:sp>
          <p:nvSpPr>
            <p:cNvPr name="Freeform 22" id="22"/>
            <p:cNvSpPr/>
            <p:nvPr/>
          </p:nvSpPr>
          <p:spPr>
            <a:xfrm flipH="false" flipV="false" rot="0">
              <a:off x="0" y="0"/>
              <a:ext cx="74271355" cy="42470980"/>
            </a:xfrm>
            <a:custGeom>
              <a:avLst/>
              <a:gdLst/>
              <a:ahLst/>
              <a:cxnLst/>
              <a:rect r="r" b="b" t="t" l="l"/>
              <a:pathLst>
                <a:path h="42470980" w="74271355">
                  <a:moveTo>
                    <a:pt x="39059" y="0"/>
                  </a:moveTo>
                  <a:lnTo>
                    <a:pt x="74232294" y="0"/>
                  </a:lnTo>
                  <a:cubicBezTo>
                    <a:pt x="74253868" y="0"/>
                    <a:pt x="74271355" y="17487"/>
                    <a:pt x="74271355" y="39059"/>
                  </a:cubicBezTo>
                  <a:lnTo>
                    <a:pt x="74271355" y="42431922"/>
                  </a:lnTo>
                  <a:cubicBezTo>
                    <a:pt x="74271355" y="42442281"/>
                    <a:pt x="74267237" y="42452215"/>
                    <a:pt x="74259914" y="42459539"/>
                  </a:cubicBezTo>
                  <a:cubicBezTo>
                    <a:pt x="74252590" y="42466865"/>
                    <a:pt x="74242656" y="42470980"/>
                    <a:pt x="74232294" y="42470980"/>
                  </a:cubicBezTo>
                  <a:lnTo>
                    <a:pt x="39059" y="42470980"/>
                  </a:lnTo>
                  <a:cubicBezTo>
                    <a:pt x="17487" y="42470980"/>
                    <a:pt x="0" y="42453492"/>
                    <a:pt x="0" y="42431922"/>
                  </a:cubicBezTo>
                  <a:lnTo>
                    <a:pt x="0" y="39059"/>
                  </a:lnTo>
                  <a:cubicBezTo>
                    <a:pt x="0" y="28700"/>
                    <a:pt x="4115" y="18765"/>
                    <a:pt x="11440" y="11440"/>
                  </a:cubicBezTo>
                  <a:cubicBezTo>
                    <a:pt x="18765" y="4115"/>
                    <a:pt x="28700" y="0"/>
                    <a:pt x="39059" y="0"/>
                  </a:cubicBezTo>
                  <a:close/>
                </a:path>
              </a:pathLst>
            </a:custGeom>
            <a:solidFill>
              <a:srgbClr val="B0E1F5"/>
            </a:solidFill>
          </p:spPr>
        </p:sp>
        <p:sp>
          <p:nvSpPr>
            <p:cNvPr name="TextBox 23" id="23"/>
            <p:cNvSpPr txBox="true"/>
            <p:nvPr/>
          </p:nvSpPr>
          <p:spPr>
            <a:xfrm>
              <a:off x="0" y="-57150"/>
              <a:ext cx="74271354" cy="42528130"/>
            </a:xfrm>
            <a:prstGeom prst="rect">
              <a:avLst/>
            </a:prstGeom>
          </p:spPr>
          <p:txBody>
            <a:bodyPr anchor="ctr" rtlCol="false" tIns="50800" lIns="50800" bIns="50800" rIns="50800"/>
            <a:lstStyle/>
            <a:p>
              <a:pPr algn="ctr">
                <a:lnSpc>
                  <a:spcPts val="3919"/>
                </a:lnSpc>
                <a:spcBef>
                  <a:spcPct val="0"/>
                </a:spcBef>
              </a:pPr>
            </a:p>
          </p:txBody>
        </p:sp>
      </p:grpSp>
      <p:grpSp>
        <p:nvGrpSpPr>
          <p:cNvPr name="Group 24" id="24"/>
          <p:cNvGrpSpPr/>
          <p:nvPr/>
        </p:nvGrpSpPr>
        <p:grpSpPr>
          <a:xfrm rot="0">
            <a:off x="12552553" y="4416995"/>
            <a:ext cx="4558839" cy="2606905"/>
            <a:chOff x="0" y="0"/>
            <a:chExt cx="74271354" cy="42470980"/>
          </a:xfrm>
        </p:grpSpPr>
        <p:sp>
          <p:nvSpPr>
            <p:cNvPr name="Freeform 25" id="25"/>
            <p:cNvSpPr/>
            <p:nvPr/>
          </p:nvSpPr>
          <p:spPr>
            <a:xfrm flipH="false" flipV="false" rot="0">
              <a:off x="0" y="0"/>
              <a:ext cx="74271355" cy="42470980"/>
            </a:xfrm>
            <a:custGeom>
              <a:avLst/>
              <a:gdLst/>
              <a:ahLst/>
              <a:cxnLst/>
              <a:rect r="r" b="b" t="t" l="l"/>
              <a:pathLst>
                <a:path h="42470980" w="74271355">
                  <a:moveTo>
                    <a:pt x="39059" y="0"/>
                  </a:moveTo>
                  <a:lnTo>
                    <a:pt x="74232294" y="0"/>
                  </a:lnTo>
                  <a:cubicBezTo>
                    <a:pt x="74253868" y="0"/>
                    <a:pt x="74271355" y="17487"/>
                    <a:pt x="74271355" y="39059"/>
                  </a:cubicBezTo>
                  <a:lnTo>
                    <a:pt x="74271355" y="42431922"/>
                  </a:lnTo>
                  <a:cubicBezTo>
                    <a:pt x="74271355" y="42442281"/>
                    <a:pt x="74267237" y="42452215"/>
                    <a:pt x="74259914" y="42459539"/>
                  </a:cubicBezTo>
                  <a:cubicBezTo>
                    <a:pt x="74252590" y="42466865"/>
                    <a:pt x="74242656" y="42470980"/>
                    <a:pt x="74232294" y="42470980"/>
                  </a:cubicBezTo>
                  <a:lnTo>
                    <a:pt x="39059" y="42470980"/>
                  </a:lnTo>
                  <a:cubicBezTo>
                    <a:pt x="17487" y="42470980"/>
                    <a:pt x="0" y="42453492"/>
                    <a:pt x="0" y="42431922"/>
                  </a:cubicBezTo>
                  <a:lnTo>
                    <a:pt x="0" y="39059"/>
                  </a:lnTo>
                  <a:cubicBezTo>
                    <a:pt x="0" y="28700"/>
                    <a:pt x="4115" y="18765"/>
                    <a:pt x="11440" y="11440"/>
                  </a:cubicBezTo>
                  <a:cubicBezTo>
                    <a:pt x="18765" y="4115"/>
                    <a:pt x="28700" y="0"/>
                    <a:pt x="39059" y="0"/>
                  </a:cubicBezTo>
                  <a:close/>
                </a:path>
              </a:pathLst>
            </a:custGeom>
            <a:solidFill>
              <a:srgbClr val="B0E1F5"/>
            </a:solidFill>
          </p:spPr>
        </p:sp>
        <p:sp>
          <p:nvSpPr>
            <p:cNvPr name="TextBox 26" id="26"/>
            <p:cNvSpPr txBox="true"/>
            <p:nvPr/>
          </p:nvSpPr>
          <p:spPr>
            <a:xfrm>
              <a:off x="0" y="-57150"/>
              <a:ext cx="74271354" cy="42528130"/>
            </a:xfrm>
            <a:prstGeom prst="rect">
              <a:avLst/>
            </a:prstGeom>
          </p:spPr>
          <p:txBody>
            <a:bodyPr anchor="ctr" rtlCol="false" tIns="50800" lIns="50800" bIns="50800" rIns="50800"/>
            <a:lstStyle/>
            <a:p>
              <a:pPr algn="ctr">
                <a:lnSpc>
                  <a:spcPts val="3919"/>
                </a:lnSpc>
                <a:spcBef>
                  <a:spcPct val="0"/>
                </a:spcBef>
              </a:pPr>
            </a:p>
          </p:txBody>
        </p:sp>
      </p:grpSp>
      <p:sp>
        <p:nvSpPr>
          <p:cNvPr name="Freeform 27" id="27"/>
          <p:cNvSpPr/>
          <p:nvPr/>
        </p:nvSpPr>
        <p:spPr>
          <a:xfrm flipH="false" flipV="false" rot="0">
            <a:off x="12619228" y="1620807"/>
            <a:ext cx="4463595" cy="2534241"/>
          </a:xfrm>
          <a:custGeom>
            <a:avLst/>
            <a:gdLst/>
            <a:ahLst/>
            <a:cxnLst/>
            <a:rect r="r" b="b" t="t" l="l"/>
            <a:pathLst>
              <a:path h="2534241" w="4463595">
                <a:moveTo>
                  <a:pt x="0" y="0"/>
                </a:moveTo>
                <a:lnTo>
                  <a:pt x="4463595" y="0"/>
                </a:lnTo>
                <a:lnTo>
                  <a:pt x="4463595" y="2534240"/>
                </a:lnTo>
                <a:lnTo>
                  <a:pt x="0" y="2534240"/>
                </a:lnTo>
                <a:lnTo>
                  <a:pt x="0" y="0"/>
                </a:lnTo>
                <a:close/>
              </a:path>
            </a:pathLst>
          </a:custGeom>
          <a:blipFill>
            <a:blip r:embed="rId7"/>
            <a:stretch>
              <a:fillRect l="-3185" t="0" r="-3185" b="0"/>
            </a:stretch>
          </a:blipFill>
        </p:spPr>
      </p:sp>
      <p:sp>
        <p:nvSpPr>
          <p:cNvPr name="Freeform 28" id="28"/>
          <p:cNvSpPr/>
          <p:nvPr/>
        </p:nvSpPr>
        <p:spPr>
          <a:xfrm flipH="false" flipV="false" rot="0">
            <a:off x="7277457" y="4453327"/>
            <a:ext cx="4482156" cy="2534241"/>
          </a:xfrm>
          <a:custGeom>
            <a:avLst/>
            <a:gdLst/>
            <a:ahLst/>
            <a:cxnLst/>
            <a:rect r="r" b="b" t="t" l="l"/>
            <a:pathLst>
              <a:path h="2534241" w="4482156">
                <a:moveTo>
                  <a:pt x="0" y="0"/>
                </a:moveTo>
                <a:lnTo>
                  <a:pt x="4482156" y="0"/>
                </a:lnTo>
                <a:lnTo>
                  <a:pt x="4482156" y="2534241"/>
                </a:lnTo>
                <a:lnTo>
                  <a:pt x="0" y="2534241"/>
                </a:lnTo>
                <a:lnTo>
                  <a:pt x="0" y="0"/>
                </a:lnTo>
                <a:close/>
              </a:path>
            </a:pathLst>
          </a:custGeom>
          <a:blipFill>
            <a:blip r:embed="rId8"/>
            <a:stretch>
              <a:fillRect l="-1433" t="0" r="-4249" b="0"/>
            </a:stretch>
          </a:blipFill>
        </p:spPr>
      </p:sp>
      <p:sp>
        <p:nvSpPr>
          <p:cNvPr name="Freeform 29" id="29"/>
          <p:cNvSpPr/>
          <p:nvPr/>
        </p:nvSpPr>
        <p:spPr>
          <a:xfrm flipH="false" flipV="false" rot="0">
            <a:off x="12619228" y="4453327"/>
            <a:ext cx="4482156" cy="2534241"/>
          </a:xfrm>
          <a:custGeom>
            <a:avLst/>
            <a:gdLst/>
            <a:ahLst/>
            <a:cxnLst/>
            <a:rect r="r" b="b" t="t" l="l"/>
            <a:pathLst>
              <a:path h="2534241" w="4482156">
                <a:moveTo>
                  <a:pt x="0" y="0"/>
                </a:moveTo>
                <a:lnTo>
                  <a:pt x="4482156" y="0"/>
                </a:lnTo>
                <a:lnTo>
                  <a:pt x="4482156" y="2534241"/>
                </a:lnTo>
                <a:lnTo>
                  <a:pt x="0" y="2534241"/>
                </a:lnTo>
                <a:lnTo>
                  <a:pt x="0" y="0"/>
                </a:lnTo>
                <a:close/>
              </a:path>
            </a:pathLst>
          </a:custGeom>
          <a:blipFill>
            <a:blip r:embed="rId9"/>
            <a:stretch>
              <a:fillRect l="-2841" t="0" r="-2841" b="0"/>
            </a:stretch>
          </a:blipFill>
        </p:spPr>
      </p:sp>
      <p:sp>
        <p:nvSpPr>
          <p:cNvPr name="Freeform 30" id="30"/>
          <p:cNvSpPr/>
          <p:nvPr/>
        </p:nvSpPr>
        <p:spPr>
          <a:xfrm flipH="false" flipV="false" rot="0">
            <a:off x="7277457" y="7281194"/>
            <a:ext cx="4482156" cy="2527479"/>
          </a:xfrm>
          <a:custGeom>
            <a:avLst/>
            <a:gdLst/>
            <a:ahLst/>
            <a:cxnLst/>
            <a:rect r="r" b="b" t="t" l="l"/>
            <a:pathLst>
              <a:path h="2527479" w="4482156">
                <a:moveTo>
                  <a:pt x="0" y="0"/>
                </a:moveTo>
                <a:lnTo>
                  <a:pt x="4482156" y="0"/>
                </a:lnTo>
                <a:lnTo>
                  <a:pt x="4482156" y="2527478"/>
                </a:lnTo>
                <a:lnTo>
                  <a:pt x="0" y="2527478"/>
                </a:lnTo>
                <a:lnTo>
                  <a:pt x="0" y="0"/>
                </a:lnTo>
                <a:close/>
              </a:path>
            </a:pathLst>
          </a:custGeom>
          <a:blipFill>
            <a:blip r:embed="rId10"/>
            <a:stretch>
              <a:fillRect l="-2700" t="0" r="-2700" b="0"/>
            </a:stretch>
          </a:blipFill>
        </p:spPr>
      </p:sp>
      <p:sp>
        <p:nvSpPr>
          <p:cNvPr name="Freeform 31" id="31"/>
          <p:cNvSpPr/>
          <p:nvPr/>
        </p:nvSpPr>
        <p:spPr>
          <a:xfrm flipH="false" flipV="false" rot="0">
            <a:off x="12569659" y="7179119"/>
            <a:ext cx="4482156" cy="2534241"/>
          </a:xfrm>
          <a:custGeom>
            <a:avLst/>
            <a:gdLst/>
            <a:ahLst/>
            <a:cxnLst/>
            <a:rect r="r" b="b" t="t" l="l"/>
            <a:pathLst>
              <a:path h="2534241" w="4482156">
                <a:moveTo>
                  <a:pt x="0" y="0"/>
                </a:moveTo>
                <a:lnTo>
                  <a:pt x="4482156" y="0"/>
                </a:lnTo>
                <a:lnTo>
                  <a:pt x="4482156" y="2534241"/>
                </a:lnTo>
                <a:lnTo>
                  <a:pt x="0" y="2534241"/>
                </a:lnTo>
                <a:lnTo>
                  <a:pt x="0" y="0"/>
                </a:lnTo>
                <a:close/>
              </a:path>
            </a:pathLst>
          </a:custGeom>
          <a:blipFill>
            <a:blip r:embed="rId11"/>
            <a:stretch>
              <a:fillRect l="-2718" t="0" r="-2718" b="0"/>
            </a:stretch>
          </a:blipFill>
        </p:spPr>
      </p:sp>
      <p:sp>
        <p:nvSpPr>
          <p:cNvPr name="Freeform 32" id="32"/>
          <p:cNvSpPr/>
          <p:nvPr/>
        </p:nvSpPr>
        <p:spPr>
          <a:xfrm flipH="false" flipV="false" rot="0">
            <a:off x="7296710" y="1620807"/>
            <a:ext cx="4443650" cy="2534241"/>
          </a:xfrm>
          <a:custGeom>
            <a:avLst/>
            <a:gdLst/>
            <a:ahLst/>
            <a:cxnLst/>
            <a:rect r="r" b="b" t="t" l="l"/>
            <a:pathLst>
              <a:path h="2534241" w="4443650">
                <a:moveTo>
                  <a:pt x="0" y="0"/>
                </a:moveTo>
                <a:lnTo>
                  <a:pt x="4443650" y="0"/>
                </a:lnTo>
                <a:lnTo>
                  <a:pt x="4443650" y="2534240"/>
                </a:lnTo>
                <a:lnTo>
                  <a:pt x="0" y="2534240"/>
                </a:lnTo>
                <a:lnTo>
                  <a:pt x="0" y="0"/>
                </a:lnTo>
                <a:close/>
              </a:path>
            </a:pathLst>
          </a:custGeom>
          <a:blipFill>
            <a:blip r:embed="rId12"/>
            <a:stretch>
              <a:fillRect l="-4444" t="0" r="-4444" b="0"/>
            </a:stretch>
          </a:blipFill>
        </p:spPr>
      </p:sp>
      <p:sp>
        <p:nvSpPr>
          <p:cNvPr name="TextBox 33" id="33"/>
          <p:cNvSpPr txBox="true"/>
          <p:nvPr/>
        </p:nvSpPr>
        <p:spPr>
          <a:xfrm rot="0">
            <a:off x="16641098" y="9782542"/>
            <a:ext cx="105376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page 09</a:t>
            </a:r>
          </a:p>
        </p:txBody>
      </p:sp>
      <p:sp>
        <p:nvSpPr>
          <p:cNvPr name="TextBox 34" id="34"/>
          <p:cNvSpPr txBox="true"/>
          <p:nvPr/>
        </p:nvSpPr>
        <p:spPr>
          <a:xfrm rot="0">
            <a:off x="15573875" y="908678"/>
            <a:ext cx="1263317" cy="323155"/>
          </a:xfrm>
          <a:prstGeom prst="rect">
            <a:avLst/>
          </a:prstGeom>
        </p:spPr>
        <p:txBody>
          <a:bodyPr anchor="t" rtlCol="false" tIns="0" lIns="0" bIns="0" rIns="0">
            <a:spAutoFit/>
          </a:bodyPr>
          <a:lstStyle/>
          <a:p>
            <a:pPr algn="l">
              <a:lnSpc>
                <a:spcPts val="2663"/>
              </a:lnSpc>
              <a:spcBef>
                <a:spcPct val="0"/>
              </a:spcBef>
            </a:pPr>
            <a:r>
              <a:rPr lang="en-US" sz="1902">
                <a:solidFill>
                  <a:srgbClr val="FFFFFF"/>
                </a:solidFill>
                <a:latin typeface="Montserrat"/>
                <a:ea typeface="Montserrat"/>
                <a:cs typeface="Montserrat"/>
                <a:sym typeface="Montserrat"/>
              </a:rPr>
              <a:t>next slide</a:t>
            </a:r>
          </a:p>
        </p:txBody>
      </p:sp>
      <p:sp>
        <p:nvSpPr>
          <p:cNvPr name="TextBox 35" id="35"/>
          <p:cNvSpPr txBox="true"/>
          <p:nvPr/>
        </p:nvSpPr>
        <p:spPr>
          <a:xfrm rot="0">
            <a:off x="1028700" y="673378"/>
            <a:ext cx="4509716" cy="413690"/>
          </a:xfrm>
          <a:prstGeom prst="rect">
            <a:avLst/>
          </a:prstGeom>
        </p:spPr>
        <p:txBody>
          <a:bodyPr anchor="t" rtlCol="false" tIns="0" lIns="0" bIns="0" rIns="0">
            <a:spAutoFit/>
          </a:bodyPr>
          <a:lstStyle/>
          <a:p>
            <a:pPr algn="l">
              <a:lnSpc>
                <a:spcPts val="3448"/>
              </a:lnSpc>
              <a:spcBef>
                <a:spcPct val="0"/>
              </a:spcBef>
            </a:pPr>
            <a:r>
              <a:rPr lang="en-US" b="true" sz="2463">
                <a:solidFill>
                  <a:srgbClr val="FFFFFF"/>
                </a:solidFill>
                <a:latin typeface="Montserrat Medium"/>
                <a:ea typeface="Montserrat Medium"/>
                <a:cs typeface="Montserrat Medium"/>
                <a:sym typeface="Montserrat Medium"/>
              </a:rPr>
              <a:t>Результат работы с Bubble</a:t>
            </a:r>
          </a:p>
        </p:txBody>
      </p:sp>
      <p:sp>
        <p:nvSpPr>
          <p:cNvPr name="TextBox 36" id="36"/>
          <p:cNvSpPr txBox="true"/>
          <p:nvPr/>
        </p:nvSpPr>
        <p:spPr>
          <a:xfrm rot="0">
            <a:off x="962527" y="1256778"/>
            <a:ext cx="1605796" cy="588719"/>
          </a:xfrm>
          <a:prstGeom prst="rect">
            <a:avLst/>
          </a:prstGeom>
        </p:spPr>
        <p:txBody>
          <a:bodyPr anchor="t" rtlCol="false" tIns="0" lIns="0" bIns="0" rIns="0">
            <a:spAutoFit/>
          </a:bodyPr>
          <a:lstStyle/>
          <a:p>
            <a:pPr algn="ctr">
              <a:lnSpc>
                <a:spcPts val="4825"/>
              </a:lnSpc>
              <a:spcBef>
                <a:spcPct val="0"/>
              </a:spcBef>
            </a:pPr>
            <a:r>
              <a:rPr lang="en-US" b="true" sz="3447">
                <a:solidFill>
                  <a:srgbClr val="FFFFFF"/>
                </a:solidFill>
                <a:latin typeface="Montserrat Medium"/>
                <a:ea typeface="Montserrat Medium"/>
                <a:cs typeface="Montserrat Medium"/>
                <a:sym typeface="Montserrat Medium"/>
              </a:rPr>
              <a:t>Промт:</a:t>
            </a:r>
          </a:p>
        </p:txBody>
      </p:sp>
      <p:sp>
        <p:nvSpPr>
          <p:cNvPr name="TextBox 37" id="37"/>
          <p:cNvSpPr txBox="true"/>
          <p:nvPr/>
        </p:nvSpPr>
        <p:spPr>
          <a:xfrm rot="0">
            <a:off x="1028700" y="1872278"/>
            <a:ext cx="5009004" cy="7788265"/>
          </a:xfrm>
          <a:prstGeom prst="rect">
            <a:avLst/>
          </a:prstGeom>
        </p:spPr>
        <p:txBody>
          <a:bodyPr anchor="t" rtlCol="false" tIns="0" lIns="0" bIns="0" rIns="0">
            <a:spAutoFit/>
          </a:bodyPr>
          <a:lstStyle/>
          <a:p>
            <a:pPr algn="l">
              <a:lnSpc>
                <a:spcPts val="4417"/>
              </a:lnSpc>
              <a:spcBef>
                <a:spcPct val="0"/>
              </a:spcBef>
            </a:pPr>
            <a:r>
              <a:rPr lang="en-US" sz="3155" i="true">
                <a:solidFill>
                  <a:srgbClr val="FFFFFF"/>
                </a:solidFill>
                <a:latin typeface="Montserrat Italics"/>
                <a:ea typeface="Montserrat Italics"/>
                <a:cs typeface="Montserrat Italics"/>
                <a:sym typeface="Montserrat Italics"/>
              </a:rPr>
              <a:t>A landing page for a dog walking marketplace for college students who want to make money walking dogs or save time walking their own dogs. The page should be green, evoke emotions of friendliness, relaxation, and convenience, use photographic images, and a funky font.</a:t>
            </a:r>
          </a:p>
        </p:txBody>
      </p:sp>
      <p:sp>
        <p:nvSpPr>
          <p:cNvPr name="TextBox 38" id="38"/>
          <p:cNvSpPr txBox="true"/>
          <p:nvPr/>
        </p:nvSpPr>
        <p:spPr>
          <a:xfrm rot="0">
            <a:off x="6882467" y="1536850"/>
            <a:ext cx="20788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1.</a:t>
            </a:r>
          </a:p>
        </p:txBody>
      </p:sp>
      <p:sp>
        <p:nvSpPr>
          <p:cNvPr name="TextBox 39" id="39"/>
          <p:cNvSpPr txBox="true"/>
          <p:nvPr/>
        </p:nvSpPr>
        <p:spPr>
          <a:xfrm rot="0">
            <a:off x="6850678" y="4277804"/>
            <a:ext cx="271462"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3</a:t>
            </a:r>
            <a:r>
              <a:rPr lang="en-US" b="true" sz="2502">
                <a:solidFill>
                  <a:srgbClr val="FFFFFF"/>
                </a:solidFill>
                <a:latin typeface="Montserrat Bold"/>
                <a:ea typeface="Montserrat Bold"/>
                <a:cs typeface="Montserrat Bold"/>
                <a:sym typeface="Montserrat Bold"/>
              </a:rPr>
              <a:t>.</a:t>
            </a:r>
          </a:p>
        </p:txBody>
      </p:sp>
      <p:sp>
        <p:nvSpPr>
          <p:cNvPr name="TextBox 40" id="40"/>
          <p:cNvSpPr txBox="true"/>
          <p:nvPr/>
        </p:nvSpPr>
        <p:spPr>
          <a:xfrm rot="0">
            <a:off x="6850231" y="7014595"/>
            <a:ext cx="272355"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5</a:t>
            </a:r>
            <a:r>
              <a:rPr lang="en-US" b="true" sz="2502">
                <a:solidFill>
                  <a:srgbClr val="FFFFFF"/>
                </a:solidFill>
                <a:latin typeface="Montserrat Bold"/>
                <a:ea typeface="Montserrat Bold"/>
                <a:cs typeface="Montserrat Bold"/>
                <a:sym typeface="Montserrat Bold"/>
              </a:rPr>
              <a:t>.</a:t>
            </a:r>
          </a:p>
        </p:txBody>
      </p:sp>
      <p:sp>
        <p:nvSpPr>
          <p:cNvPr name="TextBox 41" id="41"/>
          <p:cNvSpPr txBox="true"/>
          <p:nvPr/>
        </p:nvSpPr>
        <p:spPr>
          <a:xfrm rot="0">
            <a:off x="12202390" y="1536850"/>
            <a:ext cx="273963"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2</a:t>
            </a:r>
            <a:r>
              <a:rPr lang="en-US" b="true" sz="2502">
                <a:solidFill>
                  <a:srgbClr val="FFFFFF"/>
                </a:solidFill>
                <a:latin typeface="Montserrat Bold"/>
                <a:ea typeface="Montserrat Bold"/>
                <a:cs typeface="Montserrat Bold"/>
                <a:sym typeface="Montserrat Bold"/>
              </a:rPr>
              <a:t>.</a:t>
            </a:r>
          </a:p>
        </p:txBody>
      </p:sp>
      <p:sp>
        <p:nvSpPr>
          <p:cNvPr name="TextBox 42" id="42"/>
          <p:cNvSpPr txBox="true"/>
          <p:nvPr/>
        </p:nvSpPr>
        <p:spPr>
          <a:xfrm rot="0">
            <a:off x="12185066" y="4277804"/>
            <a:ext cx="308610"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4</a:t>
            </a:r>
            <a:r>
              <a:rPr lang="en-US" b="true" sz="2502">
                <a:solidFill>
                  <a:srgbClr val="FFFFFF"/>
                </a:solidFill>
                <a:latin typeface="Montserrat Bold"/>
                <a:ea typeface="Montserrat Bold"/>
                <a:cs typeface="Montserrat Bold"/>
                <a:sym typeface="Montserrat Bold"/>
              </a:rPr>
              <a:t>.</a:t>
            </a:r>
          </a:p>
        </p:txBody>
      </p:sp>
      <p:sp>
        <p:nvSpPr>
          <p:cNvPr name="TextBox 43" id="43"/>
          <p:cNvSpPr txBox="true"/>
          <p:nvPr/>
        </p:nvSpPr>
        <p:spPr>
          <a:xfrm rot="0">
            <a:off x="12194934" y="7014595"/>
            <a:ext cx="288875" cy="422215"/>
          </a:xfrm>
          <a:prstGeom prst="rect">
            <a:avLst/>
          </a:prstGeom>
        </p:spPr>
        <p:txBody>
          <a:bodyPr anchor="t" rtlCol="false" tIns="0" lIns="0" bIns="0" rIns="0">
            <a:spAutoFit/>
          </a:bodyPr>
          <a:lstStyle/>
          <a:p>
            <a:pPr algn="ctr">
              <a:lnSpc>
                <a:spcPts val="3503"/>
              </a:lnSpc>
              <a:spcBef>
                <a:spcPct val="0"/>
              </a:spcBef>
            </a:pPr>
            <a:r>
              <a:rPr lang="en-US" b="true" sz="2502">
                <a:solidFill>
                  <a:srgbClr val="FFFFFF"/>
                </a:solidFill>
                <a:latin typeface="Montserrat Bold"/>
                <a:ea typeface="Montserrat Bold"/>
                <a:cs typeface="Montserrat Bold"/>
                <a:sym typeface="Montserrat Bold"/>
              </a:rPr>
              <a:t>6</a:t>
            </a:r>
            <a:r>
              <a:rPr lang="en-US" b="true" sz="2502">
                <a:solidFill>
                  <a:srgbClr val="FFFFFF"/>
                </a:solidFill>
                <a:latin typeface="Montserrat Bold"/>
                <a:ea typeface="Montserrat Bold"/>
                <a:cs typeface="Montserrat Bold"/>
                <a:sym typeface="Montserrat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DAHFq9xNdMQ</dc:identifier>
  <dcterms:modified xsi:type="dcterms:W3CDTF">2011-08-01T06:04:30Z</dcterms:modified>
  <cp:revision>1</cp:revision>
  <dc:title>www.reallygreatsite.com</dc:title>
</cp:coreProperties>
</file>