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6" r:id="rId3"/>
    <p:sldId id="266" r:id="rId4"/>
    <p:sldId id="260" r:id="rId5"/>
    <p:sldId id="265" r:id="rId6"/>
    <p:sldId id="267" r:id="rId7"/>
    <p:sldId id="264" r:id="rId8"/>
    <p:sldId id="268" r:id="rId9"/>
    <p:sldId id="269" r:id="rId10"/>
    <p:sldId id="270" r:id="rId11"/>
    <p:sldId id="274" r:id="rId12"/>
    <p:sldId id="271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29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2DB9A-A198-4D41-999A-AC20AE2547D8}" type="datetimeFigureOut">
              <a:rPr lang="ru-RU" smtClean="0"/>
              <a:pPr/>
              <a:t>07.04.2026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90B3-0662-431A-8E72-78959E003C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856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A61D-7DD7-440C-B616-3B4D9B4A238D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3C59E-2652-42DC-97C4-0C5AF63126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87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3C59E-2652-42DC-97C4-0C5AF63126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93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43C59E-2652-42DC-97C4-0C5AF63126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70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344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48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154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19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36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275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190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012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12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18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89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484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78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27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17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3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40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07.04.2026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98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://900igr.net/datai/literatura/Den-rozhdenija-pisatelja/0025-072-10-dekabrja-190-let-so-dnja-rozhdenija-Nikolaja-Alekseevicha-Nekrasova.jpg" TargetMode="External"/><Relationship Id="rId18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29.jpeg"/><Relationship Id="rId2" Type="http://schemas.openxmlformats.org/officeDocument/2006/relationships/image" Target="../media/image15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10" Type="http://schemas.openxmlformats.org/officeDocument/2006/relationships/image" Target="../media/image23.jpeg"/><Relationship Id="rId19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1934" y="1556791"/>
            <a:ext cx="5386370" cy="1829797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B0F0"/>
                </a:solidFill>
              </a:rPr>
              <a:t/>
            </a:r>
            <a:br>
              <a:rPr lang="ru-RU" sz="2800" dirty="0">
                <a:solidFill>
                  <a:srgbClr val="00B0F0"/>
                </a:solidFill>
              </a:rPr>
            </a:br>
            <a:r>
              <a:rPr lang="ru-RU" sz="2800" dirty="0">
                <a:solidFill>
                  <a:srgbClr val="00B0F0"/>
                </a:solidFill>
              </a:rPr>
              <a:t/>
            </a:r>
            <a:br>
              <a:rPr lang="ru-RU" sz="2800" dirty="0">
                <a:solidFill>
                  <a:srgbClr val="00B0F0"/>
                </a:solidFill>
              </a:rPr>
            </a:br>
            <a:r>
              <a:rPr lang="ru-RU" sz="2200" b="1" dirty="0">
                <a:solidFill>
                  <a:srgbClr val="00B0F0"/>
                </a:solidFill>
              </a:rPr>
              <a:t>ХУДОЖЕСТВЕННОЕ СЛОВО(ВЫРАЗИТЕЛЬНОЕ ЧТЕНИЕ) КАК ВОЗМОЖНОСТЬ ДУХОВНО-НРАВСТВЕННОГО ВОСПИТАНИЯ СТУДЕНЧЕСКОЙ МОЛОДЕЖИ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365104"/>
            <a:ext cx="4320480" cy="936104"/>
          </a:xfrm>
        </p:spPr>
        <p:txBody>
          <a:bodyPr>
            <a:normAutofit/>
          </a:bodyPr>
          <a:lstStyle/>
          <a:p>
            <a:pPr algn="l"/>
            <a:r>
              <a:rPr lang="ru-RU" sz="1600" dirty="0"/>
              <a:t>Преподаватель русского языка и литературы Когалымского политехнического колледжа Рахматуллина </a:t>
            </a:r>
            <a:r>
              <a:rPr lang="ru-RU" sz="1600" dirty="0" err="1"/>
              <a:t>Зимфира</a:t>
            </a:r>
            <a:r>
              <a:rPr lang="ru-RU" sz="1600" dirty="0"/>
              <a:t>  </a:t>
            </a:r>
            <a:r>
              <a:rPr lang="ru-RU" sz="1600" dirty="0" err="1"/>
              <a:t>Аскатовна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D1F23B7-31FE-4891-8514-2B027B0A9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2776" cy="14127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532981-EA58-4D17-A878-406C2F653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32" y="3530605"/>
            <a:ext cx="2040632" cy="19146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D6DF9BF1-A890-42E6-814F-E271F2AB8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ВОСПИТАТЕЛЬНЫЙ ПОТЕНЦИАЛ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6BBCFDD2-94CF-48B8-95DC-51DC91BA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348881"/>
            <a:ext cx="6798736" cy="3586252"/>
          </a:xfrm>
        </p:spPr>
        <p:txBody>
          <a:bodyPr/>
          <a:lstStyle/>
          <a:p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Воспитательный потенциал такого партнёрства трудно переоценить. Студенты видят взрослых людей, которые не на словах, а на деле демонстрируют, что поэзия — это не «школьная скука», а живая сила, способная волновать, объединять, вдохновлять. Члены клуба часто выступают не только в роли наставников, но и в роли зрителей, участников обсуждений, а иногда и конкурсантов — когда проводятся совместные вечера, где студенты и взрослые читают стихи на одной сцене.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BD6137B-5093-47E7-A4D8-356A841AE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88" y="4077072"/>
            <a:ext cx="1176743" cy="21289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953768D-D235-4A36-88E4-5C93DAF5E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36" y="4149540"/>
            <a:ext cx="3202003" cy="212899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909FD2C-1522-41E1-9F51-8E60391D4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53892"/>
            <a:ext cx="79864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5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56DEC4-57A1-4B15-9964-10EF3C87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tabLst/>
              <a:defRPr/>
            </a:pPr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/>
            </a: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4F27448-79D8-4F48-8F9B-9129B9AEC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Для нас, преподавателей- предметников, задача состоит в том, чтобы это окошко было открыто, чтобы художественное слово звучало в стенах колледжа, чтобы студенты не просто учили тексты, но проживали их, впитывали заложенные в них смыслы и ценности.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5C11FA9-0262-43C8-820F-22569547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20497"/>
            <a:ext cx="798645" cy="8047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2602E4C-2C37-4BE9-A97D-FCE856CF3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590429"/>
            <a:ext cx="6048671" cy="1628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7D8B304-3D3B-4E91-A874-4E1B07590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4293097"/>
            <a:ext cx="2824535" cy="17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6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DAB943-5032-49CA-B459-ABB6CC40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24A37F-DDD3-4A2D-A59C-1050D7AF9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2490135"/>
            <a:ext cx="7560839" cy="344499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Подводя итог, хочу подчеркнуть: ежегодный конкурс чтецов, который мы проводим совместно с клубом «Вдохновение», — это не просто мероприятие в плане воспитательной работы. Это системный ресурс, позволяющий решать целый комплекс задач: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студентов ценностные ориентиры через приобщение к лучшим образцам отечественной и мировой поэзии; 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развивать эмоциональный интеллект, эмпатию, способность к рефлексии;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создавать ситуацию успеха для студентов, повышать их уверенность в себе;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объединять студенческое сообщество вокруг общего значимого дела; 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7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укреплять связи колледжа с городским культурным сообществом.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5AA14CF-A622-45B6-B414-531BC7F21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20497"/>
            <a:ext cx="79864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66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F5FE442-6385-42AC-8166-950701A21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708920"/>
            <a:ext cx="6798734" cy="130386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СПАСИБО ЗА </a:t>
            </a:r>
            <a:r>
              <a:rPr lang="ru-RU" b="1" dirty="0" smtClean="0">
                <a:solidFill>
                  <a:srgbClr val="00B0F0"/>
                </a:solidFill>
              </a:rPr>
              <a:t>ВНИМАНИЕ !</a:t>
            </a:r>
            <a:endParaRPr lang="ru-RU" b="1" dirty="0">
              <a:solidFill>
                <a:srgbClr val="00B0F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E6F2CEF-4D51-4AC3-A391-477AE96F7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1403624" cy="1414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4"/>
          <a:stretch/>
        </p:blipFill>
        <p:spPr bwMode="auto">
          <a:xfrm rot="21351826">
            <a:off x="5434780" y="4039479"/>
            <a:ext cx="3026227" cy="20845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2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AC6F7-C3A4-44F2-A2F2-54D147BD6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</a:pPr>
            <a: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и </a:t>
            </a:r>
            <a:b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проблематика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97F6189-B6C9-41CD-85D0-60729FCDA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400" b="1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F111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Обосновать, почему именно сейчас важно говорить о воспитании через искусство слова.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rgbClr val="0F11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Показать, как именно слово воспитывает (связь с педагогикой, психологией, филологией).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F1115"/>
                </a:solidFill>
                <a:effectLst/>
                <a:ea typeface="Times New Roman" panose="02020603050405020304" pitchFamily="18" charset="0"/>
              </a:rPr>
              <a:t>Показать конкретные этапы работы и их результаты. 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67467A-B6B6-4A15-9E44-E26A1D85B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60" y="555816"/>
            <a:ext cx="121320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8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226B6C-E1EE-4FF0-B081-691D45A4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4000" i="0" u="none" strike="noStrike" kern="1200" cap="none" spc="-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ВОСПИТАНИЕ ДУШИ </a:t>
            </a:r>
            <a:endParaRPr lang="ru-RU" sz="4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4999B38-FBE9-431D-94F9-01A2A4D3E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348881"/>
            <a:ext cx="6798736" cy="3586252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9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Сегодня перед системой среднего профессионального образования стоит непростая задача: мы должны подготовить не только квалифицированных специалистов, но и людей с устойчивыми нравственными ориентирами, развитым эмоциональным интеллектом, способностью к сопереживанию и культурному самовыражению. И если профессиональные компетенции формируются в аудиториях и лабораториях, то воспитание души требует иных инструментов.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2DF30ED-2A70-4E7D-872D-BBDCD243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5451">
            <a:off x="7446906" y="430548"/>
            <a:ext cx="1294400" cy="15666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00F589-0326-42E9-A0A6-42EA6EE88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34455">
            <a:off x="724051" y="4740858"/>
            <a:ext cx="926322" cy="1469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43CD9B1-F30A-44F0-AD5E-C0658383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46684">
            <a:off x="7327327" y="4673450"/>
            <a:ext cx="937216" cy="14534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356A59D-6198-4441-A624-E05FEF8C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029" y="4960725"/>
            <a:ext cx="2240711" cy="12584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CBFE900-3327-4A82-97A4-BFF444804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31" y="540473"/>
            <a:ext cx="1212157" cy="12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2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3548081" cy="857256"/>
          </a:xfrm>
        </p:spPr>
        <p:txBody>
          <a:bodyPr>
            <a:normAutofit fontScale="90000"/>
          </a:bodyPr>
          <a:lstStyle/>
          <a:p>
            <a:r>
              <a:rPr lang="ru-RU" dirty="0"/>
              <a:t>   </a:t>
            </a:r>
            <a:br>
              <a:rPr lang="ru-RU" dirty="0"/>
            </a:br>
            <a:r>
              <a:rPr lang="ru-RU" dirty="0"/>
              <a:t>  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</a:t>
            </a:r>
            <a:r>
              <a:rPr lang="ru-RU" sz="1800" b="1" dirty="0">
                <a:solidFill>
                  <a:srgbClr val="00B0F0"/>
                </a:solidFill>
                <a:latin typeface="+mn-lt"/>
                <a:cs typeface="Arial" panose="020B0604020202020204" pitchFamily="34" charset="0"/>
              </a:rPr>
              <a:t>ХУДОЖЕСТВЕННОЕ   СЛОВО</a:t>
            </a:r>
          </a:p>
        </p:txBody>
      </p:sp>
      <p:pic>
        <p:nvPicPr>
          <p:cNvPr id="5" name="Содержимое 4" descr="iCAVJ074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9058" y="285728"/>
            <a:ext cx="904875" cy="1428750"/>
          </a:xfr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7200" y="1071546"/>
            <a:ext cx="3109899" cy="5500702"/>
          </a:xfrm>
        </p:spPr>
        <p:txBody>
          <a:bodyPr>
            <a:noAutofit/>
          </a:bodyPr>
          <a:lstStyle/>
          <a:p>
            <a:pPr algn="just"/>
            <a:r>
              <a:rPr lang="ru-RU" sz="1500" b="1" i="0" dirty="0">
                <a:solidFill>
                  <a:srgbClr val="000000"/>
                </a:solidFill>
                <a:effectLst/>
              </a:rPr>
              <a:t>Художественное слово </a:t>
            </a:r>
            <a:r>
              <a:rPr lang="ru-RU" sz="1500" b="0" i="0" dirty="0">
                <a:solidFill>
                  <a:srgbClr val="000000"/>
                </a:solidFill>
                <a:effectLst/>
              </a:rPr>
              <a:t>— это особый вид сценического искусства, в котором для исполнителя (чтеца) донесение до зрителя литературного произведения становится главной и единственной целью. В отличие от театральной постановки, здесь нет декораций, костюмов или грима. Есть только человек, текст и его способность оживить слово, наполнить его эмоциями, мыслью и образами, используя свой голос, дикцию и пластику. </a:t>
            </a:r>
          </a:p>
          <a:p>
            <a:pPr algn="just"/>
            <a:r>
              <a:rPr lang="ru-RU" sz="1500" b="1" i="0" dirty="0">
                <a:solidFill>
                  <a:srgbClr val="000000"/>
                </a:solidFill>
                <a:effectLst/>
              </a:rPr>
              <a:t>Художественное слово </a:t>
            </a:r>
            <a:r>
              <a:rPr lang="ru-RU" sz="1500" b="0" i="0" dirty="0">
                <a:solidFill>
                  <a:srgbClr val="000000"/>
                </a:solidFill>
                <a:effectLst/>
              </a:rPr>
              <a:t>— это диалог с залом, исповедь, монолог, прожитый за несколько минут на сцене. Это искусство, которое требует не только таланта, но и огромной внутренней работы, чуткости и интеллекта</a:t>
            </a:r>
            <a:r>
              <a:rPr lang="ru-RU" b="0" i="0" dirty="0">
                <a:solidFill>
                  <a:srgbClr val="000000"/>
                </a:solidFill>
                <a:effectLst/>
              </a:rPr>
              <a:t>.</a:t>
            </a:r>
            <a:endParaRPr lang="ru-RU" sz="1600" dirty="0"/>
          </a:p>
        </p:txBody>
      </p:sp>
      <p:pic>
        <p:nvPicPr>
          <p:cNvPr id="16386" name="Picture 2" descr="http://im4-tub-ru.yandex.net/i?id=92897791-71-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85728"/>
            <a:ext cx="928694" cy="1428760"/>
          </a:xfrm>
          <a:prstGeom prst="rect">
            <a:avLst/>
          </a:prstGeom>
          <a:noFill/>
        </p:spPr>
      </p:pic>
      <p:pic>
        <p:nvPicPr>
          <p:cNvPr id="16388" name="Picture 4" descr="http://im4-tub-ru.yandex.net/i?id=370649831-21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857364"/>
            <a:ext cx="1490197" cy="1500198"/>
          </a:xfrm>
          <a:prstGeom prst="rect">
            <a:avLst/>
          </a:prstGeom>
          <a:noFill/>
        </p:spPr>
      </p:pic>
      <p:pic>
        <p:nvPicPr>
          <p:cNvPr id="16390" name="Picture 6" descr="http://im4-tub-ru.yandex.net/i?id=428739599-32-7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1500174"/>
            <a:ext cx="1019175" cy="1428750"/>
          </a:xfrm>
          <a:prstGeom prst="rect">
            <a:avLst/>
          </a:prstGeom>
          <a:noFill/>
        </p:spPr>
      </p:pic>
      <p:pic>
        <p:nvPicPr>
          <p:cNvPr id="16392" name="Picture 8" descr="http://im3-tub-ru.yandex.net/i?id=14720112-57-7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85728"/>
            <a:ext cx="923925" cy="1428750"/>
          </a:xfrm>
          <a:prstGeom prst="rect">
            <a:avLst/>
          </a:prstGeom>
          <a:noFill/>
        </p:spPr>
      </p:pic>
      <p:pic>
        <p:nvPicPr>
          <p:cNvPr id="16394" name="Picture 10" descr="http://im6-tub-ru.yandex.net/i?id=466366940-40-7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1500174"/>
            <a:ext cx="1000132" cy="1428750"/>
          </a:xfrm>
          <a:prstGeom prst="rect">
            <a:avLst/>
          </a:prstGeom>
          <a:noFill/>
        </p:spPr>
      </p:pic>
      <p:pic>
        <p:nvPicPr>
          <p:cNvPr id="16396" name="Picture 12" descr="http://im4-tub-ru.yandex.net/i?id=407215448-65-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58" y="285728"/>
            <a:ext cx="1028700" cy="1428750"/>
          </a:xfrm>
          <a:prstGeom prst="rect">
            <a:avLst/>
          </a:prstGeom>
          <a:noFill/>
        </p:spPr>
      </p:pic>
      <p:pic>
        <p:nvPicPr>
          <p:cNvPr id="16398" name="Picture 14" descr="http://im5-tub-ru.yandex.net/i?id=124520501-21-7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96" y="2000240"/>
            <a:ext cx="1428750" cy="1419226"/>
          </a:xfrm>
          <a:prstGeom prst="rect">
            <a:avLst/>
          </a:prstGeom>
          <a:noFill/>
        </p:spPr>
      </p:pic>
      <p:pic>
        <p:nvPicPr>
          <p:cNvPr id="16400" name="Picture 16" descr="http://im4-tub-ru.yandex.net/i?id=236500996-63-7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0694" y="3000372"/>
            <a:ext cx="1428750" cy="1428750"/>
          </a:xfrm>
          <a:prstGeom prst="rect">
            <a:avLst/>
          </a:prstGeom>
          <a:noFill/>
        </p:spPr>
      </p:pic>
      <p:pic>
        <p:nvPicPr>
          <p:cNvPr id="16402" name="Picture 18" descr="http://im6-tub-ru.yandex.net/i?id=527321048-17-7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929058" y="3429000"/>
            <a:ext cx="1428750" cy="1428750"/>
          </a:xfrm>
          <a:prstGeom prst="rect">
            <a:avLst/>
          </a:prstGeom>
          <a:noFill/>
        </p:spPr>
      </p:pic>
      <p:pic>
        <p:nvPicPr>
          <p:cNvPr id="16404" name="Picture 20" descr="http://im3-tub-ru.yandex.net/i?id=372429695-39-7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000892" y="3286124"/>
            <a:ext cx="933450" cy="1428750"/>
          </a:xfrm>
          <a:prstGeom prst="rect">
            <a:avLst/>
          </a:prstGeom>
          <a:noFill/>
        </p:spPr>
      </p:pic>
      <p:pic>
        <p:nvPicPr>
          <p:cNvPr id="16406" name="Picture 22" descr="Картинка 19 из 5424">
            <a:hlinkClick r:id="rId13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071934" y="4786322"/>
            <a:ext cx="1428761" cy="1785926"/>
          </a:xfrm>
          <a:prstGeom prst="rect">
            <a:avLst/>
          </a:prstGeom>
          <a:noFill/>
        </p:spPr>
      </p:pic>
      <p:pic>
        <p:nvPicPr>
          <p:cNvPr id="16410" name="Picture 26" descr="http://im0-tub-ru.yandex.net/i?id=501303275-31-7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786710" y="5214950"/>
            <a:ext cx="914400" cy="1428750"/>
          </a:xfrm>
          <a:prstGeom prst="rect">
            <a:avLst/>
          </a:prstGeom>
          <a:noFill/>
        </p:spPr>
      </p:pic>
      <p:pic>
        <p:nvPicPr>
          <p:cNvPr id="16412" name="Picture 28" descr="http://im8-tub-ru.yandex.net/i?id=125790746-49-7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286380" y="4286256"/>
            <a:ext cx="981075" cy="1428750"/>
          </a:xfrm>
          <a:prstGeom prst="rect">
            <a:avLst/>
          </a:prstGeom>
          <a:noFill/>
        </p:spPr>
      </p:pic>
      <p:pic>
        <p:nvPicPr>
          <p:cNvPr id="16414" name="Picture 30" descr="http://im8-tub-ru.yandex.net/i?id=123602606-47-7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58016" y="4714884"/>
            <a:ext cx="942975" cy="1428750"/>
          </a:xfrm>
          <a:prstGeom prst="rect">
            <a:avLst/>
          </a:prstGeom>
          <a:noFill/>
        </p:spPr>
      </p:pic>
      <p:pic>
        <p:nvPicPr>
          <p:cNvPr id="16418" name="Picture 34" descr="http://im4-tub-ru.yandex.net/i?id=170191235-01-7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57884" y="5214950"/>
            <a:ext cx="1076325" cy="142875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BA03A8F-4C61-4308-9116-CE4139669D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5767" y="3436367"/>
            <a:ext cx="1071570" cy="1635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="" xmlns:a16="http://schemas.microsoft.com/office/drawing/2014/main" id="{B54D2AC7-D330-4CB8-9B97-C78C94840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4" y="764705"/>
            <a:ext cx="6798736" cy="14545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СОЦИАЛЬНОЕ ПАРТНЁРСТВО КАК РЕСУРС РАЗВИТИЯ</a:t>
            </a:r>
            <a:endParaRPr lang="ru-RU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D0E3A4F6-89B9-4703-9E98-61AAB8160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Одним из таких инструментов, проверенных временем и подтверждённых нашей практикой, является художественное слово — особенно когда оно звучит со сцены, когда студент выходит к зрителю не с ответом на билет, а с произведением, пропущенным через сердце.</a:t>
            </a:r>
            <a:r>
              <a:rPr lang="ru-RU" sz="1600" dirty="0">
                <a:solidFill>
                  <a:srgbClr val="0F1115"/>
                </a:solidFill>
                <a:effectLst/>
                <a:ea typeface="Times New Roman" panose="02020603050405020304" pitchFamily="18" charset="0"/>
              </a:rPr>
              <a:t> Наиболее эффективной формой является </a:t>
            </a:r>
            <a:r>
              <a:rPr lang="ru-RU" sz="1600" b="1" dirty="0">
                <a:solidFill>
                  <a:srgbClr val="0F1115"/>
                </a:solidFill>
                <a:effectLst/>
                <a:ea typeface="Times New Roman" panose="02020603050405020304" pitchFamily="18" charset="0"/>
              </a:rPr>
              <a:t>конкурсная деятельность</a:t>
            </a:r>
            <a:r>
              <a:rPr lang="ru-RU" sz="1600" dirty="0">
                <a:solidFill>
                  <a:srgbClr val="0F1115"/>
                </a:solidFill>
                <a:effectLst/>
                <a:ea typeface="Times New Roman" panose="02020603050405020304" pitchFamily="18" charset="0"/>
              </a:rPr>
              <a:t> — конкурсы чтецов, фестивали художественного слова, литературные гостиные, поэтические вечера с привлечением социальных партнеров. </a:t>
            </a:r>
            <a:endParaRPr lang="ru-R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87E388D0-2FFA-415A-BC58-862362B90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3" y="537849"/>
            <a:ext cx="802920" cy="802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C32E7FF-D9BA-4683-A7DE-E23BE3972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7" y="4477481"/>
            <a:ext cx="3275856" cy="18426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642A98E-464D-4613-9E54-5BC3B1404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75" y="4477482"/>
            <a:ext cx="2880320" cy="18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4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CB00F00-7E70-45B6-8F11-D2000331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6153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B0F0"/>
                </a:solidFill>
              </a:rPr>
              <a:t>МАСТЕР КЛАССЫ ОТ ЧЛЕНОВ КЛУБА </a:t>
            </a:r>
            <a:br>
              <a:rPr lang="ru-RU" sz="3200" b="1" dirty="0">
                <a:solidFill>
                  <a:srgbClr val="00B0F0"/>
                </a:solidFill>
              </a:rPr>
            </a:br>
            <a:r>
              <a:rPr lang="ru-RU" sz="3200" b="1" dirty="0">
                <a:solidFill>
                  <a:srgbClr val="00B0F0"/>
                </a:solidFill>
              </a:rPr>
              <a:t>«ВДОХНОВЕНИЕ»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FB55E2A9-FB53-4B53-839F-A1B4ABAD1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Наш опыт уникален тем, что воспитательная работа в сфере художественного слова строится не изолированно, а в тесном взаимодействии с городским клубом «Вдохновение». Это партнёрство даёт нам несколько важных преимуществ.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ADFCB37-1447-45E0-96CA-35EEBBFA2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6524"/>
            <a:ext cx="3623019" cy="24089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07DF7C-620A-43BF-A298-8F5E02D29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3650862"/>
            <a:ext cx="2869697" cy="22104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736CA05-14FF-4E0D-8479-71CCD7C5E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520497"/>
            <a:ext cx="79864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A4CBACE9-24D8-489A-B96D-E44B6EC0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061" y="586844"/>
            <a:ext cx="8216419" cy="1334221"/>
          </a:xfrm>
        </p:spPr>
        <p:txBody>
          <a:bodyPr>
            <a:normAutofit/>
          </a:bodyPr>
          <a:lstStyle/>
          <a:p>
            <a:r>
              <a:rPr kumimoji="0" lang="ru-RU" sz="3600" b="1" i="0" u="none" strike="noStrike" kern="1200" cap="none" spc="-5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ИСТОРИЯ СОЗДАНИЯ КЛУБА «ВДОХНОВЕНИЕ»</a:t>
            </a:r>
            <a:endParaRPr lang="ru-RU" sz="3600" b="1" dirty="0">
              <a:solidFill>
                <a:srgbClr val="00B0F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6037FC50-0399-42B1-AAA1-C2312CE6E14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 rot="577906">
            <a:off x="4620666" y="2540313"/>
            <a:ext cx="3402508" cy="3008649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A6CDF5A-478C-42DD-AC26-3DAA573D8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6868" y="2564904"/>
            <a:ext cx="3337560" cy="669891"/>
          </a:xfrm>
        </p:spPr>
        <p:txBody>
          <a:bodyPr>
            <a:normAutofit fontScale="25000" lnSpcReduction="20000"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rgbClr val="2B2A29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ru-RU" sz="8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anose="020B0604020202020204" pitchFamily="34" charset="0"/>
              </a:rPr>
              <a:t>Создан поэтический клуб «Вдохновение»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BE19B240-5909-4676-BDB1-500A75C5DB0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Руководитель клуба –поэтесса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Газиева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 Ирина 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Васимовна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Клуб успешно работает и развивается на базе Центральной городской библиотеки с 19 марта 1999 года.</a:t>
            </a:r>
          </a:p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B2A29"/>
                </a:solidFill>
                <a:effectLst/>
                <a:uLnTx/>
                <a:uFillTx/>
                <a:cs typeface="Arial" panose="020B0604020202020204" pitchFamily="34" charset="0"/>
              </a:rPr>
              <a:t>Цель клуба «Вдохновение»: Развитие поэтического мастерства членов Клуба, приобщение жителей города к общекультурным ценностям, формирование читательской культуры.</a:t>
            </a:r>
          </a:p>
          <a:p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249835A-39A4-4F6B-9DBF-8EA7991E2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96" y="1294813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3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9E30CBB9-6CA0-4CD7-BCD9-DB34492E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915337"/>
            <a:ext cx="6779510" cy="135208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ЕЖЕГОДНЫЙ КОНКУРС ЧТЕЦОВ: СТРУКТУРА И ЭТАПЫ</a:t>
            </a:r>
            <a:endParaRPr lang="ru-RU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F0D9E6BF-1001-4E74-A6F0-903D1BE16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25" y="3346168"/>
            <a:ext cx="1941022" cy="2585258"/>
          </a:xfr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F25558B-5A6D-4F53-8156-6B7DB4A0D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7167">
            <a:off x="4909839" y="3149750"/>
            <a:ext cx="3648343" cy="27362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29E7302-6D1D-489F-8E9A-7FBFEA1A9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9695">
            <a:off x="686233" y="2417169"/>
            <a:ext cx="1456640" cy="185799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E210434A-373A-4B67-8EE7-C6349AA021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711" y="2390051"/>
            <a:ext cx="1361484" cy="24208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B132E2E-D098-46F8-BD08-9AE00C0906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86" y="4478306"/>
            <a:ext cx="1442225" cy="16563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6C96DE-54DB-4F5D-A1BC-4EAAE7306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97" y="550808"/>
            <a:ext cx="798645" cy="8047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05BD39-BFAF-4FFD-BFC7-F1E1F09F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4179" y="4918519"/>
            <a:ext cx="2298391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="" xmlns:a16="http://schemas.microsoft.com/office/drawing/2014/main" id="{423E2344-8C0E-4C7A-A659-0F44C2C29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УЧАСТНИКИ КОНКУРСА РАЗНЫХ ЛЕТ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7C331D3-1B90-48D5-9AE9-BC27A5CC0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06" y="2339316"/>
            <a:ext cx="2282907" cy="21728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74D6F8D1-D123-4056-8543-24231F901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" y="2381450"/>
            <a:ext cx="2480968" cy="20141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776F3FBD-1EEA-47FB-95F0-2E1B1C684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6" y="4455174"/>
            <a:ext cx="1454848" cy="17989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910929C8-7FDC-4319-917E-4C8597051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221" y="4455174"/>
            <a:ext cx="2664296" cy="1798941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547B8F6-44F9-454B-8FE7-3DB44AC1A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33" y="2096727"/>
            <a:ext cx="2480968" cy="2314868"/>
          </a:xfr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6A344BB-77BB-4C90-BEC4-85C88B5466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06" y="4512169"/>
            <a:ext cx="2006903" cy="17645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FAFB05-1C19-4DD3-A844-C34F908CE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77" y="4426121"/>
            <a:ext cx="1872208" cy="17989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6C1117-BD85-4926-868A-23EB43FCC7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885" y="548681"/>
            <a:ext cx="991780" cy="9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600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1289</TotalTime>
  <Words>445</Words>
  <Application>Microsoft Office PowerPoint</Application>
  <PresentationFormat>Экран (4:3)</PresentationFormat>
  <Paragraphs>39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Натуральные материалы</vt:lpstr>
      <vt:lpstr>  ХУДОЖЕСТВЕННОЕ СЛОВО(ВЫРАЗИТЕЛЬНОЕ ЧТЕНИЕ) КАК ВОЗМОЖНОСТЬ ДУХОВНО-НРАВСТВЕННОГО ВОСПИТАНИЯ СТУДЕНЧЕСКОЙ МОЛОДЕЖИ</vt:lpstr>
      <vt:lpstr> Актуальность и   проблематика </vt:lpstr>
      <vt:lpstr>ВОСПИТАНИЕ ДУШИ </vt:lpstr>
      <vt:lpstr>                 ХУДОЖЕСТВЕННОЕ   СЛОВО</vt:lpstr>
      <vt:lpstr>СОЦИАЛЬНОЕ ПАРТНЁРСТВО КАК РЕСУРС РАЗВИТИЯ</vt:lpstr>
      <vt:lpstr>МАСТЕР КЛАССЫ ОТ ЧЛЕНОВ КЛУБА  «ВДОХНОВЕНИЕ»</vt:lpstr>
      <vt:lpstr>ИСТОРИЯ СОЗДАНИЯ КЛУБА «ВДОХНОВЕНИЕ»</vt:lpstr>
      <vt:lpstr>ЕЖЕГОДНЫЙ КОНКУРС ЧТЕЦОВ: СТРУКТУРА И ЭТАПЫ</vt:lpstr>
      <vt:lpstr>УЧАСТНИКИ КОНКУРСА РАЗНЫХ ЛЕТ</vt:lpstr>
      <vt:lpstr>ВОСПИТАТЕЛЬНЫЙ ПОТЕНЦИАЛ</vt:lpstr>
      <vt:lpstr>  </vt:lpstr>
      <vt:lpstr>ЗАКЛЮЧЕНИЕ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Художественное слово</dc:title>
  <dc:creator>Алина Рахматуллина</dc:creator>
  <cp:lastModifiedBy>Ирина Георгиевна Васюкова</cp:lastModifiedBy>
  <cp:revision>86</cp:revision>
  <dcterms:modified xsi:type="dcterms:W3CDTF">2026-04-07T10:17:28Z</dcterms:modified>
</cp:coreProperties>
</file>