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3" r:id="rId3"/>
    <p:sldId id="302" r:id="rId4"/>
    <p:sldId id="298" r:id="rId5"/>
    <p:sldId id="301" r:id="rId6"/>
    <p:sldId id="291" r:id="rId7"/>
    <p:sldId id="28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4740" autoAdjust="0"/>
  </p:normalViewPr>
  <p:slideViewPr>
    <p:cSldViewPr snapToGrid="0">
      <p:cViewPr varScale="1">
        <p:scale>
          <a:sx n="90" d="100"/>
          <a:sy n="90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2846-90EF-453A-AB9D-716E68F68155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3BE65-0803-4DA2-895F-E7866A2AB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3BE65-0803-4DA2-895F-E7866A2AB9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2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3BE65-0803-4DA2-895F-E7866A2AB9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9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8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0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7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8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6A29-5B94-4086-ACE0-55C3FB1DB6D2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6790-72E7-4A08-99B9-9F4B6A9B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260" y="644777"/>
            <a:ext cx="11523390" cy="3637753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«Конкурсы профессионального мастерства как основа формирования профессиональных компетенций будущих специалистов»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47638" y="4431134"/>
            <a:ext cx="6766560" cy="169232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DE3D91-50A3-4552-B6D9-45DC90AE1A54}"/>
              </a:ext>
            </a:extLst>
          </p:cNvPr>
          <p:cNvSpPr/>
          <p:nvPr/>
        </p:nvSpPr>
        <p:spPr>
          <a:xfrm>
            <a:off x="542260" y="5103628"/>
            <a:ext cx="6307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Талгатовна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«Казанский энергетический колледж»,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C2F8BF-2CA0-4C35-9D0D-F83DE2A0196D}"/>
              </a:ext>
            </a:extLst>
          </p:cNvPr>
          <p:cNvSpPr/>
          <p:nvPr/>
        </p:nvSpPr>
        <p:spPr>
          <a:xfrm>
            <a:off x="223283" y="315420"/>
            <a:ext cx="112255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Международный открытый образовательный форум «Формирование компетенций будущего специалиста на основе использования эффективных образовательных методик и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265338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6AEB4-AFE0-4D24-9122-1DCD2F13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44" y="135298"/>
            <a:ext cx="1100431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на конкурсах профессионального мастерства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C68C65-47D0-470B-BD4A-1BB894A15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84" y="4077863"/>
            <a:ext cx="4004108" cy="26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67B52-3530-437B-9F13-9709EAAC9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83" y="1324020"/>
            <a:ext cx="4004109" cy="26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D5E62D-88A9-4C60-BF47-DCBB69BDD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443410" y="1433023"/>
            <a:ext cx="7204809" cy="528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63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BA900-BBDC-45AA-8C60-1802B1F4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42" y="218263"/>
            <a:ext cx="8418782" cy="140349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Чемпионатное движение по профессиональному мастерству  среди инвалидов и лиц с ОВЗ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7D47E-BBEB-49AA-979B-4FA6E9313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264" y="1928813"/>
            <a:ext cx="7715472" cy="150018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чемпионатного цикла 2025 года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B2481860-4301-442B-88C0-A41F1F58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63"/>
            <a:ext cx="3149488" cy="109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B65432D-E89B-40A5-AF06-58826CEA5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77818"/>
              </p:ext>
            </p:extLst>
          </p:nvPr>
        </p:nvGraphicFramePr>
        <p:xfrm>
          <a:off x="530076" y="3022805"/>
          <a:ext cx="11119148" cy="2574671"/>
        </p:xfrm>
        <a:graphic>
          <a:graphicData uri="http://schemas.openxmlformats.org/drawingml/2006/table">
            <a:tbl>
              <a:tblPr firstRow="1" firstCol="1" bandRow="1"/>
              <a:tblGrid>
                <a:gridCol w="2347094">
                  <a:extLst>
                    <a:ext uri="{9D8B030D-6E8A-4147-A177-3AD203B41FA5}">
                      <a16:colId xmlns:a16="http://schemas.microsoft.com/office/drawing/2014/main" val="4233782802"/>
                    </a:ext>
                  </a:extLst>
                </a:gridCol>
                <a:gridCol w="2630820">
                  <a:extLst>
                    <a:ext uri="{9D8B030D-6E8A-4147-A177-3AD203B41FA5}">
                      <a16:colId xmlns:a16="http://schemas.microsoft.com/office/drawing/2014/main" val="3298887641"/>
                    </a:ext>
                  </a:extLst>
                </a:gridCol>
                <a:gridCol w="2037066">
                  <a:extLst>
                    <a:ext uri="{9D8B030D-6E8A-4147-A177-3AD203B41FA5}">
                      <a16:colId xmlns:a16="http://schemas.microsoft.com/office/drawing/2014/main" val="1801617970"/>
                    </a:ext>
                  </a:extLst>
                </a:gridCol>
                <a:gridCol w="1880338">
                  <a:extLst>
                    <a:ext uri="{9D8B030D-6E8A-4147-A177-3AD203B41FA5}">
                      <a16:colId xmlns:a16="http://schemas.microsoft.com/office/drawing/2014/main" val="1066035977"/>
                    </a:ext>
                  </a:extLst>
                </a:gridCol>
                <a:gridCol w="2223830">
                  <a:extLst>
                    <a:ext uri="{9D8B030D-6E8A-4147-A177-3AD203B41FA5}">
                      <a16:colId xmlns:a16="http://schemas.microsoft.com/office/drawing/2014/main" val="4099389580"/>
                    </a:ext>
                  </a:extLst>
                </a:gridCol>
              </a:tblGrid>
              <a:tr h="40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 компетенций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«Школьники»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«Студенты»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«Специалисты»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442431"/>
                  </a:ext>
                </a:extLst>
              </a:tr>
              <a:tr h="1398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Казанский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Электромонтаж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Серебро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76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7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7C4B93-03E8-4D56-82CB-FA3B35DF6A65}"/>
              </a:ext>
            </a:extLst>
          </p:cNvPr>
          <p:cNvSpPr/>
          <p:nvPr/>
        </p:nvSpPr>
        <p:spPr>
          <a:xfrm>
            <a:off x="340242" y="684628"/>
            <a:ext cx="9707526" cy="509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эффекты чемпионатного движения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привлечение внимания молодежи;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положительного имиджа;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стимул для саморазвития студентов;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синхронизация с производством;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практико-ориентированный подход к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подготовке кадров для энергетики;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чемпионаты как «ярмарка вакансий».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347843D-55EA-4B54-9883-4AC611A5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44" y="1495851"/>
            <a:ext cx="4778132" cy="321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07428b7b317a10743f133242b2eaa5863693cc71-2429503-images-thumbs&amp;n=13">
            <a:extLst>
              <a:ext uri="{FF2B5EF4-FFF2-40B4-BE49-F238E27FC236}">
                <a16:creationId xmlns:a16="http://schemas.microsoft.com/office/drawing/2014/main" id="{AC51B04E-1609-4C46-87CE-A37A5F71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34" y="4697380"/>
            <a:ext cx="2160620" cy="216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BB64C-A92C-4269-8086-5B0A45C7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949" y="4863717"/>
            <a:ext cx="2145985" cy="19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EAD61A-3865-47BA-A944-ED19617AC16C}"/>
              </a:ext>
            </a:extLst>
          </p:cNvPr>
          <p:cNvSpPr/>
          <p:nvPr/>
        </p:nvSpPr>
        <p:spPr>
          <a:xfrm>
            <a:off x="230372" y="548239"/>
            <a:ext cx="9750056" cy="495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Стимулы для активного участия студентов в чемпионатном движении: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стипендий;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возможности трудоустройства;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обучение ведущими специалистами отрасли;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стажировки;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прочие виды стимулирования.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90" name="Picture 18" descr="Picture background">
            <a:extLst>
              <a:ext uri="{FF2B5EF4-FFF2-40B4-BE49-F238E27FC236}">
                <a16:creationId xmlns:a16="http://schemas.microsoft.com/office/drawing/2014/main" id="{D4C355DC-935B-439C-962E-1339399F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98" y="754911"/>
            <a:ext cx="2945219" cy="2945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icture background">
            <a:extLst>
              <a:ext uri="{FF2B5EF4-FFF2-40B4-BE49-F238E27FC236}">
                <a16:creationId xmlns:a16="http://schemas.microsoft.com/office/drawing/2014/main" id="{B1C34E8B-6D00-49B8-86B1-75FA1632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04" y="4268923"/>
            <a:ext cx="3507796" cy="246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3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261" y="1241498"/>
            <a:ext cx="696763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Муфтохутдинов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Анварович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АО «Сетевая компания».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 чемпионат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- 2020»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- 3-е место в категории «Студенты».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чемпионат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- 2021»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призер в категории «Студенты».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чемпионат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- 2022»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- 1-е место в категории «Специалисты»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Хамидуллин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Инсаф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Рушанович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сотрудник АО «Сетевая компания».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чемпионат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- 2022»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- 1-е место в категории «Специалисты».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2866" y="395113"/>
            <a:ext cx="4740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успеха: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077" y="3995678"/>
            <a:ext cx="5945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96" y="215023"/>
            <a:ext cx="4438285" cy="564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97020" y="5863255"/>
            <a:ext cx="573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ГАПОУ «Энергетический колледж»  по специальности: «Электрические станции, сети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системы» </a:t>
            </a:r>
          </a:p>
        </p:txBody>
      </p:sp>
    </p:spTree>
    <p:extLst>
      <p:ext uri="{BB962C8B-B14F-4D97-AF65-F5344CB8AC3E}">
        <p14:creationId xmlns:p14="http://schemas.microsoft.com/office/powerpoint/2010/main" val="321790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496" y="1958916"/>
            <a:ext cx="10747007" cy="217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Гараева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Н.Т.</a:t>
            </a:r>
          </a:p>
          <a:p>
            <a:pPr indent="450215" algn="ctr">
              <a:lnSpc>
                <a:spcPct val="115000"/>
              </a:lnSpc>
            </a:pPr>
            <a:r>
              <a:rPr lang="ru-RU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спец. дисциплин,</a:t>
            </a:r>
          </a:p>
          <a:p>
            <a:pPr indent="450215" algn="ctr">
              <a:lnSpc>
                <a:spcPct val="115000"/>
              </a:lnSpc>
            </a:pPr>
            <a:r>
              <a:rPr lang="ru-RU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Казань, ГАПОУ «Казанский    энергетический колледж» 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2C0F4B-A1D1-4998-ABD2-3A6C96447923}"/>
              </a:ext>
            </a:extLst>
          </p:cNvPr>
          <p:cNvSpPr/>
          <p:nvPr/>
        </p:nvSpPr>
        <p:spPr>
          <a:xfrm>
            <a:off x="3552754" y="400401"/>
            <a:ext cx="4688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Всегда На связи</a:t>
            </a:r>
          </a:p>
        </p:txBody>
      </p:sp>
      <p:pic>
        <p:nvPicPr>
          <p:cNvPr id="6" name="Рисунок 5" descr="Смартфон со сплошной заливкой">
            <a:extLst>
              <a:ext uri="{FF2B5EF4-FFF2-40B4-BE49-F238E27FC236}">
                <a16:creationId xmlns:a16="http://schemas.microsoft.com/office/drawing/2014/main" id="{9896E8D1-3EB5-4EA2-AC46-8CFE90DB9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500" y="4320622"/>
            <a:ext cx="582119" cy="582119"/>
          </a:xfrm>
          <a:prstGeom prst="rect">
            <a:avLst/>
          </a:prstGeom>
        </p:spPr>
      </p:pic>
      <p:pic>
        <p:nvPicPr>
          <p:cNvPr id="7" name="Рисунок 6" descr="Конверт со сплошной заливкой">
            <a:extLst>
              <a:ext uri="{FF2B5EF4-FFF2-40B4-BE49-F238E27FC236}">
                <a16:creationId xmlns:a16="http://schemas.microsoft.com/office/drawing/2014/main" id="{674978C8-7B85-473E-90E7-43A6D23E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604" y="5461331"/>
            <a:ext cx="582119" cy="582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45E5B-46E5-457E-9ADB-DE9A5B6F6A3D}"/>
              </a:ext>
            </a:extLst>
          </p:cNvPr>
          <p:cNvSpPr txBox="1"/>
          <p:nvPr/>
        </p:nvSpPr>
        <p:spPr>
          <a:xfrm>
            <a:off x="1352845" y="5552335"/>
            <a:ext cx="6210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natca76.80@mail.ru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Calibri Light" pitchFamily="2" charset="-52"/>
              <a:cs typeface="Calibri Ligh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84DCE-D01F-4BE6-9C4D-8CFE4871AA8F}"/>
              </a:ext>
            </a:extLst>
          </p:cNvPr>
          <p:cNvSpPr txBox="1"/>
          <p:nvPr/>
        </p:nvSpPr>
        <p:spPr>
          <a:xfrm>
            <a:off x="1352845" y="4411626"/>
            <a:ext cx="6100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7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965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580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43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Calibri Light" pitchFamily="2" charset="-52"/>
                <a:cs typeface="Calibri Light" pitchFamily="2" charset="-52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37874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323</Words>
  <Application>Microsoft Office PowerPoint</Application>
  <PresentationFormat>Широкоэкранный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 «Конкурсы профессионального мастерства как основа формирования профессиональных компетенций будущих специалистов» </vt:lpstr>
      <vt:lpstr>Наши достижения на конкурсах профессионального мастерства </vt:lpstr>
      <vt:lpstr>Чемпионатное движение по профессиональному мастерству  среди инвалидов и лиц с ОВЗ «Абилимпикс»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User</cp:lastModifiedBy>
  <cp:revision>109</cp:revision>
  <dcterms:created xsi:type="dcterms:W3CDTF">2021-04-14T19:18:13Z</dcterms:created>
  <dcterms:modified xsi:type="dcterms:W3CDTF">2026-04-08T00:09:11Z</dcterms:modified>
</cp:coreProperties>
</file>