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0" r:id="rId6"/>
    <p:sldId id="281" r:id="rId7"/>
    <p:sldId id="261" r:id="rId8"/>
    <p:sldId id="265" r:id="rId9"/>
    <p:sldId id="263" r:id="rId10"/>
    <p:sldId id="266" r:id="rId11"/>
    <p:sldId id="280" r:id="rId12"/>
    <p:sldId id="269" r:id="rId13"/>
    <p:sldId id="268" r:id="rId14"/>
    <p:sldId id="267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\Desktop\depositphotos_83785996-stock-photo-growt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5455"/>
          <a:stretch>
            <a:fillRect/>
          </a:stretch>
        </p:blipFill>
        <p:spPr bwMode="auto">
          <a:xfrm>
            <a:off x="3498542" y="2743200"/>
            <a:ext cx="5638800" cy="39461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2819400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Основные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0000"/>
                </a:solidFill>
              </a:rPr>
              <a:t>педагогические </a:t>
            </a:r>
            <a:r>
              <a:rPr lang="ru-RU" sz="3200" dirty="0">
                <a:solidFill>
                  <a:srgbClr val="FF0000"/>
                </a:solidFill>
              </a:rPr>
              <a:t>технологии 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/>
              <a:t>повышения </a:t>
            </a:r>
            <a:r>
              <a:rPr lang="ru-RU" sz="3200" dirty="0"/>
              <a:t>качества профессионального образования студентов технических </a:t>
            </a:r>
            <a:r>
              <a:rPr lang="ru-RU" sz="3200" dirty="0" smtClean="0"/>
              <a:t>специальностей</a:t>
            </a:r>
            <a:r>
              <a:rPr lang="ru-RU" sz="3200" b="1" dirty="0" smtClean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3733800"/>
            <a:ext cx="4080091" cy="24314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42445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Подготовила:</a:t>
            </a:r>
          </a:p>
          <a:p>
            <a:r>
              <a:rPr lang="ru-RU" sz="1600" b="1" dirty="0" smtClean="0">
                <a:solidFill>
                  <a:srgbClr val="42445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Бардина Елена Вячеславовна</a:t>
            </a:r>
            <a:r>
              <a:rPr lang="ru-RU" sz="1600" dirty="0" smtClean="0">
                <a:solidFill>
                  <a:srgbClr val="42445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endParaRPr lang="ru-RU" sz="1600" dirty="0" smtClean="0">
              <a:solidFill>
                <a:srgbClr val="424456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42445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Преподаватель специальных дисциплин </a:t>
            </a:r>
          </a:p>
          <a:p>
            <a:r>
              <a:rPr lang="ru-RU" sz="1600" b="1" dirty="0" smtClean="0">
                <a:solidFill>
                  <a:srgbClr val="42445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Промышленно-экономического колледжа</a:t>
            </a:r>
          </a:p>
          <a:p>
            <a:r>
              <a:rPr lang="ru-RU" sz="1600" dirty="0" smtClean="0">
                <a:solidFill>
                  <a:srgbClr val="42445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ГОУ ВО МО </a:t>
            </a:r>
          </a:p>
          <a:p>
            <a:r>
              <a:rPr lang="ru-RU" sz="1600" dirty="0" smtClean="0">
                <a:solidFill>
                  <a:srgbClr val="42445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«Государственный  гуманитарно-</a:t>
            </a:r>
          </a:p>
          <a:p>
            <a:r>
              <a:rPr lang="ru-RU" sz="1600" dirty="0" smtClean="0">
                <a:solidFill>
                  <a:srgbClr val="42445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технологический университет»</a:t>
            </a:r>
          </a:p>
          <a:p>
            <a:r>
              <a:rPr lang="ru-RU" sz="1600" dirty="0" smtClean="0">
                <a:solidFill>
                  <a:srgbClr val="42445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Московская область, </a:t>
            </a:r>
            <a:r>
              <a:rPr lang="ru-RU" sz="1600" dirty="0" err="1" smtClean="0">
                <a:solidFill>
                  <a:srgbClr val="42445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г.о.Орехово-Зуево</a:t>
            </a:r>
            <a:endParaRPr lang="ru-RU" sz="1600" dirty="0" smtClean="0">
              <a:solidFill>
                <a:srgbClr val="424456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Я\Desktop\screen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9525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Ученическую группу можно разделить на подгруппы по типологическим особенностям: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676399"/>
            <a:ext cx="7696200" cy="367745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>
                <a:solidFill>
                  <a:srgbClr val="00B050"/>
                </a:solidFill>
              </a:rPr>
              <a:t>Группа «С»</a:t>
            </a:r>
            <a:r>
              <a:rPr lang="ru-RU" dirty="0" smtClean="0"/>
              <a:t> – базовый стандарт: минимальный или репродуктивный – </a:t>
            </a:r>
            <a:r>
              <a:rPr lang="ru-RU" b="1" dirty="0" smtClean="0"/>
              <a:t>многократность повторений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Группа «В» </a:t>
            </a:r>
            <a:r>
              <a:rPr lang="ru-RU" dirty="0" smtClean="0"/>
              <a:t>– аналитико-синтетический уровень: </a:t>
            </a:r>
            <a:r>
              <a:rPr lang="ru-RU" b="1" dirty="0" smtClean="0"/>
              <a:t>решение заданий на примере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Группа «А»</a:t>
            </a:r>
            <a:r>
              <a:rPr lang="ru-RU" dirty="0" smtClean="0"/>
              <a:t> – творческий, продуктивный уровень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5353853"/>
            <a:ext cx="75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Позволяет включить в процесс обучения каждого </a:t>
            </a:r>
            <a:r>
              <a:rPr lang="ru-RU" sz="2800" b="1" dirty="0" smtClean="0">
                <a:solidFill>
                  <a:srgbClr val="0070C0"/>
                </a:solidFill>
              </a:rPr>
              <a:t>студента!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64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Я\Desktop\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Я\Desktop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Я\Desktop\slide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Я\Desktop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304800"/>
            <a:ext cx="83566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Я\Desktop\slide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8684316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Я\Desktop\Tehnologija-problemnogo-obuchenija.jpg"/>
          <p:cNvPicPr>
            <a:picLocks noChangeAspect="1" noChangeArrowheads="1"/>
          </p:cNvPicPr>
          <p:nvPr/>
        </p:nvPicPr>
        <p:blipFill>
          <a:blip r:embed="rId2"/>
          <a:srcRect r="1976" b="3797"/>
          <a:stretch>
            <a:fillRect/>
          </a:stretch>
        </p:blipFill>
        <p:spPr bwMode="auto">
          <a:xfrm>
            <a:off x="304800" y="380999"/>
            <a:ext cx="8610600" cy="6248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Я\Desktop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Я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0"/>
            <a:ext cx="88392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09600" y="1"/>
            <a:ext cx="8534400" cy="27392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2000" y="381000"/>
            <a:ext cx="7924800" cy="129540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Используя инновационные образовательные технологии, удается решить следующие проблемы: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 flipH="1">
            <a:off x="533400" y="1752600"/>
            <a:ext cx="8229600" cy="990600"/>
          </a:xfrm>
        </p:spPr>
        <p:txBody>
          <a:bodyPr>
            <a:normAutofit/>
          </a:bodyPr>
          <a:lstStyle/>
          <a:p>
            <a:pPr marL="0" lvl="0" indent="180975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 способствовать развитию личности учащихся с активной гражданской позицией, </a:t>
            </a: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7410" name="Picture 2" descr="C:\Users\Я\Desktop\248784169.jpg"/>
          <p:cNvPicPr>
            <a:picLocks noChangeAspect="1" noChangeArrowheads="1"/>
          </p:cNvPicPr>
          <p:nvPr/>
        </p:nvPicPr>
        <p:blipFill>
          <a:blip r:embed="rId2"/>
          <a:srcRect b="11193"/>
          <a:stretch>
            <a:fillRect/>
          </a:stretch>
        </p:blipFill>
        <p:spPr bwMode="auto">
          <a:xfrm>
            <a:off x="3844565" y="2819340"/>
            <a:ext cx="5029200" cy="3352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" y="2743200"/>
            <a:ext cx="3352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умеющей ориентироваться    в сложных жизненных ситуациях 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позитивно решать свои проблемы</a:t>
            </a:r>
            <a:endParaRPr lang="ru-RU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09600" y="1"/>
            <a:ext cx="8534400" cy="27392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2000" y="381000"/>
            <a:ext cx="7924800" cy="129540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Используя инновационные образовательные технологии, удается решить следующие проблемы: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 flipH="1">
            <a:off x="533400" y="1828800"/>
            <a:ext cx="8229600" cy="1295400"/>
          </a:xfrm>
        </p:spPr>
        <p:txBody>
          <a:bodyPr>
            <a:normAutofit/>
          </a:bodyPr>
          <a:lstStyle/>
          <a:p>
            <a:pPr marL="0" lvl="0" indent="180975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изменить характер взаимодействия субъектов образовательной системы:</a:t>
            </a: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2971800"/>
            <a:ext cx="3505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учитель и ученик – партнеры, единомышленники, равноправные члены “одной команды”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8"/>
          <a:stretch/>
        </p:blipFill>
        <p:spPr>
          <a:xfrm>
            <a:off x="3962400" y="3099786"/>
            <a:ext cx="4903276" cy="324248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09600" y="1"/>
            <a:ext cx="8534400" cy="27392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2000" y="381000"/>
            <a:ext cx="7924800" cy="129540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Используя инновационные образовательные технологии, удается решить следующие проблемы: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 flipH="1">
            <a:off x="533400" y="1752600"/>
            <a:ext cx="8229600" cy="914400"/>
          </a:xfrm>
        </p:spPr>
        <p:txBody>
          <a:bodyPr>
            <a:normAutofit lnSpcReduction="10000"/>
          </a:bodyPr>
          <a:lstStyle/>
          <a:p>
            <a:pPr marL="0" lvl="0" indent="180975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 повысить мотивацию обучающихся к учебной деятельности</a:t>
            </a: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180975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5"/>
          <a:stretch/>
        </p:blipFill>
        <p:spPr>
          <a:xfrm>
            <a:off x="1676400" y="2815412"/>
            <a:ext cx="5364091" cy="366158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09600" y="1"/>
            <a:ext cx="8534400" cy="27392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2000" y="381000"/>
            <a:ext cx="7924800" cy="129540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Используя инновационные образовательные технологии, удается решить следующие проблемы: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 flipH="1">
            <a:off x="533400" y="1752600"/>
            <a:ext cx="8229600" cy="2286000"/>
          </a:xfrm>
        </p:spPr>
        <p:txBody>
          <a:bodyPr>
            <a:normAutofit/>
          </a:bodyPr>
          <a:lstStyle/>
          <a:p>
            <a:pPr marL="0" lvl="0" indent="180975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4. уделять больше внимания изучению и овладению современными педагогическими технологиями, позволяющими существенно изменить методы организации образовательного процесса, характер взаимодействия субъектов системы, и, наконец, их мышление и уровень развития.</a:t>
            </a:r>
            <a:endParaRPr lang="ru-RU" sz="2400" dirty="0"/>
          </a:p>
        </p:txBody>
      </p:sp>
      <p:pic>
        <p:nvPicPr>
          <p:cNvPr id="35842" name="Picture 2" descr="C:\Users\Я\Desktop\28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114800"/>
            <a:ext cx="4437578" cy="245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C:\Users\Я\Desktop\depositphotos_11160724-stock-photo-teamwork-concept.jpg"/>
          <p:cNvPicPr>
            <a:picLocks noChangeAspect="1" noChangeArrowheads="1"/>
          </p:cNvPicPr>
          <p:nvPr/>
        </p:nvPicPr>
        <p:blipFill>
          <a:blip r:embed="rId2"/>
          <a:srcRect l="13433" t="9950" r="11940" b="6468"/>
          <a:stretch>
            <a:fillRect/>
          </a:stretch>
        </p:blipFill>
        <p:spPr bwMode="auto">
          <a:xfrm>
            <a:off x="381000" y="2362200"/>
            <a:ext cx="4267200" cy="35844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  <p:pic>
        <p:nvPicPr>
          <p:cNvPr id="36866" name="Picture 2" descr="C:\Users\Я\Desktop\tempfile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209800"/>
            <a:ext cx="4096753" cy="432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6002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Педагогические технологии,</a:t>
            </a:r>
            <a:br>
              <a:rPr lang="ru-RU" sz="2800" dirty="0" smtClean="0"/>
            </a:br>
            <a:r>
              <a:rPr lang="ru-RU" sz="2800" dirty="0" smtClean="0"/>
              <a:t> применяемые в нашем колледже </a:t>
            </a:r>
            <a:br>
              <a:rPr lang="ru-RU" sz="2800" dirty="0" smtClean="0"/>
            </a:br>
            <a:r>
              <a:rPr lang="ru-RU" sz="2800" dirty="0" smtClean="0"/>
              <a:t>на уроках специальных дисциплин: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2249424"/>
            <a:ext cx="7620000" cy="432511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1. Информационно-коммуникационные технологии (ИКТ) в предметном обучении.</a:t>
            </a:r>
          </a:p>
          <a:p>
            <a:pPr algn="r"/>
            <a:r>
              <a:rPr lang="ru-RU" sz="2400" b="1" dirty="0" smtClean="0"/>
              <a:t>2. Технологии  </a:t>
            </a:r>
            <a:r>
              <a:rPr lang="ru-RU" sz="2400" b="1" dirty="0" err="1" smtClean="0"/>
              <a:t>разноуровневого</a:t>
            </a:r>
            <a:r>
              <a:rPr lang="ru-RU" sz="2400" b="1" dirty="0" smtClean="0"/>
              <a:t> и дифференцированного обучения.</a:t>
            </a:r>
            <a:endParaRPr lang="ru-RU" sz="2400" dirty="0" smtClean="0"/>
          </a:p>
          <a:p>
            <a:pPr lvl="0" algn="just"/>
            <a:r>
              <a:rPr lang="ru-RU" sz="2400" b="1" dirty="0" smtClean="0">
                <a:solidFill>
                  <a:srgbClr val="0070C0"/>
                </a:solidFill>
              </a:rPr>
              <a:t>3. Технологии проектного обучения  и исследовательской деятельности.</a:t>
            </a:r>
            <a:endParaRPr lang="ru-RU" sz="2400" dirty="0" smtClean="0">
              <a:solidFill>
                <a:srgbClr val="0070C0"/>
              </a:solidFill>
            </a:endParaRPr>
          </a:p>
          <a:p>
            <a:pPr lvl="0" algn="r"/>
            <a:r>
              <a:rPr lang="ru-RU" sz="2400" b="1" dirty="0" smtClean="0">
                <a:solidFill>
                  <a:srgbClr val="C00000"/>
                </a:solidFill>
              </a:rPr>
              <a:t>4. Технология перспективно-опережающего обучения.</a:t>
            </a:r>
            <a:endParaRPr lang="ru-RU" sz="2400" dirty="0" smtClean="0">
              <a:solidFill>
                <a:srgbClr val="C00000"/>
              </a:solidFill>
            </a:endParaRPr>
          </a:p>
          <a:p>
            <a:pPr lvl="0" algn="just"/>
            <a:r>
              <a:rPr lang="ru-RU" sz="2400" b="1" dirty="0" smtClean="0"/>
              <a:t>5. Технологии проблемного обучения.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Я\Desktop\img1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Я\Desktop\s1200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87317" cy="6326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751839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9167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Я\Desktop\screen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1" y="428625"/>
            <a:ext cx="8610600" cy="620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Я\Desktop\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501062" cy="6353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Я\Desktop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245</TotalTime>
  <Words>230</Words>
  <Application>Microsoft Office PowerPoint</Application>
  <PresentationFormat>Экран (4:3)</PresentationFormat>
  <Paragraphs>67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Georgia</vt:lpstr>
      <vt:lpstr>Times New Roman</vt:lpstr>
      <vt:lpstr>Trebuchet MS</vt:lpstr>
      <vt:lpstr>Wingdings 2</vt:lpstr>
      <vt:lpstr>Городская</vt:lpstr>
      <vt:lpstr>Основные  педагогические технологии  повышения качества профессионального образования студентов технических специальностей  </vt:lpstr>
      <vt:lpstr>Презентация PowerPoint</vt:lpstr>
      <vt:lpstr>Педагогические технологии,  применяемые в нашем колледже  на уроках специальных дисциплин: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Ученическую группу можно разделить на подгруппы по типологическим особенностям: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Используя инновационные образовательные технологии, удается решить следующие проблемы:</vt:lpstr>
      <vt:lpstr>Используя инновационные образовательные технологии, удается решить следующие проблемы:</vt:lpstr>
      <vt:lpstr>Используя инновационные образовательные технологии, удается решить следующие проблемы:</vt:lpstr>
      <vt:lpstr>Используя инновационные образовательные технологии, удается решить следующие проблемы: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 ПЕДАГОГИЧЕСКИЕ ТЕХНОЛОГИИ  КАК СРЕДСТВО  ПОВЫШЕНИЯ КАЧЕСТВА ОБРАЗОВАНИЯ  НА УРОКАХ СПЕЦИАЛЬНЫХ ДИСЦИПЛИН </dc:title>
  <dc:creator>Я</dc:creator>
  <cp:lastModifiedBy>Преподаватель</cp:lastModifiedBy>
  <cp:revision>22</cp:revision>
  <dcterms:created xsi:type="dcterms:W3CDTF">2020-10-21T11:54:35Z</dcterms:created>
  <dcterms:modified xsi:type="dcterms:W3CDTF">2026-03-23T10:24:33Z</dcterms:modified>
</cp:coreProperties>
</file>