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16"/>
  </p:notesMasterIdLst>
  <p:handoutMasterIdLst>
    <p:handoutMasterId r:id="rId17"/>
  </p:handoutMasterIdLst>
  <p:sldIdLst>
    <p:sldId id="257" r:id="rId3"/>
    <p:sldId id="265" r:id="rId4"/>
    <p:sldId id="280" r:id="rId5"/>
    <p:sldId id="270" r:id="rId6"/>
    <p:sldId id="276" r:id="rId7"/>
    <p:sldId id="278" r:id="rId8"/>
    <p:sldId id="290" r:id="rId9"/>
    <p:sldId id="269" r:id="rId10"/>
    <p:sldId id="298" r:id="rId11"/>
    <p:sldId id="297" r:id="rId12"/>
    <p:sldId id="291" r:id="rId13"/>
    <p:sldId id="275" r:id="rId14"/>
    <p:sldId id="261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7ABC"/>
    <a:srgbClr val="038CDB"/>
    <a:srgbClr val="231F20"/>
    <a:srgbClr val="FFFFFF"/>
    <a:srgbClr val="393939"/>
    <a:srgbClr val="494949"/>
    <a:srgbClr val="000000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83" autoAdjust="0"/>
    <p:restoredTop sz="99395" autoAdjust="0"/>
  </p:normalViewPr>
  <p:slideViewPr>
    <p:cSldViewPr>
      <p:cViewPr varScale="1">
        <p:scale>
          <a:sx n="109" d="100"/>
          <a:sy n="109" d="100"/>
        </p:scale>
        <p:origin x="1022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55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5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5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55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7C0856F-4015-4151-A779-4BC0D0C9E1B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A240C-29B4-434F-A28C-F65CBA3C0402}" type="slidenum">
              <a:rPr lang="en-US"/>
              <a:pPr/>
              <a:t>1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A240C-29B4-434F-A28C-F65CBA3C0402}" type="slidenum">
              <a:rPr lang="en-US"/>
              <a:pPr/>
              <a:t>10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45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A240C-29B4-434F-A28C-F65CBA3C0402}" type="slidenum">
              <a:rPr lang="en-US"/>
              <a:pPr/>
              <a:t>11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05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A240C-29B4-434F-A28C-F65CBA3C0402}" type="slidenum">
              <a:rPr lang="en-US"/>
              <a:pPr/>
              <a:t>2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A240C-29B4-434F-A28C-F65CBA3C0402}" type="slidenum">
              <a:rPr lang="en-US"/>
              <a:pPr/>
              <a:t>3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41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A240C-29B4-434F-A28C-F65CBA3C0402}" type="slidenum">
              <a:rPr lang="en-US"/>
              <a:pPr/>
              <a:t>4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A240C-29B4-434F-A28C-F65CBA3C0402}" type="slidenum">
              <a:rPr lang="en-US"/>
              <a:pPr/>
              <a:t>5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60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A240C-29B4-434F-A28C-F65CBA3C0402}" type="slidenum">
              <a:rPr lang="en-US"/>
              <a:pPr/>
              <a:t>6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90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A240C-29B4-434F-A28C-F65CBA3C0402}" type="slidenum">
              <a:rPr lang="en-US"/>
              <a:pPr/>
              <a:t>7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8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A240C-29B4-434F-A28C-F65CBA3C0402}" type="slidenum">
              <a:rPr lang="en-US"/>
              <a:pPr/>
              <a:t>8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A240C-29B4-434F-A28C-F65CBA3C0402}" type="slidenum">
              <a:rPr lang="en-US"/>
              <a:pPr/>
              <a:t>9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5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350" y="5300663"/>
            <a:ext cx="6048375" cy="750887"/>
          </a:xfr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6021388"/>
            <a:ext cx="6048375" cy="503237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ru-RU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1613" y="549275"/>
            <a:ext cx="1908175" cy="59023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27088" y="549275"/>
            <a:ext cx="5572125" cy="59023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6EACD-E7D3-44BB-9C90-DF53CB3FC53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48EF1-0850-48F8-81AF-AC24D7CECD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1C89C-4B2C-4413-B9B7-E7D1BC44FB7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25625" y="1600200"/>
            <a:ext cx="338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62575" y="1600200"/>
            <a:ext cx="33861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8FF0A-BCA8-43C6-94F8-2AEAE6C2DF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DCDBA-4BB4-4CB3-AD03-7D3305FC7E0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9B39E-AC8D-4064-8DBA-2C1C3684FD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86DE8-E32B-488F-9E40-B015303CB7E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AE82A-1533-434C-B39E-085962076FE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B2CB1-3CB7-400A-B140-4154CC60B4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6A1F7-17A3-4AA7-97B9-DC68F7CD3E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8338" y="274638"/>
            <a:ext cx="1730375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25625" y="274638"/>
            <a:ext cx="504031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CCD17-CB21-4FF8-92BF-5988A7F49ED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088" y="1341438"/>
            <a:ext cx="3667125" cy="5110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341438"/>
            <a:ext cx="3668712" cy="5110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549275"/>
            <a:ext cx="76327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1341438"/>
            <a:ext cx="7488237" cy="511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0"/>
            <a:r>
              <a:rPr lang="ru-RU"/>
              <a:t>Third level</a:t>
            </a:r>
          </a:p>
          <a:p>
            <a:pPr lvl="1"/>
            <a:r>
              <a:rPr lang="ru-RU"/>
              <a:t>Fourth level</a:t>
            </a:r>
          </a:p>
          <a:p>
            <a:pPr lvl="2"/>
            <a:r>
              <a:rPr lang="ru-RU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HelveticaNeueLT Pro 33 ThEx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HelveticaNeueLT Pro 33 ThEx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HelveticaNeueLT Pro 33 ThEx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HelveticaNeueLT Pro 33 ThEx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HelveticaNeueLT Pro 33 ThEx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HelveticaNeueLT Pro 33 ThEx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HelveticaNeueLT Pro 33 ThEx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HelveticaNeueLT Pro 33 ThEx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000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5150" y="274638"/>
            <a:ext cx="6851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5625" y="1600200"/>
            <a:ext cx="69230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359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359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359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586A226-3459-429C-8B74-00AD1977FCC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NeueLT Pro 33 ThEx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NeueLT Pro 33 ThEx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NeueLT Pro 33 ThEx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NeueLT Pro 33 ThEx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NeueLT Pro 33 ThEx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NeueLT Pro 33 ThEx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NeueLT Pro 33 ThEx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NeueLT Pro 33 ThEx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196752"/>
            <a:ext cx="7704906" cy="2376264"/>
          </a:xfrm>
        </p:spPr>
        <p:txBody>
          <a:bodyPr/>
          <a:lstStyle/>
          <a:p>
            <a:pPr algn="ctr"/>
            <a:r>
              <a:rPr lang="ru-RU" sz="3600" dirty="0"/>
              <a:t>«Формирование специализированных навыков на занятиях по электрическим дисциплинам»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4168" y="3933056"/>
            <a:ext cx="2807668" cy="72008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ru-RU" altLang="ko-KR" sz="1800" dirty="0"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Заглодин А. В.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ko-KR" sz="1800" dirty="0"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ГОУ ВО МО ГГТУ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ko-KR" sz="1800" dirty="0"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(РФ, </a:t>
            </a:r>
            <a:r>
              <a:rPr lang="ru-RU" altLang="ko-KR" sz="1800" dirty="0" err="1"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г.Орехово</a:t>
            </a:r>
            <a:r>
              <a:rPr lang="ru-RU" altLang="ko-KR" sz="1800" dirty="0"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-Зуево) </a:t>
            </a:r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DFE08FB-67A4-C123-1831-41ECD7396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16632"/>
            <a:ext cx="91085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NeueLT Pro 33 ThEx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NeueLT Pro 33 ThEx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NeueLT Pro 33 ThEx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NeueLT Pro 33 ThEx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NeueLT Pro 33 ThEx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NeueLT Pro 33 ThEx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NeueLT Pro 33 ThEx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NeueLT Pro 33 ThEx" pitchFamily="34" charset="0"/>
              </a:defRPr>
            </a:lvl9pPr>
          </a:lstStyle>
          <a:p>
            <a:pPr algn="ctr"/>
            <a:r>
              <a:rPr lang="ru-RU" sz="1800" kern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Международный открытый образовательный форум </a:t>
            </a:r>
            <a:br>
              <a:rPr lang="ru-RU" sz="1800" kern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kern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«Формирование компетенций будущего специалиста на основе использования эффективных образовательных методик и технологий»</a:t>
            </a:r>
            <a:br>
              <a:rPr lang="ru-RU" sz="1800" kern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1800" kern="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88913"/>
            <a:ext cx="8820980" cy="863823"/>
          </a:xfrm>
        </p:spPr>
        <p:txBody>
          <a:bodyPr/>
          <a:lstStyle/>
          <a:p>
            <a:pPr algn="ctr"/>
            <a:r>
              <a:rPr lang="ru-RU" sz="3600" dirty="0"/>
              <a:t>Необычное рядом</a:t>
            </a:r>
            <a:endParaRPr lang="uk-UA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4" y="1268760"/>
            <a:ext cx="4141792" cy="25043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06" y="4149079"/>
            <a:ext cx="4141792" cy="25043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60B2A1-16DD-C6E0-70B2-E4F406B2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24" y="4149079"/>
            <a:ext cx="3709744" cy="23689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ED7A34-9610-4B16-D7DA-0A1F89C51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3079" y="1268760"/>
            <a:ext cx="3775386" cy="250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30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3" y="476672"/>
            <a:ext cx="4257636" cy="1368152"/>
          </a:xfrm>
        </p:spPr>
        <p:txBody>
          <a:bodyPr/>
          <a:lstStyle/>
          <a:p>
            <a:pPr algn="just"/>
            <a:r>
              <a:rPr lang="ru-RU" sz="2800" dirty="0"/>
              <a:t>Открытый чемпионат по программированию ПЛК 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49" y="3645024"/>
            <a:ext cx="4527340" cy="2852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5024"/>
            <a:ext cx="4176464" cy="28529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91915"/>
            <a:ext cx="4176464" cy="267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93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pPr algn="ctr"/>
            <a:r>
              <a:rPr lang="ru-RU" sz="3600" dirty="0"/>
              <a:t>Студенческое конструкторское бюро</a:t>
            </a:r>
            <a:endParaRPr lang="en-US" sz="3600" dirty="0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7063" y="1196975"/>
            <a:ext cx="6851650" cy="554513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uk-UA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26" y="1586768"/>
            <a:ext cx="3623047" cy="5157192"/>
          </a:xfrm>
          <a:prstGeom prst="rect">
            <a:avLst/>
          </a:prstGeom>
        </p:spPr>
      </p:pic>
      <p:pic>
        <p:nvPicPr>
          <p:cNvPr id="5" name="Рисунок 4" descr="Изображение выглядит как кабель, электроника, Электрическая проводка, Электронная техника&#10;&#10;Автоматически созданное описание">
            <a:extLst>
              <a:ext uri="{FF2B5EF4-FFF2-40B4-BE49-F238E27FC236}">
                <a16:creationId xmlns:a16="http://schemas.microsoft.com/office/drawing/2014/main" id="{09F360B3-CDD7-8AAA-E73B-79ED5C3FF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0613" y="825985"/>
            <a:ext cx="2578596" cy="4100161"/>
          </a:xfrm>
          <a:prstGeom prst="rect">
            <a:avLst/>
          </a:prstGeom>
        </p:spPr>
      </p:pic>
      <p:pic>
        <p:nvPicPr>
          <p:cNvPr id="7" name="Рисунок 6" descr="Изображение выглядит как электроника, в помещении, машина, Игровая при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E992D16-F75D-C9B7-3CF7-0FF97BE5C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66" y="4439613"/>
            <a:ext cx="4100162" cy="230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9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pPr algn="ctr"/>
            <a:r>
              <a:rPr lang="ru-RU" sz="3600" dirty="0"/>
              <a:t>Ждем к нам в гости!</a:t>
            </a:r>
            <a:endParaRPr lang="en-US" sz="3600" dirty="0"/>
          </a:p>
        </p:txBody>
      </p:sp>
      <p:pic>
        <p:nvPicPr>
          <p:cNvPr id="5" name="Содержимое 4" descr="Без имени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268760"/>
            <a:ext cx="6851372" cy="482453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913"/>
            <a:ext cx="8568952" cy="1079847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Основные</a:t>
            </a:r>
            <a:r>
              <a:rPr lang="ru-RU" sz="3600" dirty="0"/>
              <a:t> направления формирования специализированных навыков</a:t>
            </a:r>
            <a:endParaRPr lang="uk-UA" sz="36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98A3583-D1E3-4011-A543-29856726A4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502374"/>
              </p:ext>
            </p:extLst>
          </p:nvPr>
        </p:nvGraphicFramePr>
        <p:xfrm>
          <a:off x="323528" y="1341438"/>
          <a:ext cx="8496945" cy="5110163"/>
        </p:xfrm>
        <a:graphic>
          <a:graphicData uri="http://schemas.openxmlformats.org/drawingml/2006/table">
            <a:tbl>
              <a:tblPr/>
              <a:tblGrid>
                <a:gridCol w="2832315">
                  <a:extLst>
                    <a:ext uri="{9D8B030D-6E8A-4147-A177-3AD203B41FA5}">
                      <a16:colId xmlns:a16="http://schemas.microsoft.com/office/drawing/2014/main" val="1603888207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val="1426292564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val="748552270"/>
                    </a:ext>
                  </a:extLst>
                </a:gridCol>
              </a:tblGrid>
              <a:tr h="39542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Направление</a:t>
                      </a:r>
                    </a:p>
                  </a:txBody>
                  <a:tcPr marL="36501" marR="42585" marT="33459" marB="3345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0D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</a:t>
                      </a:r>
                    </a:p>
                  </a:txBody>
                  <a:tcPr marL="36501" marR="42585" marT="33459" marB="3345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0D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Примеры умений и навыков</a:t>
                      </a:r>
                    </a:p>
                  </a:txBody>
                  <a:tcPr marL="36501" marR="36501" marT="33459" marB="3345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0D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227675"/>
                  </a:ext>
                </a:extLst>
              </a:tr>
              <a:tr h="942947"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Теоретическая подготовка</a:t>
                      </a:r>
                    </a:p>
                  </a:txBody>
                  <a:tcPr marL="36501" marR="42585" marT="33459" marB="33459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0D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048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Изучение законов электротехники, принципов работы электрических машин, схем и цепей</a:t>
                      </a:r>
                    </a:p>
                  </a:txBody>
                  <a:tcPr marL="36501" marR="42585" marT="33459" marB="33459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0D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051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Расчёт параметров цепей, анализ схем, знание единиц измерения</a:t>
                      </a:r>
                    </a:p>
                  </a:txBody>
                  <a:tcPr marL="36501" marR="36501" marT="33459" marB="33459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0D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01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084203"/>
                  </a:ext>
                </a:extLst>
              </a:tr>
              <a:tr h="942947"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Практические занятия</a:t>
                      </a:r>
                    </a:p>
                  </a:txBody>
                  <a:tcPr marL="36501" marR="42585" marT="33459" marB="33459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048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02B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Лабораторные работы, монтаж и демонтаж оборудования, работа с приборами</a:t>
                      </a:r>
                    </a:p>
                  </a:txBody>
                  <a:tcPr marL="36501" marR="42585" marT="33459" marB="33459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051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48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Сборка схем, пуск и остановка электродвигателей, измерение параметров тока и напряжения</a:t>
                      </a:r>
                    </a:p>
                  </a:txBody>
                  <a:tcPr marL="36501" marR="36501" marT="33459" marB="33459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101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7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531123"/>
                  </a:ext>
                </a:extLst>
              </a:tr>
              <a:tr h="833443">
                <a:tc>
                  <a:txBody>
                    <a:bodyPr/>
                    <a:lstStyle/>
                    <a:p>
                      <a:pPr fontAlgn="t"/>
                      <a:r>
                        <a:rPr lang="ru-RU" sz="14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 с оборудованием</a:t>
                      </a:r>
                    </a:p>
                  </a:txBody>
                  <a:tcPr marL="36501" marR="42585" marT="33459" marB="33459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602B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0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Эксплуатация и обслуживание электроустановок, использование инструментов</a:t>
                      </a:r>
                    </a:p>
                  </a:txBody>
                  <a:tcPr marL="36501" marR="42585" marT="33459" marB="33459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48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06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Подключение щитов, диагностика неисправностей, обслуживание аппаратов</a:t>
                      </a:r>
                    </a:p>
                  </a:txBody>
                  <a:tcPr marL="36501" marR="36501" marT="33459" marB="33459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76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051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782482"/>
                  </a:ext>
                </a:extLst>
              </a:tr>
              <a:tr h="942947"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Безопасность</a:t>
                      </a:r>
                    </a:p>
                  </a:txBody>
                  <a:tcPr marL="36501" marR="42585" marT="33459" marB="33459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10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080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Изучение правил техники безопасности, нормативных документов</a:t>
                      </a:r>
                    </a:p>
                  </a:txBody>
                  <a:tcPr marL="36501" marR="42585" marT="33459" marB="33459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06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4E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Соблюдение норм при работе, контроль заземления, защита от поражения током</a:t>
                      </a:r>
                    </a:p>
                  </a:txBody>
                  <a:tcPr marL="36501" marR="36501" marT="33459" marB="33459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051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70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313347"/>
                  </a:ext>
                </a:extLst>
              </a:tr>
              <a:tr h="1052450"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Профессиональные компетенции</a:t>
                      </a:r>
                    </a:p>
                  </a:txBody>
                  <a:tcPr marL="36501" marR="42585" marT="33459" marB="33459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6080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0D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умений работать в команде, анализировать ситуации, применять знания на практике</a:t>
                      </a:r>
                    </a:p>
                  </a:txBody>
                  <a:tcPr marL="36501" marR="42585" marT="33459" marB="33459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04E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0D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Решение нестандартных задач, самостоятельная работа, защита своей точки зрения</a:t>
                      </a:r>
                    </a:p>
                  </a:txBody>
                  <a:tcPr marL="36501" marR="36501" marT="33459" marB="33459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7056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0D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63272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25" y="221719"/>
            <a:ext cx="4968552" cy="1079847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Занятия в колледже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1707324952960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132856"/>
            <a:ext cx="4320480" cy="3740301"/>
          </a:xfrm>
          <a:prstGeom prst="rect">
            <a:avLst/>
          </a:prstGeom>
        </p:spPr>
      </p:pic>
      <p:pic>
        <p:nvPicPr>
          <p:cNvPr id="6" name="Рисунок 5" descr="IMG-20221006-WA0017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8565" y="1301170"/>
            <a:ext cx="3575381" cy="2681536"/>
          </a:xfrm>
          <a:prstGeom prst="rect">
            <a:avLst/>
          </a:prstGeom>
        </p:spPr>
      </p:pic>
      <p:pic>
        <p:nvPicPr>
          <p:cNvPr id="7" name="Рисунок 6" descr="17073267459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4015117"/>
            <a:ext cx="3600400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73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416874" cy="863823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Практика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 descr="IMG-20240124-WA01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052735"/>
            <a:ext cx="3888432" cy="5180259"/>
          </a:xfrm>
          <a:prstGeom prst="rect">
            <a:avLst/>
          </a:prstGeom>
        </p:spPr>
      </p:pic>
      <p:pic>
        <p:nvPicPr>
          <p:cNvPr id="20" name="Рисунок 19" descr="IMG-20240124-WA00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3861047"/>
            <a:ext cx="3240360" cy="2432295"/>
          </a:xfrm>
          <a:prstGeom prst="rect">
            <a:avLst/>
          </a:prstGeom>
        </p:spPr>
      </p:pic>
      <p:pic>
        <p:nvPicPr>
          <p:cNvPr id="21" name="Рисунок 20" descr="IMG-20240124-WA00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1052735"/>
            <a:ext cx="3240360" cy="24322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416874" cy="863823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Мастер-классы</a:t>
            </a:r>
            <a:r>
              <a:rPr lang="ru-RU" sz="3600" dirty="0"/>
              <a:t> </a:t>
            </a:r>
            <a:endParaRPr lang="uk-UA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4032448" cy="5400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08112"/>
            <a:ext cx="4032448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16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88913"/>
            <a:ext cx="8820980" cy="863823"/>
          </a:xfrm>
        </p:spPr>
        <p:txBody>
          <a:bodyPr/>
          <a:lstStyle/>
          <a:p>
            <a:pPr algn="ctr"/>
            <a:r>
              <a:rPr lang="ru-RU" sz="3600" dirty="0"/>
              <a:t>Метод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в помещении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EA5E20B-CB8E-F228-A70D-B36F90FDE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6" y="980728"/>
            <a:ext cx="5393849" cy="3039308"/>
          </a:xfrm>
          <a:prstGeom prst="rect">
            <a:avLst/>
          </a:prstGeom>
        </p:spPr>
      </p:pic>
      <p:pic>
        <p:nvPicPr>
          <p:cNvPr id="8" name="Рисунок 7" descr="Изображение выглядит как в помещении, текст, мебель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6728439-ACC7-DD91-6DF5-77E8A248D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5" y="3801432"/>
            <a:ext cx="5424481" cy="3056568"/>
          </a:xfrm>
          <a:prstGeom prst="rect">
            <a:avLst/>
          </a:prstGeom>
        </p:spPr>
      </p:pic>
      <p:pic>
        <p:nvPicPr>
          <p:cNvPr id="3" name="Рисунок 2" descr="Изображение выглядит как в помещении, человек, мебель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4B4706E-F6BC-676D-A199-09838FD4E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85" y="976753"/>
            <a:ext cx="3216479" cy="586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41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913"/>
            <a:ext cx="8388932" cy="86382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Симуляторы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и компьютерное моделирование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180434"/>
            <a:ext cx="4977947" cy="28025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62" y="3717032"/>
            <a:ext cx="5301322" cy="2980246"/>
          </a:xfrm>
          <a:prstGeom prst="rect">
            <a:avLst/>
          </a:prstGeom>
        </p:spPr>
      </p:pic>
      <p:pic>
        <p:nvPicPr>
          <p:cNvPr id="4" name="Рисунок 3" descr="-792804607.jpg">
            <a:extLst>
              <a:ext uri="{FF2B5EF4-FFF2-40B4-BE49-F238E27FC236}">
                <a16:creationId xmlns:a16="http://schemas.microsoft.com/office/drawing/2014/main" id="{8A0FEA03-7A2B-461C-1483-C8809E6E88E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1164272"/>
            <a:ext cx="3024336" cy="19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86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1" y="199326"/>
            <a:ext cx="5958855" cy="863823"/>
          </a:xfrm>
        </p:spPr>
        <p:txBody>
          <a:bodyPr/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Кейс-метод</a:t>
            </a:r>
          </a:p>
        </p:txBody>
      </p:sp>
      <p:pic>
        <p:nvPicPr>
          <p:cNvPr id="5" name="Содержимое 4" descr="ооооооооооо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052736"/>
            <a:ext cx="2736304" cy="2552003"/>
          </a:xfrm>
        </p:spPr>
      </p:pic>
      <p:pic>
        <p:nvPicPr>
          <p:cNvPr id="6" name="Рисунок 5" descr="170732495296Ы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052736"/>
            <a:ext cx="2736304" cy="2520280"/>
          </a:xfrm>
          <a:prstGeom prst="rect">
            <a:avLst/>
          </a:prstGeom>
        </p:spPr>
      </p:pic>
      <p:pic>
        <p:nvPicPr>
          <p:cNvPr id="8" name="Рисунок 7" descr="170732495ЛЛ2960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861048"/>
            <a:ext cx="2736304" cy="2642595"/>
          </a:xfrm>
          <a:prstGeom prst="rect">
            <a:avLst/>
          </a:prstGeom>
        </p:spPr>
      </p:pic>
      <p:pic>
        <p:nvPicPr>
          <p:cNvPr id="9" name="Рисунок 8" descr="ВАСССС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131840" y="3861048"/>
            <a:ext cx="2736304" cy="2661855"/>
          </a:xfrm>
          <a:prstGeom prst="rect">
            <a:avLst/>
          </a:prstGeom>
        </p:spPr>
      </p:pic>
      <p:pic>
        <p:nvPicPr>
          <p:cNvPr id="10" name="Рисунок 9" descr="1707324952960ОО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8" y="1052736"/>
            <a:ext cx="2736303" cy="2520280"/>
          </a:xfrm>
          <a:prstGeom prst="rect">
            <a:avLst/>
          </a:prstGeom>
        </p:spPr>
      </p:pic>
      <p:pic>
        <p:nvPicPr>
          <p:cNvPr id="12" name="Рисунок 11" descr="ООООЬЬЬЬЬ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68900" y="3861048"/>
            <a:ext cx="2751572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88913"/>
            <a:ext cx="8820980" cy="863823"/>
          </a:xfrm>
        </p:spPr>
        <p:txBody>
          <a:bodyPr/>
          <a:lstStyle/>
          <a:p>
            <a:pPr algn="ctr"/>
            <a:r>
              <a:rPr lang="ru-RU" sz="3600" dirty="0"/>
              <a:t>Наставничество</a:t>
            </a:r>
            <a:endParaRPr lang="uk-UA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5"/>
            <a:ext cx="3888432" cy="2592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48748"/>
            <a:ext cx="3852428" cy="25682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33056"/>
            <a:ext cx="3852428" cy="26164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09345"/>
            <a:ext cx="3888432" cy="264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71233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8">
      <a:dk1>
        <a:srgbClr val="4D4D4D"/>
      </a:dk1>
      <a:lt1>
        <a:srgbClr val="FFFFFF"/>
      </a:lt1>
      <a:dk2>
        <a:srgbClr val="4D4D4D"/>
      </a:dk2>
      <a:lt2>
        <a:srgbClr val="393939"/>
      </a:lt2>
      <a:accent1>
        <a:srgbClr val="858585"/>
      </a:accent1>
      <a:accent2>
        <a:srgbClr val="939393"/>
      </a:accent2>
      <a:accent3>
        <a:srgbClr val="FFFFFF"/>
      </a:accent3>
      <a:accent4>
        <a:srgbClr val="404040"/>
      </a:accent4>
      <a:accent5>
        <a:srgbClr val="C2C2C2"/>
      </a:accent5>
      <a:accent6>
        <a:srgbClr val="858585"/>
      </a:accent6>
      <a:hlink>
        <a:srgbClr val="696969"/>
      </a:hlink>
      <a:folHlink>
        <a:srgbClr val="DDDDDD"/>
      </a:folHlink>
    </a:clrScheme>
    <a:fontScheme name="template">
      <a:majorFont>
        <a:latin typeface="HelveticaNeueLT Pro 33 ThEx"/>
        <a:ea typeface=""/>
        <a:cs typeface=""/>
      </a:majorFont>
      <a:minorFont>
        <a:latin typeface="HelveticaNeueLT Pro 33 ThE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11163C"/>
        </a:lt2>
        <a:accent1>
          <a:srgbClr val="212B53"/>
        </a:accent1>
        <a:accent2>
          <a:srgbClr val="364481"/>
        </a:accent2>
        <a:accent3>
          <a:srgbClr val="FFFFFF"/>
        </a:accent3>
        <a:accent4>
          <a:srgbClr val="404040"/>
        </a:accent4>
        <a:accent5>
          <a:srgbClr val="ABACB3"/>
        </a:accent5>
        <a:accent6>
          <a:srgbClr val="303D74"/>
        </a:accent6>
        <a:hlink>
          <a:srgbClr val="3E498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D254C"/>
        </a:lt2>
        <a:accent1>
          <a:srgbClr val="254B83"/>
        </a:accent1>
        <a:accent2>
          <a:srgbClr val="406DAA"/>
        </a:accent2>
        <a:accent3>
          <a:srgbClr val="FFFFFF"/>
        </a:accent3>
        <a:accent4>
          <a:srgbClr val="404040"/>
        </a:accent4>
        <a:accent5>
          <a:srgbClr val="ACB1C1"/>
        </a:accent5>
        <a:accent6>
          <a:srgbClr val="39629A"/>
        </a:accent6>
        <a:hlink>
          <a:srgbClr val="3267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363B45"/>
        </a:lt2>
        <a:accent1>
          <a:srgbClr val="A99D9B"/>
        </a:accent1>
        <a:accent2>
          <a:srgbClr val="565A66"/>
        </a:accent2>
        <a:accent3>
          <a:srgbClr val="FFFFFF"/>
        </a:accent3>
        <a:accent4>
          <a:srgbClr val="404040"/>
        </a:accent4>
        <a:accent5>
          <a:srgbClr val="D1CCCB"/>
        </a:accent5>
        <a:accent6>
          <a:srgbClr val="4D515C"/>
        </a:accent6>
        <a:hlink>
          <a:srgbClr val="92715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B26920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D5B9AB"/>
        </a:accent5>
        <a:accent6>
          <a:srgbClr val="64727F"/>
        </a:accent6>
        <a:hlink>
          <a:srgbClr val="EEC72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9BB6EE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CBD7F5"/>
        </a:accent5>
        <a:accent6>
          <a:srgbClr val="64727F"/>
        </a:accent6>
        <a:hlink>
          <a:srgbClr val="84AAF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40494F"/>
        </a:lt2>
        <a:accent1>
          <a:srgbClr val="6D7D8A"/>
        </a:accent1>
        <a:accent2>
          <a:srgbClr val="A7A7A7"/>
        </a:accent2>
        <a:accent3>
          <a:srgbClr val="FFFFFF"/>
        </a:accent3>
        <a:accent4>
          <a:srgbClr val="404040"/>
        </a:accent4>
        <a:accent5>
          <a:srgbClr val="BABFC4"/>
        </a:accent5>
        <a:accent6>
          <a:srgbClr val="979797"/>
        </a:accent6>
        <a:hlink>
          <a:srgbClr val="7F7F7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454D52"/>
        </a:lt2>
        <a:accent1>
          <a:srgbClr val="7D8B97"/>
        </a:accent1>
        <a:accent2>
          <a:srgbClr val="CBCBCB"/>
        </a:accent2>
        <a:accent3>
          <a:srgbClr val="FFFFFF"/>
        </a:accent3>
        <a:accent4>
          <a:srgbClr val="404040"/>
        </a:accent4>
        <a:accent5>
          <a:srgbClr val="BFC4C9"/>
        </a:accent5>
        <a:accent6>
          <a:srgbClr val="B8B8B8"/>
        </a:accent6>
        <a:hlink>
          <a:srgbClr val="5158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393939"/>
        </a:lt2>
        <a:accent1>
          <a:srgbClr val="858585"/>
        </a:accent1>
        <a:accent2>
          <a:srgbClr val="939393"/>
        </a:accent2>
        <a:accent3>
          <a:srgbClr val="FFFFFF"/>
        </a:accent3>
        <a:accent4>
          <a:srgbClr val="404040"/>
        </a:accent4>
        <a:accent5>
          <a:srgbClr val="C2C2C2"/>
        </a:accent5>
        <a:accent6>
          <a:srgbClr val="858585"/>
        </a:accent6>
        <a:hlink>
          <a:srgbClr val="6969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4D4D4D"/>
        </a:dk2>
        <a:lt2>
          <a:srgbClr val="4F5056"/>
        </a:lt2>
        <a:accent1>
          <a:srgbClr val="7E7F8E"/>
        </a:accent1>
        <a:accent2>
          <a:srgbClr val="C0C1C5"/>
        </a:accent2>
        <a:accent3>
          <a:srgbClr val="FFFFFF"/>
        </a:accent3>
        <a:accent4>
          <a:srgbClr val="404040"/>
        </a:accent4>
        <a:accent5>
          <a:srgbClr val="C0C0C6"/>
        </a:accent5>
        <a:accent6>
          <a:srgbClr val="AEAFB2"/>
        </a:accent6>
        <a:hlink>
          <a:srgbClr val="ACAFB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4D4D4D"/>
        </a:dk2>
        <a:lt2>
          <a:srgbClr val="85978F"/>
        </a:lt2>
        <a:accent1>
          <a:srgbClr val="9DA499"/>
        </a:accent1>
        <a:accent2>
          <a:srgbClr val="A5B9BA"/>
        </a:accent2>
        <a:accent3>
          <a:srgbClr val="FFFFFF"/>
        </a:accent3>
        <a:accent4>
          <a:srgbClr val="404040"/>
        </a:accent4>
        <a:accent5>
          <a:srgbClr val="CCCFCA"/>
        </a:accent5>
        <a:accent6>
          <a:srgbClr val="95A7A8"/>
        </a:accent6>
        <a:hlink>
          <a:srgbClr val="ABB4A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4D4D4D"/>
        </a:dk2>
        <a:lt2>
          <a:srgbClr val="484847"/>
        </a:lt2>
        <a:accent1>
          <a:srgbClr val="7C7C74"/>
        </a:accent1>
        <a:accent2>
          <a:srgbClr val="AFB2AA"/>
        </a:accent2>
        <a:accent3>
          <a:srgbClr val="FFFFFF"/>
        </a:accent3>
        <a:accent4>
          <a:srgbClr val="404040"/>
        </a:accent4>
        <a:accent5>
          <a:srgbClr val="BFBFBC"/>
        </a:accent5>
        <a:accent6>
          <a:srgbClr val="9EA19A"/>
        </a:accent6>
        <a:hlink>
          <a:srgbClr val="D4D2C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HelveticaNeueLT Pro 33 ThEx"/>
        <a:ea typeface=""/>
        <a:cs typeface=""/>
      </a:majorFont>
      <a:minorFont>
        <a:latin typeface="HelveticaNeueLT Pro 33 ThE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1197</TotalTime>
  <Words>212</Words>
  <Application>Microsoft Office PowerPoint</Application>
  <PresentationFormat>Экран (4:3)</PresentationFormat>
  <Paragraphs>46</Paragraphs>
  <Slides>13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HelveticaNeueLT Pro 33 ThEx</vt:lpstr>
      <vt:lpstr>template</vt:lpstr>
      <vt:lpstr>Custom Design</vt:lpstr>
      <vt:lpstr>«Формирование специализированных навыков на занятиях по электрическим дисциплинам» </vt:lpstr>
      <vt:lpstr>Основные направления формирования специализированных навыков</vt:lpstr>
      <vt:lpstr>Занятия в колледже</vt:lpstr>
      <vt:lpstr>Практика</vt:lpstr>
      <vt:lpstr>Мастер-классы </vt:lpstr>
      <vt:lpstr>Метод проектов</vt:lpstr>
      <vt:lpstr>Симуляторы и компьютерное моделирование</vt:lpstr>
      <vt:lpstr>Кейс-метод</vt:lpstr>
      <vt:lpstr>Наставничество</vt:lpstr>
      <vt:lpstr>Необычное рядом</vt:lpstr>
      <vt:lpstr>Открытый чемпионат по программированию ПЛК </vt:lpstr>
      <vt:lpstr>Студенческое конструкторское бюро</vt:lpstr>
      <vt:lpstr>Ждем к нам в гости!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Андрей Заглодин</cp:lastModifiedBy>
  <cp:revision>178</cp:revision>
  <dcterms:created xsi:type="dcterms:W3CDTF">2006-06-13T13:38:55Z</dcterms:created>
  <dcterms:modified xsi:type="dcterms:W3CDTF">2026-04-05T15:26:36Z</dcterms:modified>
</cp:coreProperties>
</file>