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3"/>
  </p:notesMasterIdLst>
  <p:sldIdLst>
    <p:sldId id="267" r:id="rId2"/>
    <p:sldId id="256" r:id="rId3"/>
    <p:sldId id="262" r:id="rId4"/>
    <p:sldId id="269" r:id="rId5"/>
    <p:sldId id="268" r:id="rId6"/>
    <p:sldId id="270" r:id="rId7"/>
    <p:sldId id="263" r:id="rId8"/>
    <p:sldId id="261" r:id="rId9"/>
    <p:sldId id="264" r:id="rId10"/>
    <p:sldId id="265" r:id="rId11"/>
    <p:sldId id="271" r:id="rId12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75" d="100"/>
          <a:sy n="75" d="100"/>
        </p:scale>
        <p:origin x="5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2541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23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70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9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30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36393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88514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93700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471118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38877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78591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4107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01495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3191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592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51660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56791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99658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93320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46517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16941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39329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15496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2667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4505" y="1893074"/>
            <a:ext cx="94831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Интеграция программирования в электромонтажную </a:t>
            </a:r>
            <a:r>
              <a:rPr lang="ru-RU" sz="4000" dirty="0" smtClean="0"/>
              <a:t>практику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96000" y="390551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ИМАМБАЕВА</a:t>
            </a:r>
            <a:r>
              <a:rPr lang="ru-RU" b="1" dirty="0" smtClean="0"/>
              <a:t> АСЕЛЬ </a:t>
            </a:r>
            <a:r>
              <a:rPr lang="ru-RU" b="1" dirty="0" smtClean="0"/>
              <a:t>ВАЛЕРЬЕВНА</a:t>
            </a:r>
          </a:p>
          <a:p>
            <a:r>
              <a:rPr lang="ru-RU" dirty="0" smtClean="0"/>
              <a:t>преподаватель специальных дисциплин по специальности «</a:t>
            </a:r>
            <a:r>
              <a:rPr lang="kk-KZ" dirty="0"/>
              <a:t>Автоматизация и управление технологическими процессами (по профилю)</a:t>
            </a:r>
            <a:r>
              <a:rPr lang="ru-RU" dirty="0" smtClean="0"/>
              <a:t>»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КГКП «Усть–Каменогорский </a:t>
            </a:r>
            <a:r>
              <a:rPr lang="ru-RU" dirty="0"/>
              <a:t>высший политехнический колледж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766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20518" y="384669"/>
            <a:ext cx="10141527" cy="58189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ru-RU" sz="3200" b="1" dirty="0"/>
              <a:t>Результаты внедрения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238982" y="1384800"/>
            <a:ext cx="6257556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lnSpc>
                <a:spcPts val="2000"/>
              </a:lnSpc>
            </a:pPr>
            <a:r>
              <a:rPr lang="ru-RU" sz="2000" dirty="0"/>
              <a:t>Интеграция программирования в </a:t>
            </a:r>
            <a:r>
              <a:rPr lang="ru-RU" sz="2000" dirty="0" smtClean="0"/>
              <a:t>электромонтажную практику обеспечивает </a:t>
            </a:r>
            <a:r>
              <a:rPr lang="ru-RU" sz="2000" dirty="0"/>
              <a:t>более глубокое понимание процессов, снижает количество ошибок и усиливает интерес к специальности</a:t>
            </a:r>
            <a:r>
              <a:rPr lang="ru-RU" sz="2000" dirty="0" smtClean="0"/>
              <a:t>. В </a:t>
            </a:r>
            <a:r>
              <a:rPr lang="ru-RU" sz="2000" dirty="0"/>
              <a:t>результате студенты начинают воспринимать систему как единый работающий механизм, а не набор разрозненных элементов.</a:t>
            </a:r>
            <a:endParaRPr lang="en-US" sz="2000" dirty="0"/>
          </a:p>
        </p:txBody>
      </p:sp>
      <p:sp>
        <p:nvSpPr>
          <p:cNvPr id="5" name="Text 2"/>
          <p:cNvSpPr/>
          <p:nvPr/>
        </p:nvSpPr>
        <p:spPr>
          <a:xfrm>
            <a:off x="238982" y="4132512"/>
            <a:ext cx="6376095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ru-RU" sz="2000" dirty="0" smtClean="0"/>
              <a:t>Активно развиваются также и </a:t>
            </a:r>
            <a:r>
              <a:rPr lang="en-US" sz="2000" dirty="0" smtClean="0"/>
              <a:t>Soft skills</a:t>
            </a:r>
            <a:br>
              <a:rPr lang="en-US" sz="2000" dirty="0" smtClean="0"/>
            </a:br>
            <a:r>
              <a:rPr lang="en-US" sz="2000" dirty="0" smtClean="0"/>
              <a:t>Укрепляется </a:t>
            </a:r>
            <a:r>
              <a:rPr lang="en-US" sz="2000" dirty="0"/>
              <a:t>командный дух и взаимодействие между участниками проектов</a:t>
            </a:r>
            <a:r>
              <a:rPr lang="en-US" sz="2000" dirty="0" smtClean="0"/>
              <a:t>. </a:t>
            </a:r>
            <a:r>
              <a:rPr lang="ru-RU" sz="2000" dirty="0" smtClean="0"/>
              <a:t>Студенты распределяют обязанности и стараются не подвести друг друга</a:t>
            </a:r>
            <a:endParaRPr lang="en-US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487" y="500579"/>
            <a:ext cx="4181112" cy="5911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440092" y="1917051"/>
            <a:ext cx="10141527" cy="78139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ru-RU" sz="3200" b="1" dirty="0" smtClean="0"/>
              <a:t>Благодарю</a:t>
            </a:r>
            <a:r>
              <a:rPr lang="en-US" sz="3200" b="1" dirty="0" smtClean="0"/>
              <a:t> </a:t>
            </a:r>
            <a:r>
              <a:rPr lang="en-US" sz="3200" b="1" dirty="0"/>
              <a:t>за внимание!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8557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1"/>
          <p:cNvSpPr/>
          <p:nvPr/>
        </p:nvSpPr>
        <p:spPr>
          <a:xfrm>
            <a:off x="831273" y="811105"/>
            <a:ext cx="5985164" cy="14651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ru-RU" sz="3200" b="1" dirty="0"/>
              <a:t>Проблема</a:t>
            </a:r>
            <a:endParaRPr lang="en-US" sz="3200" b="1" dirty="0"/>
          </a:p>
        </p:txBody>
      </p:sp>
      <p:sp>
        <p:nvSpPr>
          <p:cNvPr id="6" name="Text 2"/>
          <p:cNvSpPr/>
          <p:nvPr/>
        </p:nvSpPr>
        <p:spPr>
          <a:xfrm>
            <a:off x="831273" y="1864099"/>
            <a:ext cx="6586958" cy="360000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lnSpc>
                <a:spcPts val="2000"/>
              </a:lnSpc>
            </a:pPr>
            <a:r>
              <a:rPr lang="ru-RU" sz="2000" dirty="0"/>
              <a:t>Традиционный подход к обучению разделяет монтаж и программирование, что приводит к фрагментарному восприятию системы.</a:t>
            </a:r>
            <a:br>
              <a:rPr lang="ru-RU" sz="2000" dirty="0"/>
            </a:br>
            <a:endParaRPr lang="ru-RU" sz="2000" dirty="0" smtClean="0"/>
          </a:p>
          <a:p>
            <a:pPr>
              <a:lnSpc>
                <a:spcPts val="2000"/>
              </a:lnSpc>
            </a:pPr>
            <a:r>
              <a:rPr lang="ru-RU" sz="2000" dirty="0" smtClean="0"/>
              <a:t>Студент </a:t>
            </a:r>
            <a:r>
              <a:rPr lang="ru-RU" sz="2000" dirty="0"/>
              <a:t>может качественно выполнить сборку схемы или написать программу, но при этом не понимать, как именно работает система в целом и за счёт чего обеспечивается её функционирование.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1"/>
          <p:cNvSpPr/>
          <p:nvPr/>
        </p:nvSpPr>
        <p:spPr>
          <a:xfrm>
            <a:off x="677312" y="513722"/>
            <a:ext cx="6366261" cy="58189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ru-RU" sz="3200" b="1" dirty="0"/>
              <a:t>Возникающее противоречие</a:t>
            </a:r>
            <a:endParaRPr lang="en-US" sz="3200" b="1" dirty="0"/>
          </a:p>
        </p:txBody>
      </p:sp>
      <p:sp>
        <p:nvSpPr>
          <p:cNvPr id="6" name="Text 2"/>
          <p:cNvSpPr/>
          <p:nvPr/>
        </p:nvSpPr>
        <p:spPr>
          <a:xfrm>
            <a:off x="677312" y="1529292"/>
            <a:ext cx="6358651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lnSpc>
                <a:spcPts val="2000"/>
              </a:lnSpc>
            </a:pPr>
            <a:r>
              <a:rPr lang="ru-RU" sz="2000" dirty="0"/>
              <a:t>Таким образом, формируется противоречие:</a:t>
            </a:r>
            <a:br>
              <a:rPr lang="ru-RU" sz="2000" dirty="0"/>
            </a:br>
            <a:r>
              <a:rPr lang="ru-RU" sz="2000" dirty="0"/>
              <a:t>при наличии теоретических знаний и отдельных практических навыков у студентов отсутствует целостное представление о работе автоматизированной системы как единого объекта.</a:t>
            </a:r>
            <a:endParaRPr lang="en-US" sz="2000" dirty="0"/>
          </a:p>
        </p:txBody>
      </p:sp>
      <p:sp>
        <p:nvSpPr>
          <p:cNvPr id="7" name="Text 3"/>
          <p:cNvSpPr/>
          <p:nvPr/>
        </p:nvSpPr>
        <p:spPr>
          <a:xfrm>
            <a:off x="5825739" y="4436723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lnSpc>
                <a:spcPts val="2000"/>
              </a:lnSpc>
            </a:pPr>
            <a:r>
              <a:rPr lang="ru-RU" sz="2000" dirty="0"/>
              <a:t>Решением данной проблемы является интеграция программирования в электромонтажную практику, при которой обучение строится не по отдельным видам деятельности, а вокруг единого технологического процесса.</a:t>
            </a:r>
            <a:endParaRPr lang="en-US" sz="2000" dirty="0"/>
          </a:p>
        </p:txBody>
      </p:sp>
      <p:sp>
        <p:nvSpPr>
          <p:cNvPr id="9" name="Text 1"/>
          <p:cNvSpPr/>
          <p:nvPr/>
        </p:nvSpPr>
        <p:spPr>
          <a:xfrm>
            <a:off x="5825739" y="3406957"/>
            <a:ext cx="6366261" cy="58189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ru-RU" sz="3200" b="1" dirty="0"/>
              <a:t>Подход к решению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1"/>
          <p:cNvSpPr/>
          <p:nvPr/>
        </p:nvSpPr>
        <p:spPr>
          <a:xfrm>
            <a:off x="530376" y="811105"/>
            <a:ext cx="5985164" cy="14651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ru-RU" sz="3200" b="1" dirty="0"/>
              <a:t>Ограничения учебной базы</a:t>
            </a:r>
            <a:endParaRPr lang="en-US" sz="3200" b="1" dirty="0"/>
          </a:p>
        </p:txBody>
      </p:sp>
      <p:sp>
        <p:nvSpPr>
          <p:cNvPr id="6" name="Text 2"/>
          <p:cNvSpPr/>
          <p:nvPr/>
        </p:nvSpPr>
        <p:spPr>
          <a:xfrm>
            <a:off x="530376" y="1967130"/>
            <a:ext cx="6586958" cy="360000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ru-RU" sz="2000" dirty="0"/>
              <a:t>В учебном процессе используются стенды, в том числе </a:t>
            </a:r>
            <a:r>
              <a:rPr lang="ru-RU" sz="2000" dirty="0" smtClean="0"/>
              <a:t>электропневматические.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 smtClean="0"/>
          </a:p>
          <a:p>
            <a:r>
              <a:rPr lang="ru-RU" sz="2000" dirty="0" smtClean="0"/>
              <a:t>Однако </a:t>
            </a:r>
            <a:r>
              <a:rPr lang="ru-RU" sz="2000" dirty="0"/>
              <a:t>они позволяют лишь частично представить работу системы, так как моделируют ограниченные процессы и не дают возможности в полной мере проследить все взаимосвязи элементов в динамике.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7269" r="-99" b="24875"/>
          <a:stretch/>
        </p:blipFill>
        <p:spPr>
          <a:xfrm>
            <a:off x="7117334" y="1635617"/>
            <a:ext cx="4616721" cy="364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9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1"/>
          <p:cNvSpPr/>
          <p:nvPr/>
        </p:nvSpPr>
        <p:spPr>
          <a:xfrm>
            <a:off x="6206836" y="991410"/>
            <a:ext cx="5985164" cy="14651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ru-RU" sz="3200" b="1" dirty="0"/>
              <a:t>Текущая ситуация</a:t>
            </a:r>
            <a:endParaRPr lang="en-US" sz="3200" b="1" dirty="0"/>
          </a:p>
        </p:txBody>
      </p:sp>
      <p:sp>
        <p:nvSpPr>
          <p:cNvPr id="6" name="Text 2"/>
          <p:cNvSpPr/>
          <p:nvPr/>
        </p:nvSpPr>
        <p:spPr>
          <a:xfrm>
            <a:off x="6184202" y="2456528"/>
            <a:ext cx="5896181" cy="360000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ru-RU" sz="2000" dirty="0"/>
              <a:t>Полноценная работа с собранной и функционирующей системой автоматизации на сегодняшний день доступна преимущественно участникам </a:t>
            </a:r>
            <a:r>
              <a:rPr lang="ru-RU" sz="2000" dirty="0" smtClean="0"/>
              <a:t>WorldSkills</a:t>
            </a:r>
            <a:r>
              <a:rPr lang="ru-RU" sz="2000" dirty="0"/>
              <a:t>, где предусмотрен полный цикл — от монтажа до запуска.</a:t>
            </a:r>
          </a:p>
          <a:p>
            <a:endParaRPr lang="ru-RU" sz="2000" dirty="0" smtClean="0"/>
          </a:p>
          <a:p>
            <a:r>
              <a:rPr lang="ru-RU" sz="2000" dirty="0" smtClean="0"/>
              <a:t>Большинство </a:t>
            </a:r>
            <a:r>
              <a:rPr lang="ru-RU" sz="2000" dirty="0"/>
              <a:t>студентов сталкиваются с этим только во время производственной практики, уже за пределами учебного процесса.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04" y="368979"/>
            <a:ext cx="4690397" cy="625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9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1"/>
          <p:cNvSpPr/>
          <p:nvPr/>
        </p:nvSpPr>
        <p:spPr>
          <a:xfrm>
            <a:off x="4790942" y="1884941"/>
            <a:ext cx="6366261" cy="58189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ru-RU" sz="3200" b="1" dirty="0"/>
              <a:t>Суть интеграции</a:t>
            </a:r>
            <a:endParaRPr lang="en-US" sz="3200" b="1" dirty="0"/>
          </a:p>
        </p:txBody>
      </p:sp>
      <p:sp>
        <p:nvSpPr>
          <p:cNvPr id="6" name="Text 2"/>
          <p:cNvSpPr/>
          <p:nvPr/>
        </p:nvSpPr>
        <p:spPr>
          <a:xfrm>
            <a:off x="4790942" y="3015617"/>
            <a:ext cx="6993228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lnSpc>
                <a:spcPts val="2000"/>
              </a:lnSpc>
            </a:pPr>
            <a:r>
              <a:rPr lang="ru-RU" sz="2000" dirty="0"/>
              <a:t>Студент последовательно проходит все этапы работы с системой: от разработки схемы и её монтажа до программирования, пусконаладки и анализа результатов</a:t>
            </a:r>
            <a:r>
              <a:rPr lang="ru-RU" sz="2000" dirty="0" smtClean="0"/>
              <a:t>. </a:t>
            </a:r>
          </a:p>
          <a:p>
            <a:pPr>
              <a:lnSpc>
                <a:spcPts val="2000"/>
              </a:lnSpc>
            </a:pPr>
            <a:r>
              <a:rPr lang="ru-RU" sz="2000" dirty="0" smtClean="0"/>
              <a:t>Это </a:t>
            </a:r>
            <a:r>
              <a:rPr lang="ru-RU" sz="2000" dirty="0"/>
              <a:t>позволяет не просто выполнить задание, а понять, каким образом формируется и реализуется логика управления.</a:t>
            </a:r>
            <a:endParaRPr lang="en-US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783" y="804667"/>
            <a:ext cx="3045336" cy="541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6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808371" y="1540608"/>
            <a:ext cx="6078828" cy="58189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ru-RU" sz="3200" b="1" dirty="0"/>
              <a:t>Практическая реализация</a:t>
            </a:r>
            <a:endParaRPr lang="en-US" sz="3200" b="1" dirty="0"/>
          </a:p>
        </p:txBody>
      </p:sp>
      <p:sp>
        <p:nvSpPr>
          <p:cNvPr id="5" name="Text 2"/>
          <p:cNvSpPr/>
          <p:nvPr/>
        </p:nvSpPr>
        <p:spPr>
          <a:xfrm>
            <a:off x="5808371" y="3409797"/>
            <a:ext cx="6516711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lnSpc>
                <a:spcPts val="2000"/>
              </a:lnSpc>
            </a:pPr>
            <a:r>
              <a:rPr lang="ru-RU" sz="2000" dirty="0"/>
              <a:t>В рамках практики используются учебные стенды с контроллерами и реальными исполнительными элементами</a:t>
            </a:r>
            <a:r>
              <a:rPr lang="ru-RU" sz="2000" dirty="0" smtClean="0"/>
              <a:t>. Подключение </a:t>
            </a:r>
            <a:r>
              <a:rPr lang="ru-RU" sz="2000" dirty="0"/>
              <a:t>выполняется через клеммные группы, что обеспечивает возможность многократной сборки без повреждения оборудования и приближает условия работы к реальным.</a:t>
            </a:r>
            <a:endParaRPr lang="en-US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672" y="588868"/>
            <a:ext cx="4172755" cy="5641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371822" y="1374380"/>
            <a:ext cx="4069033" cy="58189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ru-RU" sz="3200" b="1" dirty="0"/>
              <a:t>Формируемые результаты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6742090" y="2286139"/>
            <a:ext cx="4606658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endParaRPr lang="en-US" sz="2000" dirty="0"/>
          </a:p>
        </p:txBody>
      </p:sp>
      <p:sp>
        <p:nvSpPr>
          <p:cNvPr id="5" name="Text 2"/>
          <p:cNvSpPr/>
          <p:nvPr/>
        </p:nvSpPr>
        <p:spPr>
          <a:xfrm>
            <a:off x="6371822" y="2945878"/>
            <a:ext cx="5347193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lnSpc>
                <a:spcPts val="2000"/>
              </a:lnSpc>
            </a:pPr>
            <a:r>
              <a:rPr lang="ru-RU" sz="2000" dirty="0"/>
              <a:t>Такой подход позволяет сформировать у студентов понимание взаимосвязи между физическими процессами и программной логикой, развивает навыки поиска и устранения ошибок, а также способствует формированию инженерного мышления.</a:t>
            </a:r>
            <a:endParaRPr lang="en-US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271" y="526548"/>
            <a:ext cx="3553101" cy="5699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1"/>
          <p:cNvSpPr/>
          <p:nvPr/>
        </p:nvSpPr>
        <p:spPr>
          <a:xfrm>
            <a:off x="5818909" y="1082733"/>
            <a:ext cx="5985163" cy="98090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ru-RU" sz="3200" b="1" dirty="0"/>
              <a:t>Практическая направленность</a:t>
            </a:r>
            <a:endParaRPr lang="en-US" sz="3200" b="1" dirty="0"/>
          </a:p>
        </p:txBody>
      </p:sp>
      <p:sp>
        <p:nvSpPr>
          <p:cNvPr id="6" name="Text 2"/>
          <p:cNvSpPr/>
          <p:nvPr/>
        </p:nvSpPr>
        <p:spPr>
          <a:xfrm>
            <a:off x="5818909" y="2786520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lnSpc>
                <a:spcPts val="2000"/>
              </a:lnSpc>
            </a:pPr>
            <a:r>
              <a:rPr lang="ru-RU" sz="2000" dirty="0"/>
              <a:t>Задания ориентированы на реальные производственные процессы: управление насосами, компрессорными установками, </a:t>
            </a:r>
            <a:r>
              <a:rPr lang="ru-RU" sz="2000" dirty="0" smtClean="0"/>
              <a:t>конвейерами.</a:t>
            </a:r>
          </a:p>
          <a:p>
            <a:pPr>
              <a:lnSpc>
                <a:spcPts val="2000"/>
              </a:lnSpc>
            </a:pPr>
            <a:r>
              <a:rPr lang="ru-RU" sz="2000" dirty="0" smtClean="0"/>
              <a:t>Это </a:t>
            </a:r>
            <a:r>
              <a:rPr lang="ru-RU" sz="2000" dirty="0"/>
              <a:t>позволяет студентам видеть практическую значимость выполняемой работы.</a:t>
            </a:r>
            <a:endParaRPr lang="en-US" sz="2000" dirty="0"/>
          </a:p>
        </p:txBody>
      </p:sp>
      <p:sp>
        <p:nvSpPr>
          <p:cNvPr id="7" name="Text 3"/>
          <p:cNvSpPr/>
          <p:nvPr/>
        </p:nvSpPr>
        <p:spPr>
          <a:xfrm>
            <a:off x="5818909" y="3757353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endParaRPr lang="en-US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60" y="360607"/>
            <a:ext cx="5278608" cy="6104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445</TotalTime>
  <Words>332</Words>
  <Application>Microsoft Office PowerPoint</Application>
  <PresentationFormat>Широкоэкранный</PresentationFormat>
  <Paragraphs>41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Zverdvd.org</cp:lastModifiedBy>
  <cp:revision>26</cp:revision>
  <dcterms:created xsi:type="dcterms:W3CDTF">2026-03-18T07:34:43Z</dcterms:created>
  <dcterms:modified xsi:type="dcterms:W3CDTF">2026-04-08T07:34:53Z</dcterms:modified>
</cp:coreProperties>
</file>