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68" r:id="rId9"/>
    <p:sldId id="262" r:id="rId10"/>
    <p:sldId id="266" r:id="rId11"/>
    <p:sldId id="263" r:id="rId12"/>
    <p:sldId id="264" r:id="rId13"/>
    <p:sldId id="265" r:id="rId14"/>
  </p:sldIdLst>
  <p:sldSz cx="14630400" cy="8229600"/>
  <p:notesSz cx="8229600" cy="14630400"/>
  <p:embeddedFontLst>
    <p:embeddedFont>
      <p:font typeface="Montserrat Medium" charset="-52"/>
      <p:regular r:id="rId16"/>
    </p:embeddedFont>
    <p:embeddedFont>
      <p:font typeface="Calibri" pitchFamily="34" charset="0"/>
      <p:regular r:id="rId17"/>
      <p:bold r:id="rId18"/>
      <p:italic r:id="rId19"/>
      <p:boldItalic r:id="rId20"/>
    </p:embeddedFont>
    <p:embeddedFont>
      <p:font typeface="Inter Light" charset="0"/>
      <p:regular r:id="rId2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82" d="100"/>
          <a:sy n="82" d="100"/>
        </p:scale>
        <p:origin x="-192" y="-72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6146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video" Target="file:///C:\Users\&#1072;&#1076;&#1084;&#1080;&#1085;\Desktop\&#1076;&#1086;&#1082;&#1083;&#1072;&#1076;\&#1045;&#1051;&#1041;&#1040;&#1057;&#1067;.mp4" TargetMode="External"/><Relationship Id="rId1" Type="http://schemas.openxmlformats.org/officeDocument/2006/relationships/video" Target="file:///C:\Users\&#1072;&#1076;&#1084;&#1080;&#1085;\Desktop\&#1076;&#1086;&#1082;&#1083;&#1072;&#1076;\&#1040;&#1041;&#1040;&#1049;.mp4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&#1072;&#1076;&#1084;&#1080;&#1085;\Desktop\&#1076;&#1086;&#1082;&#1083;&#1072;&#1076;\1-&#1074;&#1080;&#1076;&#1077;&#1086;.mp4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373267"/>
            <a:ext cx="7556421" cy="354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2800" b="1" dirty="0">
                <a:latin typeface="Times New Roman" pitchFamily="18" charset="0"/>
                <a:ea typeface="Montserrat Medium" pitchFamily="34" charset="-122"/>
                <a:cs typeface="Times New Roman" pitchFamily="18" charset="0"/>
              </a:rPr>
              <a:t>Жасанды Интеллект көмегімен сабақтың танымдық </a:t>
            </a:r>
            <a:r>
              <a:rPr lang="en-US" sz="2800" b="1" dirty="0" err="1">
                <a:latin typeface="Times New Roman" pitchFamily="18" charset="0"/>
                <a:ea typeface="Montserrat Medium" pitchFamily="34" charset="-122"/>
                <a:cs typeface="Times New Roman" pitchFamily="18" charset="0"/>
              </a:rPr>
              <a:t>қызығушылығын</a:t>
            </a:r>
            <a:r>
              <a:rPr lang="en-US" sz="2800" b="1" dirty="0">
                <a:latin typeface="Times New Roman" pitchFamily="18" charset="0"/>
                <a:ea typeface="Montserrat Medium" pitchFamily="34" charset="-122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Montserrat Medium" pitchFamily="34" charset="-122"/>
                <a:cs typeface="Times New Roman" pitchFamily="18" charset="0"/>
              </a:rPr>
              <a:t>арттыру</a:t>
            </a:r>
            <a:r>
              <a:rPr lang="ru-RU" sz="2800" b="1" dirty="0" smtClean="0">
                <a:latin typeface="Times New Roman" pitchFamily="18" charset="0"/>
                <a:ea typeface="Montserrat Medium" pitchFamily="34" charset="-122"/>
                <a:cs typeface="Times New Roman" pitchFamily="18" charset="0"/>
              </a:rPr>
              <a:t>.</a:t>
            </a:r>
          </a:p>
          <a:p>
            <a:endParaRPr lang="ru-RU" sz="2800" b="1" dirty="0" smtClean="0">
              <a:latin typeface="Times New Roman" pitchFamily="18" charset="0"/>
              <a:ea typeface="Montserrat Medium" pitchFamily="34" charset="-122"/>
              <a:cs typeface="Times New Roman" pitchFamily="18" charset="0"/>
            </a:endParaRPr>
          </a:p>
          <a:p>
            <a:pPr algn="ctr"/>
            <a:r>
              <a:rPr lang="kk-KZ" sz="2800" b="1" dirty="0" smtClean="0">
                <a:solidFill>
                  <a:schemeClr val="accent1"/>
                </a:solidFill>
                <a:latin typeface="Times New Roman"/>
                <a:ea typeface="Times New Roman"/>
              </a:rPr>
              <a:t>Как </a:t>
            </a:r>
            <a:r>
              <a:rPr lang="kk-KZ" sz="2800" b="1" dirty="0">
                <a:solidFill>
                  <a:schemeClr val="accent1"/>
                </a:solidFill>
                <a:latin typeface="Times New Roman"/>
                <a:ea typeface="Times New Roman"/>
              </a:rPr>
              <a:t>я повышаю познавательный интерес занятия с использованием ИИ».</a:t>
            </a:r>
            <a:endParaRPr lang="en-US" sz="28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9258300" y="6419850"/>
            <a:ext cx="5372100" cy="647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b="1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Әбілмажинова </a:t>
            </a:r>
            <a:r>
              <a:rPr lang="en-US" sz="1750" b="1" dirty="0" err="1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Жаннұр</a:t>
            </a:r>
            <a:r>
              <a:rPr lang="en-US" sz="1750" b="1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</a:t>
            </a:r>
            <a:r>
              <a:rPr lang="en-US" sz="1750" b="1" dirty="0" err="1" smtClean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Қасенбекқыз</a:t>
            </a:r>
            <a:r>
              <a:rPr lang="en-US" sz="1750" dirty="0" err="1" smtClean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ы</a:t>
            </a:r>
            <a:endParaRPr lang="kk-KZ" sz="1750" dirty="0" smtClean="0">
              <a:solidFill>
                <a:srgbClr val="3D3E44"/>
              </a:solidFill>
              <a:latin typeface="Inter Light" pitchFamily="34" charset="0"/>
              <a:ea typeface="Inter Light" pitchFamily="34" charset="-122"/>
              <a:cs typeface="Inter Light" pitchFamily="34" charset="-120"/>
            </a:endParaRPr>
          </a:p>
          <a:p>
            <a:pPr>
              <a:lnSpc>
                <a:spcPts val="2850"/>
              </a:lnSpc>
            </a:pPr>
            <a:r>
              <a:rPr lang="en-US" sz="1750" dirty="0" err="1" smtClean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Қазақ</a:t>
            </a:r>
            <a:r>
              <a:rPr lang="en-US" sz="1750" dirty="0" smtClean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</a:t>
            </a:r>
            <a:r>
              <a:rPr lang="en-US" sz="1750" dirty="0" err="1" smtClean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тілі</a:t>
            </a:r>
            <a:r>
              <a:rPr lang="en-US" sz="1750" dirty="0" smtClean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</a:t>
            </a:r>
            <a:r>
              <a:rPr lang="en-US" sz="1750" dirty="0" err="1" smtClean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мен</a:t>
            </a:r>
            <a:r>
              <a:rPr lang="en-US" sz="1750" dirty="0" smtClean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</a:t>
            </a:r>
            <a:r>
              <a:rPr lang="en-US" sz="1750" dirty="0" err="1" smtClean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әдебиеті</a:t>
            </a:r>
            <a:r>
              <a:rPr lang="en-US" sz="1750" dirty="0" smtClean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</a:t>
            </a:r>
            <a:r>
              <a:rPr lang="en-US" sz="1750" dirty="0" err="1" smtClean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пәнінің</a:t>
            </a:r>
            <a:r>
              <a:rPr lang="en-US" sz="1750" dirty="0" smtClean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</a:t>
            </a:r>
            <a:r>
              <a:rPr lang="en-US" sz="1750" dirty="0" err="1" smtClean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оқытушысы</a:t>
            </a:r>
            <a:endParaRPr lang="en-US" sz="1750" dirty="0" smtClean="0"/>
          </a:p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21305" t="12237" b="5572"/>
          <a:stretch>
            <a:fillRect/>
          </a:stretch>
        </p:blipFill>
        <p:spPr bwMode="auto">
          <a:xfrm>
            <a:off x="818674" y="2500271"/>
            <a:ext cx="6363176" cy="4757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2"/>
          <p:cNvSpPr/>
          <p:nvPr/>
        </p:nvSpPr>
        <p:spPr>
          <a:xfrm>
            <a:off x="2685574" y="59626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600" b="1" i="1" dirty="0">
                <a:latin typeface="Times New Roman" pitchFamily="18" charset="0"/>
                <a:ea typeface="Montserrat Medium" pitchFamily="34" charset="-122"/>
                <a:cs typeface="Times New Roman" pitchFamily="18" charset="0"/>
              </a:rPr>
              <a:t>Bing Image Creator</a:t>
            </a:r>
            <a:endParaRPr lang="en-US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146304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146304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146304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146304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8" name="Рисунок 7" descr="image_1_17688912939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5725" y="452395"/>
            <a:ext cx="4924425" cy="2686051"/>
          </a:xfrm>
          <a:prstGeom prst="rect">
            <a:avLst/>
          </a:prstGeom>
        </p:spPr>
      </p:pic>
      <p:pic>
        <p:nvPicPr>
          <p:cNvPr id="9" name="Рисунок 8" descr="image_1_176880811591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5725" y="3270156"/>
            <a:ext cx="4924425" cy="2830777"/>
          </a:xfrm>
          <a:prstGeom prst="rect">
            <a:avLst/>
          </a:prstGeom>
        </p:spPr>
      </p:pic>
      <p:pic>
        <p:nvPicPr>
          <p:cNvPr id="10" name="Рисунок 9" descr="images (4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774" y="190898"/>
            <a:ext cx="1648301" cy="11650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Рисунок 10" descr="Bin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06300" y="5905500"/>
            <a:ext cx="2324100" cy="23241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2202645" y="84617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600" b="1" i="1" dirty="0">
                <a:latin typeface="Times New Roman" pitchFamily="18" charset="0"/>
                <a:ea typeface="Montserrat Medium" pitchFamily="34" charset="-122"/>
                <a:cs typeface="Times New Roman" pitchFamily="18" charset="0"/>
              </a:rPr>
              <a:t>Curipod</a:t>
            </a:r>
            <a:endParaRPr lang="en-US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885273" y="1200507"/>
            <a:ext cx="420516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ЖИ негізінде жұмыс істейтін интерактивті білім беру платформасы.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885273" y="2895600"/>
            <a:ext cx="4205168" cy="31411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Сабақ жоспары мен слайдтарды автоматты түрде жасау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Сауалнамалар, сурет салу, сөз бұлттары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100% анонимді қатысу мен кері байланыс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Офлайн және онлайн оқытуға қолайлы</a:t>
            </a:r>
            <a:endParaRPr lang="en-US" sz="1750" dirty="0"/>
          </a:p>
        </p:txBody>
      </p:sp>
      <p:pic>
        <p:nvPicPr>
          <p:cNvPr id="7" name="Рисунок 6" descr="curipo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0440" y="5620226"/>
            <a:ext cx="2539959" cy="2539959"/>
          </a:xfrm>
          <a:prstGeom prst="rect">
            <a:avLst/>
          </a:prstGeom>
        </p:spPr>
      </p:pic>
      <p:pic>
        <p:nvPicPr>
          <p:cNvPr id="8" name="Рисунок 7" descr="Снимок экрана (973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311954"/>
            <a:ext cx="6858000" cy="5143500"/>
          </a:xfrm>
          <a:prstGeom prst="rect">
            <a:avLst/>
          </a:prstGeom>
        </p:spPr>
      </p:pic>
      <p:pic>
        <p:nvPicPr>
          <p:cNvPr id="9" name="Рисунок 8" descr="curipod-icon-filled-25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634" y="280404"/>
            <a:ext cx="1305745" cy="13057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3068" y="576024"/>
            <a:ext cx="6146483" cy="6544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50"/>
              </a:lnSpc>
              <a:buNone/>
            </a:pPr>
            <a:r>
              <a:rPr lang="en-US" sz="4100" b="1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Қолданыс мысалдары</a:t>
            </a:r>
            <a:endParaRPr lang="en-US" sz="4100" b="1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068" y="1617345"/>
            <a:ext cx="4388048" cy="83784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42499" y="2648545"/>
            <a:ext cx="2618303" cy="327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Мәтін талдау</a:t>
            </a:r>
            <a:endParaRPr lang="en-US" sz="2050" dirty="0"/>
          </a:p>
        </p:txBody>
      </p:sp>
      <p:sp>
        <p:nvSpPr>
          <p:cNvPr id="5" name="Text 2"/>
          <p:cNvSpPr/>
          <p:nvPr/>
        </p:nvSpPr>
        <p:spPr>
          <a:xfrm>
            <a:off x="942499" y="3091696"/>
            <a:ext cx="3969187" cy="6443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Кілтті сөздерді іздеу, зейінді қалыптастыру</a:t>
            </a:r>
            <a:endParaRPr lang="en-US" sz="16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1116" y="1617345"/>
            <a:ext cx="4388048" cy="83784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30547" y="2648545"/>
            <a:ext cx="2618303" cy="327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Кейіпкер портреті</a:t>
            </a:r>
            <a:endParaRPr lang="en-US" sz="2050" dirty="0"/>
          </a:p>
        </p:txBody>
      </p:sp>
      <p:sp>
        <p:nvSpPr>
          <p:cNvPr id="8" name="Text 4"/>
          <p:cNvSpPr/>
          <p:nvPr/>
        </p:nvSpPr>
        <p:spPr>
          <a:xfrm>
            <a:off x="5330547" y="3091696"/>
            <a:ext cx="3969187" cy="322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Жұптық жұмыс, мінездеме беру</a:t>
            </a:r>
            <a:endParaRPr lang="en-US" sz="16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9165" y="1617345"/>
            <a:ext cx="4388168" cy="83784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8596" y="2648545"/>
            <a:ext cx="2618303" cy="327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Презентация</a:t>
            </a:r>
            <a:endParaRPr lang="en-US" sz="2050" dirty="0"/>
          </a:p>
        </p:txBody>
      </p:sp>
      <p:sp>
        <p:nvSpPr>
          <p:cNvPr id="11" name="Text 6"/>
          <p:cNvSpPr/>
          <p:nvPr/>
        </p:nvSpPr>
        <p:spPr>
          <a:xfrm>
            <a:off x="9718596" y="3091696"/>
            <a:ext cx="3969306" cy="322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Үй тапсырмасын қорғау, креативтілік</a:t>
            </a:r>
            <a:endParaRPr lang="en-US" sz="160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688" y="4298394"/>
            <a:ext cx="3161586" cy="3161586"/>
          </a:xfrm>
          <a:prstGeom prst="rect">
            <a:avLst/>
          </a:prstGeom>
        </p:spPr>
      </p:pic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9794" y="4298394"/>
            <a:ext cx="3161586" cy="3161586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8901" y="4298394"/>
            <a:ext cx="3161586" cy="3161586"/>
          </a:xfrm>
          <a:prstGeom prst="rect">
            <a:avLst/>
          </a:prstGeom>
        </p:spPr>
      </p:pic>
      <p:pic>
        <p:nvPicPr>
          <p:cNvPr id="15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28008" y="4298394"/>
            <a:ext cx="3161705" cy="316170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1049" y="480417"/>
            <a:ext cx="5507474" cy="688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Қорытынды</a:t>
            </a:r>
            <a:endParaRPr lang="en-US" sz="4300" b="1" dirty="0"/>
          </a:p>
        </p:txBody>
      </p:sp>
      <p:sp>
        <p:nvSpPr>
          <p:cNvPr id="4" name="Shape 1"/>
          <p:cNvSpPr/>
          <p:nvPr/>
        </p:nvSpPr>
        <p:spPr>
          <a:xfrm>
            <a:off x="771049" y="1833920"/>
            <a:ext cx="3693914" cy="1970246"/>
          </a:xfrm>
          <a:prstGeom prst="roundRect">
            <a:avLst>
              <a:gd name="adj" fmla="val 10063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98934" y="2061805"/>
            <a:ext cx="2753678" cy="3442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Тиімділік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998934" y="2534364"/>
            <a:ext cx="3238143" cy="10419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ЖИ сабақ жоспарын 20-30 минутта құруға мүмкіндік береді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4678918" y="1833920"/>
            <a:ext cx="3694033" cy="1970246"/>
          </a:xfrm>
          <a:prstGeom prst="roundRect">
            <a:avLst>
              <a:gd name="adj" fmla="val 10063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06804" y="2061805"/>
            <a:ext cx="2753678" cy="3442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Қызығушылық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4906804" y="2534364"/>
            <a:ext cx="3238262" cy="10419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Визуалдық және интерактивті құралдар оқушылардың қызығушылығын арттырады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771049" y="4018121"/>
            <a:ext cx="7601902" cy="1622941"/>
          </a:xfrm>
          <a:prstGeom prst="roundRect">
            <a:avLst>
              <a:gd name="adj" fmla="val 12217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98934" y="4246007"/>
            <a:ext cx="2753678" cy="3442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Шығармашылық</a:t>
            </a:r>
            <a:endParaRPr lang="en-US" sz="2150" dirty="0"/>
          </a:p>
        </p:txBody>
      </p:sp>
      <p:sp>
        <p:nvSpPr>
          <p:cNvPr id="12" name="Text 9"/>
          <p:cNvSpPr/>
          <p:nvPr/>
        </p:nvSpPr>
        <p:spPr>
          <a:xfrm>
            <a:off x="998934" y="4718566"/>
            <a:ext cx="7146131" cy="6946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Білімалушылардың креативтілік, эстетикалық қабілеттерін дамытады</a:t>
            </a:r>
            <a:endParaRPr lang="en-US" sz="1700" dirty="0"/>
          </a:p>
        </p:txBody>
      </p:sp>
      <p:sp>
        <p:nvSpPr>
          <p:cNvPr id="13" name="Text 10"/>
          <p:cNvSpPr/>
          <p:nvPr/>
        </p:nvSpPr>
        <p:spPr>
          <a:xfrm>
            <a:off x="1101447" y="6122313"/>
            <a:ext cx="7271504" cy="10419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Жаңа технологияларды тиімді пайдалану арқылы әдеби шығармалардың мазмұнын терең меңгеруге, ұлттық әдеби мұраны заманауи талаптарға сай оқытуға болады.</a:t>
            </a:r>
            <a:endParaRPr lang="en-US" sz="1700" dirty="0"/>
          </a:p>
        </p:txBody>
      </p:sp>
      <p:sp>
        <p:nvSpPr>
          <p:cNvPr id="14" name="Shape 11"/>
          <p:cNvSpPr/>
          <p:nvPr/>
        </p:nvSpPr>
        <p:spPr>
          <a:xfrm>
            <a:off x="771049" y="5881688"/>
            <a:ext cx="30480" cy="1523167"/>
          </a:xfrm>
          <a:prstGeom prst="rect">
            <a:avLst/>
          </a:prstGeom>
          <a:solidFill>
            <a:srgbClr val="C6C9DC"/>
          </a:solidFill>
          <a:ln/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18235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800" b="1" dirty="0">
                <a:latin typeface="Times New Roman" pitchFamily="18" charset="0"/>
                <a:ea typeface="Montserrat Medium" pitchFamily="34" charset="-122"/>
                <a:cs typeface="Times New Roman" pitchFamily="18" charset="0"/>
              </a:rPr>
              <a:t>Жасанды Интеллект – білім берудің жаңа кезеңі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3244572"/>
            <a:ext cx="350150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Трансакциялық шығындарды азайту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6280190" y="4165878"/>
            <a:ext cx="35015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Сабақ жоспарын құру, жұмыстарды тексеру, құжаттармен жұмыс – барлығы уақыт пен күш талап етеді.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10342721" y="306740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3 этапты басқару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342721" y="3953232"/>
            <a:ext cx="3501509" cy="12472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Сабаққа дейінгі шығын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Сабақ барысындағы шығын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Сабақ соңындағы шығын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02139"/>
            <a:ext cx="1075729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ЖИ қолдану арқылы уақыт үнемдеу</a:t>
            </a:r>
            <a:endParaRPr lang="en-US" sz="4450" b="1" dirty="0"/>
          </a:p>
        </p:txBody>
      </p:sp>
      <p:sp>
        <p:nvSpPr>
          <p:cNvPr id="3" name="Text 1"/>
          <p:cNvSpPr/>
          <p:nvPr/>
        </p:nvSpPr>
        <p:spPr>
          <a:xfrm>
            <a:off x="793790" y="3501033"/>
            <a:ext cx="41586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20-30</a:t>
            </a:r>
            <a:endParaRPr lang="en-US" sz="5850" b="1" dirty="0"/>
          </a:p>
        </p:txBody>
      </p:sp>
      <p:sp>
        <p:nvSpPr>
          <p:cNvPr id="4" name="Text 2"/>
          <p:cNvSpPr/>
          <p:nvPr/>
        </p:nvSpPr>
        <p:spPr>
          <a:xfrm>
            <a:off x="1455420" y="453282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минут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93790" y="5023247"/>
            <a:ext cx="41586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ЖИ арқылы сабақ жоспарын құру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5235893" y="3501033"/>
            <a:ext cx="41586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60+</a:t>
            </a:r>
            <a:endParaRPr lang="en-US" sz="5850" b="1" dirty="0"/>
          </a:p>
        </p:txBody>
      </p:sp>
      <p:sp>
        <p:nvSpPr>
          <p:cNvPr id="7" name="Text 5"/>
          <p:cNvSpPr/>
          <p:nvPr/>
        </p:nvSpPr>
        <p:spPr>
          <a:xfrm>
            <a:off x="5897523" y="453282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минут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235893" y="5023247"/>
            <a:ext cx="41586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ЖИ-сіз сабақ жоспарын құру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9677995" y="3501033"/>
            <a:ext cx="41586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70%</a:t>
            </a:r>
            <a:endParaRPr lang="en-US" sz="5850" b="1" dirty="0"/>
          </a:p>
        </p:txBody>
      </p:sp>
      <p:sp>
        <p:nvSpPr>
          <p:cNvPr id="10" name="Text 8"/>
          <p:cNvSpPr/>
          <p:nvPr/>
        </p:nvSpPr>
        <p:spPr>
          <a:xfrm>
            <a:off x="10339626" y="453282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уақыт үнемдеу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677995" y="5023247"/>
            <a:ext cx="41586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Трансакциялық шығындарды азайту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93790" y="5822751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ЖИ сабақ жоспарын, тапсырмаларды, презентацияларды жылдам құруға көмектеседі.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2330" y="633413"/>
            <a:ext cx="7592139" cy="13854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350" b="1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Сабаққа дейінгі шығындарды қысқарту</a:t>
            </a:r>
            <a:endParaRPr lang="en-US" sz="4350" b="1" dirty="0"/>
          </a:p>
        </p:txBody>
      </p:sp>
      <p:sp>
        <p:nvSpPr>
          <p:cNvPr id="4" name="Shape 1"/>
          <p:cNvSpPr/>
          <p:nvPr/>
        </p:nvSpPr>
        <p:spPr>
          <a:xfrm>
            <a:off x="6262330" y="2366902"/>
            <a:ext cx="3687723" cy="2868573"/>
          </a:xfrm>
          <a:prstGeom prst="roundRect">
            <a:avLst>
              <a:gd name="adj" fmla="val 6956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1645" y="2573060"/>
            <a:ext cx="665083" cy="665083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6491645" y="3454717"/>
            <a:ext cx="2771180" cy="346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3D3E44"/>
                </a:solidFill>
                <a:latin typeface="Times New Roman" pitchFamily="18" charset="0"/>
                <a:ea typeface="Montserrat Medium" pitchFamily="34" charset="-122"/>
                <a:cs typeface="Times New Roman" pitchFamily="18" charset="0"/>
              </a:rPr>
              <a:t>ChatGPT</a:t>
            </a:r>
            <a:endParaRPr lang="en-US" sz="215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3"/>
          <p:cNvSpPr/>
          <p:nvPr/>
        </p:nvSpPr>
        <p:spPr>
          <a:xfrm>
            <a:off x="6491645" y="3931087"/>
            <a:ext cx="3229094" cy="10519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Сабақ жоспарын, тапсырмаларды, сұрақтарды генерациялау</a:t>
            </a:r>
            <a:endParaRPr lang="en-US" sz="1700" dirty="0"/>
          </a:p>
        </p:txBody>
      </p:sp>
      <p:sp>
        <p:nvSpPr>
          <p:cNvPr id="9" name="Shape 4"/>
          <p:cNvSpPr/>
          <p:nvPr/>
        </p:nvSpPr>
        <p:spPr>
          <a:xfrm>
            <a:off x="10166628" y="2343745"/>
            <a:ext cx="3687842" cy="2868573"/>
          </a:xfrm>
          <a:prstGeom prst="roundRect">
            <a:avLst>
              <a:gd name="adj" fmla="val 6956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5942" y="2573060"/>
            <a:ext cx="665083" cy="665083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10395942" y="3454717"/>
            <a:ext cx="2771180" cy="346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3D3E44"/>
                </a:solidFill>
                <a:latin typeface="Times New Roman" pitchFamily="18" charset="0"/>
                <a:ea typeface="Montserrat Medium" pitchFamily="34" charset="-122"/>
                <a:cs typeface="Times New Roman" pitchFamily="18" charset="0"/>
              </a:rPr>
              <a:t>DeepSeek</a:t>
            </a:r>
            <a:endParaRPr lang="en-US" sz="215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6"/>
          <p:cNvSpPr/>
          <p:nvPr/>
        </p:nvSpPr>
        <p:spPr>
          <a:xfrm>
            <a:off x="10395942" y="3931087"/>
            <a:ext cx="3229213" cy="7012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Мәтіндерді талдау, ақпарат іздеу</a:t>
            </a:r>
            <a:endParaRPr lang="en-US" sz="1700" dirty="0"/>
          </a:p>
        </p:txBody>
      </p:sp>
      <p:sp>
        <p:nvSpPr>
          <p:cNvPr id="14" name="Shape 7"/>
          <p:cNvSpPr/>
          <p:nvPr/>
        </p:nvSpPr>
        <p:spPr>
          <a:xfrm>
            <a:off x="6262330" y="5428893"/>
            <a:ext cx="7592139" cy="2167295"/>
          </a:xfrm>
          <a:prstGeom prst="roundRect">
            <a:avLst>
              <a:gd name="adj" fmla="val 9206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1645" y="5658207"/>
            <a:ext cx="665083" cy="665083"/>
          </a:xfrm>
          <a:prstGeom prst="rect">
            <a:avLst/>
          </a:prstGeom>
        </p:spPr>
      </p:pic>
      <p:sp>
        <p:nvSpPr>
          <p:cNvPr id="17" name="Text 8"/>
          <p:cNvSpPr/>
          <p:nvPr/>
        </p:nvSpPr>
        <p:spPr>
          <a:xfrm>
            <a:off x="6491645" y="6539865"/>
            <a:ext cx="2771180" cy="346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3D3E44"/>
                </a:solidFill>
                <a:latin typeface="Times New Roman" pitchFamily="18" charset="0"/>
                <a:ea typeface="Montserrat Medium" pitchFamily="34" charset="-122"/>
                <a:cs typeface="Times New Roman" pitchFamily="18" charset="0"/>
              </a:rPr>
              <a:t>Gemini</a:t>
            </a:r>
            <a:endParaRPr lang="en-US" sz="215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 9"/>
          <p:cNvSpPr/>
          <p:nvPr/>
        </p:nvSpPr>
        <p:spPr>
          <a:xfrm>
            <a:off x="6491645" y="7016234"/>
            <a:ext cx="7133511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Мәтін жазу, аудару, қысқарту, идеялар ұсыну</a:t>
            </a:r>
            <a:endParaRPr lang="en-US" sz="17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1252" y="329506"/>
            <a:ext cx="9464754" cy="669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250"/>
              </a:lnSpc>
              <a:buNone/>
            </a:pPr>
            <a:r>
              <a:rPr lang="en-US" sz="4400" b="1" dirty="0" err="1" smtClean="0">
                <a:latin typeface="Times New Roman" pitchFamily="18" charset="0"/>
                <a:ea typeface="Montserrat Medium" pitchFamily="34" charset="-122"/>
                <a:cs typeface="Times New Roman" pitchFamily="18" charset="0"/>
              </a:rPr>
              <a:t>ChatGPT</a:t>
            </a:r>
            <a:r>
              <a:rPr lang="kk-KZ" sz="4400" b="1" dirty="0" smtClean="0">
                <a:latin typeface="Times New Roman" pitchFamily="18" charset="0"/>
                <a:ea typeface="Montserrat Medium" pitchFamily="34" charset="-122"/>
                <a:cs typeface="Times New Roman" pitchFamily="18" charset="0"/>
              </a:rPr>
              <a:t>, </a:t>
            </a:r>
            <a:r>
              <a:rPr lang="en-US" sz="4400" b="1" dirty="0" err="1" smtClean="0">
                <a:latin typeface="Times New Roman" pitchFamily="18" charset="0"/>
                <a:ea typeface="Montserrat Medium" pitchFamily="34" charset="-122"/>
                <a:cs typeface="Times New Roman" pitchFamily="18" charset="0"/>
              </a:rPr>
              <a:t>DeepSpeek</a:t>
            </a:r>
            <a:r>
              <a:rPr lang="en-US" sz="4400" b="1" dirty="0" smtClean="0">
                <a:latin typeface="Times New Roman" pitchFamily="18" charset="0"/>
                <a:ea typeface="Montserrat Medium" pitchFamily="34" charset="-122"/>
                <a:cs typeface="Times New Roman" pitchFamily="18" charset="0"/>
              </a:rPr>
              <a:t> </a:t>
            </a:r>
            <a:r>
              <a:rPr lang="en-US" sz="4400" b="1" dirty="0">
                <a:latin typeface="Times New Roman" pitchFamily="18" charset="0"/>
                <a:ea typeface="Montserrat Medium" pitchFamily="34" charset="-122"/>
                <a:cs typeface="Times New Roman" pitchFamily="18" charset="0"/>
              </a:rPr>
              <a:t>– </a:t>
            </a:r>
            <a:endParaRPr lang="en-US" sz="4400" b="1" dirty="0" smtClean="0">
              <a:latin typeface="Times New Roman" pitchFamily="18" charset="0"/>
              <a:ea typeface="Montserrat Medium" pitchFamily="34" charset="-122"/>
              <a:cs typeface="Times New Roman" pitchFamily="18" charset="0"/>
            </a:endParaRPr>
          </a:p>
          <a:p>
            <a:pPr marL="0" indent="0" algn="ctr">
              <a:lnSpc>
                <a:spcPts val="5250"/>
              </a:lnSpc>
              <a:buNone/>
            </a:pPr>
            <a:r>
              <a:rPr lang="en-US" sz="4400" b="1" dirty="0" err="1" smtClean="0">
                <a:latin typeface="Times New Roman" pitchFamily="18" charset="0"/>
                <a:ea typeface="Montserrat Medium" pitchFamily="34" charset="-122"/>
                <a:cs typeface="Times New Roman" pitchFamily="18" charset="0"/>
              </a:rPr>
              <a:t>сабақ</a:t>
            </a:r>
            <a:r>
              <a:rPr lang="en-US" sz="4400" b="1" dirty="0" smtClean="0">
                <a:latin typeface="Times New Roman" pitchFamily="18" charset="0"/>
                <a:ea typeface="Montserrat Medium" pitchFamily="34" charset="-122"/>
                <a:cs typeface="Times New Roman" pitchFamily="18" charset="0"/>
              </a:rPr>
              <a:t> </a:t>
            </a:r>
            <a:r>
              <a:rPr lang="en-US" sz="4400" b="1" dirty="0">
                <a:latin typeface="Times New Roman" pitchFamily="18" charset="0"/>
                <a:ea typeface="Montserrat Medium" pitchFamily="34" charset="-122"/>
                <a:cs typeface="Times New Roman" pitchFamily="18" charset="0"/>
              </a:rPr>
              <a:t>жоспарын жасау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749856" y="1962150"/>
            <a:ext cx="8748292" cy="5586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ChatGPT</a:t>
            </a:r>
            <a:r>
              <a:rPr kumimoji="0" lang="kk-KZ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(«Чат-джи-пи-ти», ағылш. Generative Pre-trained Transformer - «генеративті алдын ала үйретілген трансформер») - OpenAI компаниясы әзірлеген генеративті жасанды интеллекті бар чат-бот. Ол диалогтік режимде жұмыс істей алады және табиғи тілдердегі сұраныстарды қолдайды.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kk-KZ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lang="en-US" sz="24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DeepSeek</a:t>
            </a:r>
            <a:r>
              <a:rPr lang="en-US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kk-KZ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lang="en-US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kk-KZ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жасанды интеллект саласындағы қытайлық компания және ол әзірлеген модельдер жиынтығы. Жоба қуатты тілдік модельдерді (</a:t>
            </a:r>
            <a:r>
              <a:rPr lang="en-US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LLM) </a:t>
            </a:r>
            <a:r>
              <a:rPr lang="kk-KZ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жасауы арқылы кеңінен танымал болды. Бұл модельдер </a:t>
            </a:r>
            <a:r>
              <a:rPr lang="en-US" sz="2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OpenAI</a:t>
            </a:r>
            <a:r>
              <a:rPr lang="en-US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kk-KZ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компаниясының </a:t>
            </a:r>
            <a:r>
              <a:rPr lang="en-US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GPT-4 </a:t>
            </a:r>
            <a:r>
              <a:rPr lang="kk-KZ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сияқты жетекші батыс аналогтарымен деңгейлес нәтижелер көрсетеді, бірақ сонымен қатар оларды оқыту мен есептеу ресурстарына әлдеқайда аз шығын жұмсалады.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ChatGPT</a:t>
            </a:r>
            <a:r>
              <a:rPr kumimoji="0" lang="kk-KZ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үлкен тілдік модель, оны үйрету үшін мұғаліммен оқыту және нығайтумен оқыту (reinforcement learning) әдістері пайдаланылған.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9" name="Рисунок 8" descr="images (1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2706" y="3758743"/>
            <a:ext cx="3251657" cy="3251657"/>
          </a:xfrm>
          <a:prstGeom prst="rect">
            <a:avLst/>
          </a:prstGeom>
        </p:spPr>
      </p:pic>
      <p:pic>
        <p:nvPicPr>
          <p:cNvPr id="10" name="Рисунок 9" descr="images (3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8148" y="462200"/>
            <a:ext cx="4486933" cy="29858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379" y="811768"/>
            <a:ext cx="12984480" cy="669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200" b="1" dirty="0"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Білімалушылардың</a:t>
            </a:r>
            <a:r>
              <a:rPr lang="en-US" sz="4200" b="1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4200" b="1" dirty="0"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қызығушылығын</a:t>
            </a:r>
            <a:r>
              <a:rPr lang="en-US" sz="4200" b="1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4200" b="1" dirty="0"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арттыру</a:t>
            </a:r>
            <a:endParaRPr lang="en-US" sz="4200" b="1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79" y="1885117"/>
            <a:ext cx="4208740" cy="42087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49379" y="6295906"/>
            <a:ext cx="2676644" cy="334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ontserrat Medium" pitchFamily="34" charset="-122"/>
                <a:cs typeface="Times New Roman" pitchFamily="18" charset="0"/>
              </a:rPr>
              <a:t>D-ID</a:t>
            </a:r>
            <a:endParaRPr lang="en-US" sz="21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49379" y="6751677"/>
            <a:ext cx="4208740" cy="6660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Inter Light" pitchFamily="34" charset="-122"/>
                <a:cs typeface="Times New Roman" pitchFamily="18" charset="0"/>
              </a:rPr>
              <a:t>Суреттерді сөйлетіп, кейіпкерлерді тірілтеді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0770" y="1885117"/>
            <a:ext cx="4208740" cy="420874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10770" y="6295906"/>
            <a:ext cx="2676644" cy="334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ontserrat Medium" pitchFamily="34" charset="-122"/>
                <a:cs typeface="Times New Roman" pitchFamily="18" charset="0"/>
              </a:rPr>
              <a:t>Grok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5210770" y="6751677"/>
            <a:ext cx="4208740" cy="6660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Inter Light" pitchFamily="34" charset="-122"/>
                <a:cs typeface="Times New Roman" pitchFamily="18" charset="0"/>
              </a:rPr>
              <a:t>Жылдам ақпарат, әлеуметтік желімен байланыс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2161" y="1885117"/>
            <a:ext cx="4208740" cy="420874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2161" y="6295906"/>
            <a:ext cx="2676644" cy="334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ontserrat Medium" pitchFamily="34" charset="-122"/>
                <a:cs typeface="Times New Roman" pitchFamily="18" charset="0"/>
              </a:rPr>
              <a:t>Gemini</a:t>
            </a:r>
            <a:endParaRPr lang="en-US" sz="21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9672161" y="6751677"/>
            <a:ext cx="4208740" cy="6660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Inter Light" pitchFamily="34" charset="-122"/>
                <a:cs typeface="Times New Roman" pitchFamily="18" charset="0"/>
              </a:rPr>
              <a:t>Мәтін, код, сурет талдау, Google сервистерімен интеграция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АБАЙ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654671" y="1240929"/>
            <a:ext cx="4572000" cy="6096000"/>
          </a:xfrm>
          <a:prstGeom prst="rect">
            <a:avLst/>
          </a:prstGeom>
        </p:spPr>
      </p:pic>
      <p:pic>
        <p:nvPicPr>
          <p:cNvPr id="3" name="ЕЛБАСЫ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6534150" y="666750"/>
            <a:ext cx="6762750" cy="5143500"/>
          </a:xfrm>
          <a:prstGeom prst="rect">
            <a:avLst/>
          </a:prstGeom>
        </p:spPr>
      </p:pic>
      <p:sp>
        <p:nvSpPr>
          <p:cNvPr id="4" name="Text 3"/>
          <p:cNvSpPr/>
          <p:nvPr/>
        </p:nvSpPr>
        <p:spPr>
          <a:xfrm>
            <a:off x="2143006" y="499467"/>
            <a:ext cx="2676644" cy="334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6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ontserrat Medium" pitchFamily="34" charset="-122"/>
                <a:cs typeface="Times New Roman" pitchFamily="18" charset="0"/>
              </a:rPr>
              <a:t>Grok</a:t>
            </a:r>
            <a:endParaRPr lang="en-US" sz="60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unnam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313" y="92571"/>
            <a:ext cx="1148358" cy="11483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 descr="gROK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11050" y="5810250"/>
            <a:ext cx="2419350" cy="2419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05517" y="379811"/>
            <a:ext cx="168507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5400" b="1" i="1" dirty="0" smtClean="0">
                <a:latin typeface="Times New Roman" pitchFamily="18" charset="0"/>
                <a:cs typeface="Times New Roman" pitchFamily="18" charset="0"/>
              </a:rPr>
              <a:t>D-ID</a:t>
            </a:r>
            <a:endParaRPr lang="ru-RU" sz="5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unnamed (1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1" y="208361"/>
            <a:ext cx="1295399" cy="12953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Рисунок 3"/>
          <p:cNvPicPr/>
          <p:nvPr/>
        </p:nvPicPr>
        <p:blipFill>
          <a:blip r:embed="rId4"/>
          <a:srcRect l="21150" t="22434" r="19747" b="18139"/>
          <a:stretch>
            <a:fillRect/>
          </a:stretch>
        </p:blipFill>
        <p:spPr bwMode="auto">
          <a:xfrm>
            <a:off x="6315075" y="857930"/>
            <a:ext cx="5606342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1-видео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828800" y="1732361"/>
            <a:ext cx="4486275" cy="6235982"/>
          </a:xfrm>
          <a:prstGeom prst="rect">
            <a:avLst/>
          </a:prstGeom>
        </p:spPr>
      </p:pic>
      <p:pic>
        <p:nvPicPr>
          <p:cNvPr id="6" name="Рисунок 5" descr="D-I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20550" y="5619750"/>
            <a:ext cx="2609850" cy="2609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948690"/>
            <a:ext cx="629804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ontserrat Medium" pitchFamily="34" charset="-122"/>
                <a:cs typeface="Times New Roman" pitchFamily="18" charset="0"/>
              </a:rPr>
              <a:t>Визуалдық құралдар</a:t>
            </a:r>
            <a:endParaRPr lang="en-US" sz="445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80190" y="1997631"/>
            <a:ext cx="7556421" cy="1730812"/>
          </a:xfrm>
          <a:prstGeom prst="roundRect">
            <a:avLst>
              <a:gd name="adj" fmla="val 8453"/>
            </a:avLst>
          </a:prstGeom>
          <a:solidFill>
            <a:srgbClr val="FFFFFF"/>
          </a:solidFill>
          <a:ln w="30480">
            <a:solidFill>
              <a:srgbClr val="C5C7D2"/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710" y="1997631"/>
            <a:ext cx="121920" cy="173081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628924" y="22549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Bing Image Creator</a:t>
            </a:r>
            <a:endParaRPr lang="en-US" sz="2200" b="1" dirty="0"/>
          </a:p>
        </p:txBody>
      </p:sp>
      <p:sp>
        <p:nvSpPr>
          <p:cNvPr id="7" name="Text 3"/>
          <p:cNvSpPr/>
          <p:nvPr/>
        </p:nvSpPr>
        <p:spPr>
          <a:xfrm>
            <a:off x="6628924" y="2745343"/>
            <a:ext cx="69503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Мәтін бойынша сурет жасау, кейіпкерлерді, табиғатты елестету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6280190" y="3955256"/>
            <a:ext cx="7556421" cy="1367909"/>
          </a:xfrm>
          <a:prstGeom prst="roundRect">
            <a:avLst>
              <a:gd name="adj" fmla="val 10695"/>
            </a:avLst>
          </a:prstGeom>
          <a:solidFill>
            <a:srgbClr val="FFFFFF"/>
          </a:solidFill>
          <a:ln w="30480">
            <a:solidFill>
              <a:srgbClr val="C5C7D2"/>
            </a:solidFill>
            <a:prstDash val="solid"/>
          </a:ln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9710" y="3955256"/>
            <a:ext cx="121920" cy="136790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628924" y="42125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Leonardo AI</a:t>
            </a:r>
            <a:endParaRPr lang="en-US" sz="2200" b="1" dirty="0"/>
          </a:p>
        </p:txBody>
      </p:sp>
      <p:sp>
        <p:nvSpPr>
          <p:cNvPr id="11" name="Text 6"/>
          <p:cNvSpPr/>
          <p:nvPr/>
        </p:nvSpPr>
        <p:spPr>
          <a:xfrm>
            <a:off x="6628924" y="4702969"/>
            <a:ext cx="69503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Әдеби кейіпкерлерге портрет жасау, фантазияны дамыту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6280190" y="5549979"/>
            <a:ext cx="7556421" cy="1730812"/>
          </a:xfrm>
          <a:prstGeom prst="roundRect">
            <a:avLst>
              <a:gd name="adj" fmla="val 8453"/>
            </a:avLst>
          </a:prstGeom>
          <a:solidFill>
            <a:srgbClr val="FFFFFF"/>
          </a:solidFill>
          <a:ln w="30480">
            <a:solidFill>
              <a:srgbClr val="C5C7D2"/>
            </a:solidFill>
            <a:prstDash val="solid"/>
          </a:ln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710" y="5549979"/>
            <a:ext cx="121920" cy="1730812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6628924" y="580727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Gamma AI</a:t>
            </a:r>
            <a:endParaRPr lang="en-US" sz="2200" b="1" dirty="0"/>
          </a:p>
        </p:txBody>
      </p:sp>
      <p:sp>
        <p:nvSpPr>
          <p:cNvPr id="15" name="Text 9"/>
          <p:cNvSpPr/>
          <p:nvPr/>
        </p:nvSpPr>
        <p:spPr>
          <a:xfrm>
            <a:off x="6628924" y="6297692"/>
            <a:ext cx="69503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Презентация жасау, креативтілік пен эстетикалық қабілеттерді дамыту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317</Words>
  <Application>Microsoft Office PowerPoint</Application>
  <PresentationFormat>Произвольный</PresentationFormat>
  <Paragraphs>83</Paragraphs>
  <Slides>13</Slides>
  <Notes>10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Montserrat Medium</vt:lpstr>
      <vt:lpstr>Calibri</vt:lpstr>
      <vt:lpstr>Inter Light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Жаннұр Әбілмажинова</dc:creator>
  <cp:lastModifiedBy>ZamUMR</cp:lastModifiedBy>
  <cp:revision>8</cp:revision>
  <dcterms:created xsi:type="dcterms:W3CDTF">2026-03-31T06:44:42Z</dcterms:created>
  <dcterms:modified xsi:type="dcterms:W3CDTF">2026-04-01T05:47:31Z</dcterms:modified>
</cp:coreProperties>
</file>