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11" r:id="rId2"/>
    <p:sldId id="332" r:id="rId3"/>
    <p:sldId id="329" r:id="rId4"/>
    <p:sldId id="316" r:id="rId5"/>
    <p:sldId id="310" r:id="rId6"/>
    <p:sldId id="307" r:id="rId7"/>
    <p:sldId id="309" r:id="rId8"/>
    <p:sldId id="315" r:id="rId9"/>
    <p:sldId id="302" r:id="rId10"/>
    <p:sldId id="317" r:id="rId11"/>
    <p:sldId id="312" r:id="rId12"/>
    <p:sldId id="308" r:id="rId13"/>
    <p:sldId id="321" r:id="rId14"/>
    <p:sldId id="323" r:id="rId15"/>
    <p:sldId id="318" r:id="rId16"/>
    <p:sldId id="324" r:id="rId17"/>
    <p:sldId id="325" r:id="rId18"/>
    <p:sldId id="326" r:id="rId19"/>
    <p:sldId id="327" r:id="rId20"/>
    <p:sldId id="331" r:id="rId21"/>
    <p:sldId id="330" r:id="rId22"/>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1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2416" autoAdjust="0"/>
  </p:normalViewPr>
  <p:slideViewPr>
    <p:cSldViewPr>
      <p:cViewPr>
        <p:scale>
          <a:sx n="75" d="100"/>
          <a:sy n="75" d="100"/>
        </p:scale>
        <p:origin x="-9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DFBF59F8-CEB2-4D22-A8B6-A2FFD0840123}" type="datetimeFigureOut">
              <a:rPr lang="ru-RU" smtClean="0"/>
              <a:t>08.04.2026</a:t>
            </a:fld>
            <a:endParaRPr lang="ru-RU"/>
          </a:p>
        </p:txBody>
      </p:sp>
      <p:sp>
        <p:nvSpPr>
          <p:cNvPr id="4" name="Образ слайда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8975" y="4759325"/>
            <a:ext cx="5510213" cy="4510088"/>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320B7281-EEE4-4BB9-A678-ABA5008585AE}" type="slidenum">
              <a:rPr lang="ru-RU" smtClean="0"/>
              <a:t>‹#›</a:t>
            </a:fld>
            <a:endParaRPr lang="ru-RU"/>
          </a:p>
        </p:txBody>
      </p:sp>
    </p:spTree>
    <p:extLst>
      <p:ext uri="{BB962C8B-B14F-4D97-AF65-F5344CB8AC3E}">
        <p14:creationId xmlns:p14="http://schemas.microsoft.com/office/powerpoint/2010/main" val="1444789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20B7281-EEE4-4BB9-A678-ABA5008585AE}" type="slidenum">
              <a:rPr lang="ru-RU" smtClean="0"/>
              <a:t>5</a:t>
            </a:fld>
            <a:endParaRPr lang="ru-RU"/>
          </a:p>
        </p:txBody>
      </p:sp>
    </p:spTree>
    <p:extLst>
      <p:ext uri="{BB962C8B-B14F-4D97-AF65-F5344CB8AC3E}">
        <p14:creationId xmlns:p14="http://schemas.microsoft.com/office/powerpoint/2010/main" val="7546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20B7281-EEE4-4BB9-A678-ABA5008585AE}" type="slidenum">
              <a:rPr lang="ru-RU" smtClean="0"/>
              <a:t>11</a:t>
            </a:fld>
            <a:endParaRPr lang="ru-RU"/>
          </a:p>
        </p:txBody>
      </p:sp>
    </p:spTree>
    <p:extLst>
      <p:ext uri="{BB962C8B-B14F-4D97-AF65-F5344CB8AC3E}">
        <p14:creationId xmlns:p14="http://schemas.microsoft.com/office/powerpoint/2010/main" val="75469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67A513-D8E3-47F9-B97A-D83EA82993A3}" type="datetimeFigureOut">
              <a:rPr lang="ru-RU" smtClean="0"/>
              <a:pPr/>
              <a:t>08.04.2026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A29C97-8117-40BC-8031-78F30119961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7A513-D8E3-47F9-B97A-D83EA82993A3}" type="datetimeFigureOut">
              <a:rPr lang="ru-RU" smtClean="0"/>
              <a:pPr/>
              <a:t>08.04.2026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29C97-8117-40BC-8031-78F30119961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5.jpeg"/><Relationship Id="rId7"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808"/>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6908" y="132408"/>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3648" y="0"/>
            <a:ext cx="5472608" cy="738664"/>
          </a:xfrm>
          <a:prstGeom prst="rect">
            <a:avLst/>
          </a:prstGeom>
          <a:noFill/>
        </p:spPr>
        <p:txBody>
          <a:bodyPr wrap="square" rtlCol="0">
            <a:spAutoFit/>
          </a:bodyPr>
          <a:lstStyle/>
          <a:p>
            <a:pPr algn="ctr"/>
            <a:endParaRPr lang="ru-RU" sz="1400" b="1" smtClean="0">
              <a:solidFill>
                <a:srgbClr val="0070C0"/>
              </a:solidFill>
              <a:latin typeface="Times New Roman" pitchFamily="18" charset="0"/>
              <a:cs typeface="Times New Roman" pitchFamily="18" charset="0"/>
            </a:endParaRPr>
          </a:p>
          <a:p>
            <a:pPr algn="ctr"/>
            <a:r>
              <a:rPr lang="ru-RU" sz="1400" b="1" smtClean="0">
                <a:solidFill>
                  <a:srgbClr val="0070C0"/>
                </a:solidFill>
                <a:latin typeface="Times New Roman" pitchFamily="18" charset="0"/>
                <a:cs typeface="Times New Roman" pitchFamily="18" charset="0"/>
              </a:rPr>
              <a:t>АБАЙ ОБЛЫСЫНЫҢ БІЛІМ БАСҚАРМАСЫ</a:t>
            </a:r>
          </a:p>
          <a:p>
            <a:pPr algn="ctr"/>
            <a:r>
              <a:rPr lang="ru-RU" sz="1400" b="1" smtClean="0">
                <a:solidFill>
                  <a:srgbClr val="0070C0"/>
                </a:solidFill>
                <a:latin typeface="Times New Roman" pitchFamily="18" charset="0"/>
                <a:cs typeface="Times New Roman" pitchFamily="18" charset="0"/>
              </a:rPr>
              <a:t> "БИЗНЕС ЖӘНЕ СЕРВИС ЖО</a:t>
            </a:r>
            <a:r>
              <a:rPr lang="kk-KZ" sz="1400" b="1" smtClean="0">
                <a:solidFill>
                  <a:srgbClr val="0070C0"/>
                </a:solidFill>
                <a:latin typeface="Times New Roman" pitchFamily="18" charset="0"/>
                <a:cs typeface="Times New Roman" pitchFamily="18" charset="0"/>
              </a:rPr>
              <a:t>Ғ</a:t>
            </a:r>
            <a:r>
              <a:rPr lang="ru-RU" sz="1400" b="1" smtClean="0">
                <a:solidFill>
                  <a:srgbClr val="0070C0"/>
                </a:solidFill>
                <a:latin typeface="Times New Roman" pitchFamily="18" charset="0"/>
                <a:cs typeface="Times New Roman" pitchFamily="18" charset="0"/>
              </a:rPr>
              <a:t>АРЫ КОЛЛЕДЖІ " КМҚК</a:t>
            </a:r>
            <a:endParaRPr lang="ru-RU" sz="1400" b="1">
              <a:solidFill>
                <a:srgbClr val="0070C0"/>
              </a:solidFill>
              <a:latin typeface="Times New Roman" pitchFamily="18" charset="0"/>
              <a:cs typeface="Times New Roman" pitchFamily="18" charset="0"/>
            </a:endParaRPr>
          </a:p>
        </p:txBody>
      </p:sp>
      <p:sp>
        <p:nvSpPr>
          <p:cNvPr id="7" name="Прямоугольник 6"/>
          <p:cNvSpPr/>
          <p:nvPr/>
        </p:nvSpPr>
        <p:spPr>
          <a:xfrm>
            <a:off x="827584" y="1484784"/>
            <a:ext cx="7285408" cy="31700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kk-KZ" sz="40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Интерактивті </a:t>
            </a:r>
            <a:r>
              <a:rPr lang="kk-KZ" sz="40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платформаларды</a:t>
            </a:r>
          </a:p>
          <a:p>
            <a:pPr algn="ctr"/>
            <a:r>
              <a:rPr lang="kk-KZ" sz="40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 және </a:t>
            </a:r>
          </a:p>
          <a:p>
            <a:pPr algn="ctr"/>
            <a:r>
              <a:rPr lang="kk-KZ" sz="40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ЖИ түрлерін </a:t>
            </a:r>
            <a:r>
              <a:rPr lang="kk-KZ" sz="40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сабақта </a:t>
            </a:r>
            <a:endParaRPr lang="kk-KZ" sz="40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a:p>
            <a:pPr algn="ctr"/>
            <a:r>
              <a:rPr lang="kk-KZ" sz="40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қолдану тиімділігі</a:t>
            </a:r>
            <a:endParaRPr lang="ru-RU" sz="40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418374649"/>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91680" y="188640"/>
            <a:ext cx="518457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kk-KZ" sz="5400" b="1">
                <a:latin typeface="Times New Roman" pitchFamily="18" charset="0"/>
                <a:cs typeface="Times New Roman" pitchFamily="18" charset="0"/>
              </a:rPr>
              <a:t> </a:t>
            </a:r>
            <a:r>
              <a:rPr lang="en-US" sz="5400" b="1" smtClean="0">
                <a:solidFill>
                  <a:srgbClr val="0070C0"/>
                </a:solidFill>
                <a:latin typeface="Times New Roman" pitchFamily="18" charset="0"/>
                <a:cs typeface="Times New Roman" pitchFamily="18" charset="0"/>
              </a:rPr>
              <a:t>BAAMLOZEE</a:t>
            </a:r>
            <a:endParaRPr lang="ru-RU"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Picture 2" descr="C:\Users\Admin\Downloads\лог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0"/>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48064" y="1340768"/>
            <a:ext cx="3528392" cy="4555093"/>
          </a:xfrm>
          <a:prstGeom prst="rect">
            <a:avLst/>
          </a:prstGeom>
          <a:noFill/>
        </p:spPr>
        <p:txBody>
          <a:bodyPr wrap="square" rtlCol="0">
            <a:spAutoFit/>
          </a:bodyPr>
          <a:lstStyle/>
          <a:p>
            <a:r>
              <a:rPr lang="kk-KZ" sz="1600" b="1" u="sng">
                <a:latin typeface="Times New Roman" pitchFamily="18" charset="0"/>
                <a:cs typeface="Times New Roman" pitchFamily="18" charset="0"/>
              </a:rPr>
              <a:t>Baamlozee</a:t>
            </a:r>
            <a:r>
              <a:rPr lang="kk-KZ" sz="1600">
                <a:latin typeface="Times New Roman" pitchFamily="18" charset="0"/>
                <a:cs typeface="Times New Roman" pitchFamily="18" charset="0"/>
              </a:rPr>
              <a:t>  бұл викториналар құруға және өткізуге мүмкіндік беретін платформа. </a:t>
            </a:r>
            <a:endParaRPr lang="ru-RU" sz="1600">
              <a:latin typeface="Times New Roman" pitchFamily="18" charset="0"/>
              <a:cs typeface="Times New Roman" pitchFamily="18" charset="0"/>
            </a:endParaRPr>
          </a:p>
          <a:p>
            <a:r>
              <a:rPr lang="kk-KZ" sz="1600">
                <a:latin typeface="Times New Roman" pitchFamily="18" charset="0"/>
                <a:cs typeface="Times New Roman" pitchFamily="18" charset="0"/>
              </a:rPr>
              <a:t>Сабағымда мен бұл платформаны студенттер топ бойынша тәжірибелік тапсырмаларын орындап болғаннан кейін, сергіту ретінде қолданамын, бұл платформада ең қызығы жақсы бонус және нашар бонус деген бар,  яғни студенттер топ бойынша ұяшықтарды таңдап сұрақтарға жауап береді, сол баллды алады. Немесе ол ұяшықта жақсы бонус болып балл қосылады, нашар бонус болса балл алынады, топтағы балаларға өте қызықты платформа деп сеніммен аламын.</a:t>
            </a:r>
            <a:endParaRPr lang="ru-RU" sz="1600">
              <a:latin typeface="Times New Roman" pitchFamily="18" charset="0"/>
              <a:cs typeface="Times New Roman" pitchFamily="18" charset="0"/>
            </a:endParaRPr>
          </a:p>
          <a:p>
            <a:endParaRPr lang="ru-RU"/>
          </a:p>
        </p:txBody>
      </p:sp>
      <p:pic>
        <p:nvPicPr>
          <p:cNvPr id="2050" name="Picture 2" descr="C:\Users\Admin\Downloads\WhatsApp Image 2025-01-16 at 13.33.1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446421"/>
            <a:ext cx="4320480" cy="414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86903"/>
      </p:ext>
    </p:extLst>
  </p:cSld>
  <p:clrMapOvr>
    <a:masterClrMapping/>
  </p:clrMapOvr>
  <mc:AlternateContent xmlns:mc="http://schemas.openxmlformats.org/markup-compatibility/2006" xmlns:p14="http://schemas.microsoft.com/office/powerpoint/2010/main">
    <mc:Choice Requires="p14">
      <p:transition spd="slow" p14:dur="2000" advTm="5080"/>
    </mc:Choice>
    <mc:Fallback xmlns="">
      <p:transition spd="slow" advTm="508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83568" y="0"/>
            <a:ext cx="7181161"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Qazmath</a:t>
            </a:r>
            <a:endParaRPr lang="ru-RU"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pic>
        <p:nvPicPr>
          <p:cNvPr id="5122" name="Picture 2" descr="C:\Users\Admin\Desktop\16.03.23\04.03.2024\фото\WhatsApp Image 2023-03-30 at 14.42.21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148" y="1732238"/>
            <a:ext cx="3976370" cy="4176464"/>
          </a:xfrm>
          <a:prstGeom prst="rect">
            <a:avLst/>
          </a:prstGeom>
          <a:ln w="88900" cap="sq" cmpd="thickThin">
            <a:solidFill>
              <a:schemeClr val="accent5">
                <a:lumMod val="20000"/>
                <a:lumOff val="8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2" descr="C:\Users\Admin\Desktop\16.03.23\Безымянный888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732238"/>
            <a:ext cx="3475661" cy="3946128"/>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 name="Picture 2" descr="C:\Users\Admin\Downloads\лог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0"/>
            <a:ext cx="1512168" cy="14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099460"/>
      </p:ext>
    </p:extLst>
  </p:cSld>
  <p:clrMapOvr>
    <a:masterClrMapping/>
  </p:clrMapOvr>
  <mc:AlternateContent xmlns:mc="http://schemas.openxmlformats.org/markup-compatibility/2006" xmlns:p14="http://schemas.microsoft.com/office/powerpoint/2010/main">
    <mc:Choice Requires="p14">
      <p:transition spd="slow" p14:dur="2000" advTm="5974"/>
    </mc:Choice>
    <mc:Fallback xmlns="">
      <p:transition spd="slow" advTm="597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dmin\Desktop\16.03.23\04.03.2024\фото\WhatsApp Image 2023-03-30 at 14.42.2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218" y="1300836"/>
            <a:ext cx="3600401" cy="4298374"/>
          </a:xfrm>
          <a:prstGeom prst="roundRect">
            <a:avLst>
              <a:gd name="adj" fmla="val 4167"/>
            </a:avLst>
          </a:prstGeom>
          <a:solidFill>
            <a:srgbClr val="FFFFFF"/>
          </a:solidFill>
          <a:ln w="76200" cap="sq">
            <a:solidFill>
              <a:schemeClr val="accent5">
                <a:lumMod val="20000"/>
                <a:lumOff val="8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 name="Рисунок 5" descr="C:\Users\Admin\Desktop\16.03.23\Безымянный100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322375"/>
            <a:ext cx="3456384" cy="4159977"/>
          </a:xfrm>
          <a:prstGeom prst="rect">
            <a:avLst/>
          </a:prstGeom>
          <a:ln w="88900" cap="sq" cmpd="thickThin">
            <a:solidFill>
              <a:schemeClr val="accent5">
                <a:lumMod val="20000"/>
                <a:lumOff val="80000"/>
              </a:schemeClr>
            </a:solidFill>
            <a:prstDash val="solid"/>
            <a:miter lim="800000"/>
          </a:ln>
          <a:effectLst>
            <a:innerShdw blurRad="76200">
              <a:srgbClr val="000000"/>
            </a:innerShdw>
          </a:effectLst>
        </p:spPr>
      </p:pic>
      <p:sp>
        <p:nvSpPr>
          <p:cNvPr id="2" name="Прямоугольник 1"/>
          <p:cNvSpPr/>
          <p:nvPr/>
        </p:nvSpPr>
        <p:spPr>
          <a:xfrm>
            <a:off x="1691680" y="260648"/>
            <a:ext cx="5400600"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kk-KZ" sz="5400" b="1">
                <a:solidFill>
                  <a:srgbClr val="0070C0"/>
                </a:solidFill>
                <a:latin typeface="Times New Roman" pitchFamily="18" charset="0"/>
                <a:cs typeface="Times New Roman" pitchFamily="18" charset="0"/>
              </a:rPr>
              <a:t> </a:t>
            </a:r>
            <a:r>
              <a:rPr lang="en-US" sz="5400" b="1">
                <a:solidFill>
                  <a:srgbClr val="0070C0"/>
                </a:solidFill>
                <a:latin typeface="Times New Roman" pitchFamily="18" charset="0"/>
                <a:cs typeface="Times New Roman" pitchFamily="18" charset="0"/>
              </a:rPr>
              <a:t>Mentimer</a:t>
            </a:r>
            <a:r>
              <a:rPr lang="en-US" sz="5400">
                <a:solidFill>
                  <a:srgbClr val="0070C0"/>
                </a:solidFill>
                <a:latin typeface="Times New Roman" pitchFamily="18" charset="0"/>
                <a:cs typeface="Times New Roman" pitchFamily="18" charset="0"/>
              </a:rPr>
              <a:t> </a:t>
            </a:r>
            <a:endParaRPr lang="ru-RU"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Picture 2" descr="C:\Users\Admin\Downloads\лог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0"/>
            <a:ext cx="1512168" cy="14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90799"/>
      </p:ext>
    </p:extLst>
  </p:cSld>
  <p:clrMapOvr>
    <a:masterClrMapping/>
  </p:clrMapOvr>
  <mc:AlternateContent xmlns:mc="http://schemas.openxmlformats.org/markup-compatibility/2006" xmlns:p14="http://schemas.microsoft.com/office/powerpoint/2010/main">
    <mc:Choice Requires="p14">
      <p:transition spd="slow" p14:dur="2000" advTm="5895"/>
    </mc:Choice>
    <mc:Fallback xmlns="">
      <p:transition spd="slow" advTm="589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Picture 2" descr="C:\Users\Admin\Downloads\Ара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 y="-144463"/>
            <a:ext cx="9147598" cy="7002463"/>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7020272" y="966995"/>
            <a:ext cx="1368152" cy="10801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 name="Скругленный прямоугольник 5"/>
          <p:cNvSpPr/>
          <p:nvPr/>
        </p:nvSpPr>
        <p:spPr>
          <a:xfrm>
            <a:off x="971600" y="7937"/>
            <a:ext cx="7344816" cy="82877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b="1" smtClean="0">
                <a:solidFill>
                  <a:schemeClr val="tx2">
                    <a:lumMod val="60000"/>
                    <a:lumOff val="40000"/>
                  </a:schemeClr>
                </a:solidFill>
                <a:latin typeface="Times New Roman" pitchFamily="18" charset="0"/>
                <a:cs typeface="Times New Roman" pitchFamily="18" charset="0"/>
              </a:rPr>
              <a:t>ЖАСАНДЫ ИНТТЕЛЕКТ</a:t>
            </a:r>
            <a:r>
              <a:rPr lang="ru-RU" b="1" smtClean="0">
                <a:solidFill>
                  <a:schemeClr val="tx2">
                    <a:lumMod val="60000"/>
                    <a:lumOff val="40000"/>
                  </a:schemeClr>
                </a:solidFill>
                <a:latin typeface="Times New Roman" pitchFamily="18" charset="0"/>
                <a:cs typeface="Times New Roman" pitchFamily="18" charset="0"/>
              </a:rPr>
              <a:t>-М</a:t>
            </a:r>
            <a:r>
              <a:rPr lang="kk-KZ" b="1" smtClean="0">
                <a:solidFill>
                  <a:schemeClr val="tx2">
                    <a:lumMod val="60000"/>
                    <a:lumOff val="40000"/>
                  </a:schemeClr>
                </a:solidFill>
                <a:latin typeface="Times New Roman" pitchFamily="18" charset="0"/>
                <a:cs typeface="Times New Roman" pitchFamily="18" charset="0"/>
              </a:rPr>
              <a:t>ҰҒАЛІМНІҢ </a:t>
            </a:r>
          </a:p>
          <a:p>
            <a:pPr algn="ctr"/>
            <a:r>
              <a:rPr lang="kk-KZ" b="1" smtClean="0">
                <a:solidFill>
                  <a:schemeClr val="tx2">
                    <a:lumMod val="60000"/>
                    <a:lumOff val="40000"/>
                  </a:schemeClr>
                </a:solidFill>
                <a:latin typeface="Times New Roman" pitchFamily="18" charset="0"/>
                <a:cs typeface="Times New Roman" pitchFamily="18" charset="0"/>
              </a:rPr>
              <a:t>ЦИФРЛЫ КӨМЕКШІСІ</a:t>
            </a:r>
            <a:endParaRPr lang="ru-RU" b="1">
              <a:solidFill>
                <a:schemeClr val="tx2">
                  <a:lumMod val="60000"/>
                  <a:lumOff val="40000"/>
                </a:schemeClr>
              </a:solidFill>
              <a:latin typeface="Times New Roman" pitchFamily="18" charset="0"/>
              <a:cs typeface="Times New Roman" pitchFamily="18" charset="0"/>
            </a:endParaRPr>
          </a:p>
        </p:txBody>
      </p:sp>
      <p:sp>
        <p:nvSpPr>
          <p:cNvPr id="8" name="TextBox 7"/>
          <p:cNvSpPr txBox="1"/>
          <p:nvPr/>
        </p:nvSpPr>
        <p:spPr>
          <a:xfrm>
            <a:off x="7092280" y="1124744"/>
            <a:ext cx="1296144" cy="861774"/>
          </a:xfrm>
          <a:prstGeom prst="rect">
            <a:avLst/>
          </a:prstGeom>
          <a:noFill/>
        </p:spPr>
        <p:txBody>
          <a:bodyPr wrap="square" rtlCol="0">
            <a:spAutoFit/>
          </a:bodyPr>
          <a:lstStyle/>
          <a:p>
            <a:pPr lvl="0"/>
            <a:endParaRPr lang="kk-KZ" sz="1600" b="1" smtClean="0">
              <a:solidFill>
                <a:srgbClr val="0070C0"/>
              </a:solidFill>
              <a:latin typeface="Times New Roman" pitchFamily="18" charset="0"/>
              <a:cs typeface="Times New Roman" pitchFamily="18" charset="0"/>
            </a:endParaRPr>
          </a:p>
          <a:p>
            <a:pPr lvl="0"/>
            <a:r>
              <a:rPr lang="kk-KZ" sz="1600" b="1" smtClean="0">
                <a:solidFill>
                  <a:srgbClr val="0070C0"/>
                </a:solidFill>
                <a:latin typeface="Times New Roman" pitchFamily="18" charset="0"/>
                <a:cs typeface="Times New Roman" pitchFamily="18" charset="0"/>
              </a:rPr>
              <a:t>WOOCLAP</a:t>
            </a:r>
            <a:endParaRPr lang="ru-RU" sz="1600" smtClean="0">
              <a:solidFill>
                <a:srgbClr val="0070C0"/>
              </a:solidFill>
              <a:latin typeface="Times New Roman" pitchFamily="18" charset="0"/>
              <a:cs typeface="Times New Roman" pitchFamily="18" charset="0"/>
            </a:endParaRPr>
          </a:p>
          <a:p>
            <a:endParaRPr lang="ru-RU"/>
          </a:p>
        </p:txBody>
      </p:sp>
      <p:sp>
        <p:nvSpPr>
          <p:cNvPr id="9" name="Скругленный прямоугольник 8"/>
          <p:cNvSpPr/>
          <p:nvPr/>
        </p:nvSpPr>
        <p:spPr>
          <a:xfrm>
            <a:off x="307975" y="2780928"/>
            <a:ext cx="1815753" cy="8640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0" name="TextBox 9"/>
          <p:cNvSpPr txBox="1"/>
          <p:nvPr/>
        </p:nvSpPr>
        <p:spPr>
          <a:xfrm>
            <a:off x="307975" y="2780928"/>
            <a:ext cx="1671737" cy="923330"/>
          </a:xfrm>
          <a:prstGeom prst="rect">
            <a:avLst/>
          </a:prstGeom>
          <a:noFill/>
        </p:spPr>
        <p:txBody>
          <a:bodyPr wrap="square" rtlCol="0">
            <a:spAutoFit/>
          </a:bodyPr>
          <a:lstStyle/>
          <a:p>
            <a:pPr lvl="0"/>
            <a:endParaRPr lang="kk-KZ" b="1" smtClean="0">
              <a:latin typeface="Times New Roman" pitchFamily="18" charset="0"/>
              <a:cs typeface="Times New Roman" pitchFamily="18" charset="0"/>
            </a:endParaRPr>
          </a:p>
          <a:p>
            <a:pPr lvl="0"/>
            <a:r>
              <a:rPr lang="kk-KZ" b="1" smtClean="0">
                <a:latin typeface="Times New Roman" pitchFamily="18" charset="0"/>
                <a:cs typeface="Times New Roman" pitchFamily="18" charset="0"/>
              </a:rPr>
              <a:t>BAAMLOZEE</a:t>
            </a:r>
            <a:endParaRPr lang="ru-RU" smtClean="0">
              <a:latin typeface="Times New Roman" pitchFamily="18" charset="0"/>
              <a:cs typeface="Times New Roman" pitchFamily="18" charset="0"/>
            </a:endParaRPr>
          </a:p>
          <a:p>
            <a:endParaRPr lang="ru-RU"/>
          </a:p>
        </p:txBody>
      </p:sp>
      <p:sp>
        <p:nvSpPr>
          <p:cNvPr id="11" name="Скругленный прямоугольник 10"/>
          <p:cNvSpPr/>
          <p:nvPr/>
        </p:nvSpPr>
        <p:spPr>
          <a:xfrm>
            <a:off x="161975" y="1016468"/>
            <a:ext cx="1817737" cy="612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b="1" smtClean="0"/>
              <a:t>CANVA</a:t>
            </a:r>
            <a:endParaRPr lang="ru-RU"/>
          </a:p>
        </p:txBody>
      </p:sp>
      <p:sp>
        <p:nvSpPr>
          <p:cNvPr id="12" name="Скругленный прямоугольник 11"/>
          <p:cNvSpPr/>
          <p:nvPr/>
        </p:nvSpPr>
        <p:spPr>
          <a:xfrm>
            <a:off x="2339752" y="2852937"/>
            <a:ext cx="1512168" cy="8786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3" name="TextBox 12"/>
          <p:cNvSpPr txBox="1"/>
          <p:nvPr/>
        </p:nvSpPr>
        <p:spPr>
          <a:xfrm>
            <a:off x="2123728" y="2852937"/>
            <a:ext cx="172819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kk-KZ" b="1" smtClean="0">
                <a:latin typeface="Times New Roman" pitchFamily="18" charset="0"/>
                <a:cs typeface="Times New Roman" pitchFamily="18" charset="0"/>
              </a:rPr>
              <a:t>     </a:t>
            </a:r>
          </a:p>
          <a:p>
            <a:pPr lvl="0"/>
            <a:r>
              <a:rPr lang="kk-KZ" b="1">
                <a:latin typeface="Times New Roman" pitchFamily="18" charset="0"/>
                <a:cs typeface="Times New Roman" pitchFamily="18" charset="0"/>
              </a:rPr>
              <a:t> </a:t>
            </a:r>
            <a:r>
              <a:rPr lang="kk-KZ" b="1" smtClean="0">
                <a:latin typeface="Times New Roman" pitchFamily="18" charset="0"/>
                <a:cs typeface="Times New Roman" pitchFamily="18" charset="0"/>
              </a:rPr>
              <a:t>     Studia </a:t>
            </a:r>
            <a:r>
              <a:rPr lang="kk-KZ" b="1">
                <a:latin typeface="Times New Roman" pitchFamily="18" charset="0"/>
                <a:cs typeface="Times New Roman" pitchFamily="18" charset="0"/>
              </a:rPr>
              <a:t>D-ID</a:t>
            </a:r>
            <a:endParaRPr lang="ru-RU">
              <a:latin typeface="Times New Roman" pitchFamily="18" charset="0"/>
              <a:cs typeface="Times New Roman" pitchFamily="18" charset="0"/>
            </a:endParaRPr>
          </a:p>
          <a:p>
            <a:endParaRPr lang="ru-RU"/>
          </a:p>
        </p:txBody>
      </p:sp>
      <p:sp>
        <p:nvSpPr>
          <p:cNvPr id="7" name="Скругленный прямоугольник 6"/>
          <p:cNvSpPr/>
          <p:nvPr/>
        </p:nvSpPr>
        <p:spPr>
          <a:xfrm>
            <a:off x="161975" y="1016468"/>
            <a:ext cx="1817737" cy="6123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6" name="Скругленный прямоугольник 15"/>
          <p:cNvSpPr/>
          <p:nvPr/>
        </p:nvSpPr>
        <p:spPr>
          <a:xfrm>
            <a:off x="305991" y="2779770"/>
            <a:ext cx="1817737" cy="8652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2186968" y="966996"/>
            <a:ext cx="1664952" cy="55950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8" name="Скругленный прямоугольник 17"/>
          <p:cNvSpPr/>
          <p:nvPr/>
        </p:nvSpPr>
        <p:spPr>
          <a:xfrm>
            <a:off x="4139952" y="933923"/>
            <a:ext cx="1944216" cy="5925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19" name="Скругленный прямоугольник 18"/>
          <p:cNvSpPr/>
          <p:nvPr/>
        </p:nvSpPr>
        <p:spPr>
          <a:xfrm>
            <a:off x="7020272" y="966996"/>
            <a:ext cx="1368152" cy="11190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3474342" y="5877272"/>
            <a:ext cx="2753841" cy="79208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kk-KZ" sz="1600" b="1" u="sng" smtClean="0">
                <a:latin typeface="Times New Roman" pitchFamily="18" charset="0"/>
                <a:cs typeface="Times New Roman" pitchFamily="18" charset="0"/>
              </a:rPr>
              <a:t>2026</a:t>
            </a:r>
            <a:r>
              <a:rPr lang="kk-KZ" sz="1600" smtClean="0">
                <a:latin typeface="Times New Roman" pitchFamily="18" charset="0"/>
                <a:cs typeface="Times New Roman" pitchFamily="18" charset="0"/>
              </a:rPr>
              <a:t> Цифрландыру және Жасанды интеллект жылы</a:t>
            </a:r>
            <a:endParaRPr lang="ru-RU" sz="1600">
              <a:latin typeface="Times New Roman" pitchFamily="18" charset="0"/>
              <a:cs typeface="Times New Roman" pitchFamily="18" charset="0"/>
            </a:endParaRPr>
          </a:p>
        </p:txBody>
      </p:sp>
      <p:sp>
        <p:nvSpPr>
          <p:cNvPr id="22" name="Скругленный прямоугольник 21"/>
          <p:cNvSpPr/>
          <p:nvPr/>
        </p:nvSpPr>
        <p:spPr>
          <a:xfrm>
            <a:off x="6228185" y="2377340"/>
            <a:ext cx="1476163" cy="91493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pic>
        <p:nvPicPr>
          <p:cNvPr id="15" name="Picture 2" descr="https://avatars.mds.yandex.net/i?id=af37171225fea24a0d47770943f28b8b8e930c64-10350577-images-thumbs&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0165" y="1045869"/>
            <a:ext cx="1256252" cy="922371"/>
          </a:xfrm>
          <a:prstGeom prst="snip2DiagRect">
            <a:avLst/>
          </a:prstGeom>
          <a:solidFill>
            <a:srgbClr val="FFFFFF">
              <a:shade val="85000"/>
            </a:srgbClr>
          </a:solidFill>
          <a:ln w="889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07" t="25803" r="49514" b="27284"/>
          <a:stretch/>
        </p:blipFill>
        <p:spPr bwMode="auto">
          <a:xfrm>
            <a:off x="6228186" y="2391047"/>
            <a:ext cx="1460106" cy="965721"/>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Picture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7789" y="877279"/>
            <a:ext cx="1944216" cy="705586"/>
          </a:xfrm>
          <a:prstGeom prst="roundRect">
            <a:avLst>
              <a:gd name="adj" fmla="val 4167"/>
            </a:avLst>
          </a:prstGeom>
          <a:solidFill>
            <a:srgbClr val="FFFFFF"/>
          </a:solidFill>
          <a:ln w="76200" cap="sq">
            <a:solidFill>
              <a:schemeClr val="accent6">
                <a:lumMod val="40000"/>
                <a:lumOff val="6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34" name="Picture 10" descr="Picture backg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514" y="2821957"/>
            <a:ext cx="1720067" cy="780877"/>
          </a:xfrm>
          <a:prstGeom prst="rect">
            <a:avLst/>
          </a:prstGeom>
          <a:ln w="88900" cap="sq" cmpd="thickThin">
            <a:solidFill>
              <a:schemeClr val="accent6">
                <a:lumMod val="40000"/>
                <a:lumOff val="6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4" name="Picture 2" descr="Picture backgrou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75" y="936328"/>
            <a:ext cx="1875006" cy="820397"/>
          </a:xfrm>
          <a:prstGeom prst="snip2DiagRect">
            <a:avLst/>
          </a:prstGeom>
          <a:solidFill>
            <a:srgbClr val="FFFFFF">
              <a:shade val="85000"/>
            </a:srgbClr>
          </a:solidFill>
          <a:ln w="889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Picture backgroun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86968" y="871888"/>
            <a:ext cx="1650624" cy="7497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icture background"/>
          <p:cNvPicPr>
            <a:picLocks noChangeAspect="1" noChangeArrowheads="1"/>
          </p:cNvPicPr>
          <p:nvPr/>
        </p:nvPicPr>
        <p:blipFill rotWithShape="1">
          <a:blip r:embed="rId10">
            <a:extLst>
              <a:ext uri="{28A0092B-C50C-407E-A947-70E740481C1C}">
                <a14:useLocalDpi xmlns:a14="http://schemas.microsoft.com/office/drawing/2010/main" val="0"/>
              </a:ext>
            </a:extLst>
          </a:blip>
          <a:srcRect l="31871" t="16271" r="32234" b="16552"/>
          <a:stretch/>
        </p:blipFill>
        <p:spPr bwMode="auto">
          <a:xfrm>
            <a:off x="459383" y="3805032"/>
            <a:ext cx="2816473" cy="8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88154"/>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1052736"/>
            <a:ext cx="7200800" cy="1200329"/>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kk-KZ" sz="2400" b="1" u="sng" smtClean="0">
                <a:latin typeface="Times New Roman" pitchFamily="18" charset="0"/>
                <a:cs typeface="Times New Roman" pitchFamily="18" charset="0"/>
              </a:rPr>
              <a:t>Studia </a:t>
            </a:r>
            <a:r>
              <a:rPr lang="kk-KZ" sz="2400" b="1" u="sng">
                <a:latin typeface="Times New Roman" pitchFamily="18" charset="0"/>
                <a:cs typeface="Times New Roman" pitchFamily="18" charset="0"/>
              </a:rPr>
              <a:t>D-ID</a:t>
            </a:r>
            <a:r>
              <a:rPr lang="kk-KZ" sz="2400" b="1">
                <a:latin typeface="Times New Roman" pitchFamily="18" charset="0"/>
                <a:cs typeface="Times New Roman" pitchFamily="18" charset="0"/>
              </a:rPr>
              <a:t>-</a:t>
            </a:r>
            <a:r>
              <a:rPr lang="kk-KZ" sz="2400">
                <a:latin typeface="Times New Roman" pitchFamily="18" charset="0"/>
                <a:cs typeface="Times New Roman" pitchFamily="18" charset="0"/>
              </a:rPr>
              <a:t> бұл жасанды интеллект бағдарламасы, яғни сабақ барысында қолдануға, креативті видеолар жасауға болады. </a:t>
            </a:r>
            <a:r>
              <a:rPr lang="en-US" sz="2400" smtClean="0">
                <a:latin typeface="Times New Roman" pitchFamily="18" charset="0"/>
                <a:cs typeface="Times New Roman" pitchFamily="18" charset="0"/>
              </a:rPr>
              <a:t> </a:t>
            </a:r>
            <a:endParaRPr lang="ru-RU" sz="2400">
              <a:latin typeface="Times New Roman" pitchFamily="18" charset="0"/>
              <a:cs typeface="Times New Roman" pitchFamily="18" charset="0"/>
            </a:endParaRPr>
          </a:p>
        </p:txBody>
      </p:sp>
      <p:sp>
        <p:nvSpPr>
          <p:cNvPr id="3" name="Прямоугольник 2"/>
          <p:cNvSpPr/>
          <p:nvPr/>
        </p:nvSpPr>
        <p:spPr>
          <a:xfrm>
            <a:off x="1907704" y="0"/>
            <a:ext cx="4464496" cy="707886"/>
          </a:xfrm>
          <a:prstGeom prst="rect">
            <a:avLst/>
          </a:prstGeom>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0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Studio d-id</a:t>
            </a:r>
            <a:endParaRPr lang="ru-RU" sz="40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7"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0"/>
            <a:ext cx="1512168" cy="14464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99" y="2420888"/>
            <a:ext cx="6888113" cy="30963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122406"/>
      </p:ext>
    </p:extLst>
  </p:cSld>
  <p:clrMapOvr>
    <a:masterClrMapping/>
  </p:clrMapOvr>
  <mc:AlternateContent xmlns:mc="http://schemas.openxmlformats.org/markup-compatibility/2006" xmlns:p14="http://schemas.microsoft.com/office/powerpoint/2010/main">
    <mc:Choice Requires="p14">
      <p:transition spd="slow" p14:dur="2000" advTm="4865"/>
    </mc:Choice>
    <mc:Fallback xmlns="">
      <p:transition spd="slow" advTm="486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7" y="79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5656" y="82031"/>
            <a:ext cx="4608512" cy="92333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PixVERSE </a:t>
            </a:r>
            <a:endParaRPr lang="ru-RU"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8" name="TextBox 7"/>
          <p:cNvSpPr txBox="1"/>
          <p:nvPr/>
        </p:nvSpPr>
        <p:spPr>
          <a:xfrm>
            <a:off x="683568" y="1052146"/>
            <a:ext cx="6480720" cy="1477328"/>
          </a:xfrm>
          <a:prstGeom prst="rect">
            <a:avLst/>
          </a:prstGeom>
          <a:noFill/>
        </p:spPr>
        <p:txBody>
          <a:bodyPr wrap="square" rtlCol="0">
            <a:spAutoFit/>
          </a:bodyPr>
          <a:lstStyle/>
          <a:p>
            <a:r>
              <a:rPr lang="en-US" b="1"/>
              <a:t>PixVERSE</a:t>
            </a:r>
            <a:r>
              <a:rPr lang="en-US"/>
              <a:t> – </a:t>
            </a:r>
            <a:r>
              <a:rPr lang="ru-RU"/>
              <a:t>бұл жасанды интеллектке (</a:t>
            </a:r>
            <a:r>
              <a:rPr lang="en-US"/>
              <a:t>AI) </a:t>
            </a:r>
            <a:r>
              <a:rPr lang="ru-RU"/>
              <a:t>негізделген </a:t>
            </a:r>
            <a:r>
              <a:rPr lang="ru-RU" b="1"/>
              <a:t>мәтіннен немесе суреттен видео жасау платформасы</a:t>
            </a:r>
            <a:r>
              <a:rPr lang="ru-RU"/>
              <a:t>. Яғни, сен жай ғана сипаттама жазасың (</a:t>
            </a:r>
            <a:r>
              <a:rPr lang="en-US"/>
              <a:t>prompt), </a:t>
            </a:r>
            <a:r>
              <a:rPr lang="ru-RU"/>
              <a:t>ал жүйе соның негізінде қысқа видеоролик жасап береді</a:t>
            </a:r>
            <a:r>
              <a:rPr lang="ru-RU" smtClean="0"/>
              <a:t>.</a:t>
            </a:r>
          </a:p>
          <a:p>
            <a:r>
              <a:rPr lang="ru-RU" b="1"/>
              <a:t>Сурет → Анимация</a:t>
            </a:r>
            <a:r>
              <a:rPr lang="ru-RU"/>
              <a:t> (тұрақты суретті қимылдату)</a:t>
            </a:r>
          </a:p>
        </p:txBody>
      </p:sp>
      <p:sp>
        <p:nvSpPr>
          <p:cNvPr id="9" name="AutoShape 2" descr="Picture backgrou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Picture backgrou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6" descr="Picture backgrou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2" name="Picture 8" descr="Picture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2890100"/>
            <a:ext cx="2740260" cy="2904565"/>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3" name="Рисунок 12"/>
          <p:cNvPicPr/>
          <p:nvPr/>
        </p:nvPicPr>
        <p:blipFill>
          <a:blip r:embed="rId5"/>
          <a:stretch>
            <a:fillRect/>
          </a:stretch>
        </p:blipFill>
        <p:spPr>
          <a:xfrm>
            <a:off x="3203848" y="2890100"/>
            <a:ext cx="2580640" cy="2987172"/>
          </a:xfrm>
          <a:prstGeom prst="rect">
            <a:avLst/>
          </a:prstGeom>
          <a:ln w="88900" cap="sq" cmpd="thickThin">
            <a:solidFill>
              <a:schemeClr val="accent1"/>
            </a:solidFill>
            <a:prstDash val="solid"/>
            <a:miter lim="800000"/>
          </a:ln>
          <a:effectLst>
            <a:innerShdw blurRad="76200">
              <a:srgbClr val="000000"/>
            </a:innerShdw>
          </a:effectLst>
        </p:spPr>
      </p:pic>
      <p:pic>
        <p:nvPicPr>
          <p:cNvPr id="14" name="Рисунок 13"/>
          <p:cNvPicPr/>
          <p:nvPr/>
        </p:nvPicPr>
        <p:blipFill>
          <a:blip r:embed="rId6"/>
          <a:stretch>
            <a:fillRect/>
          </a:stretch>
        </p:blipFill>
        <p:spPr>
          <a:xfrm>
            <a:off x="5957212" y="2852936"/>
            <a:ext cx="2990215" cy="3080122"/>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4274793707"/>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7" y="79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06075" y="82031"/>
            <a:ext cx="4608512" cy="92333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YIPPITY </a:t>
            </a:r>
            <a:endParaRPr lang="ru-RU"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9" name="AutoShape 2" descr="Picture backgrou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Picture backgrou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6" descr="Picture backgrou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765175" y="1421478"/>
            <a:ext cx="6543129" cy="1477328"/>
          </a:xfrm>
          <a:prstGeom prst="rect">
            <a:avLst/>
          </a:prstGeom>
          <a:noFill/>
        </p:spPr>
        <p:txBody>
          <a:bodyPr wrap="square" rtlCol="0">
            <a:spAutoFit/>
          </a:bodyPr>
          <a:lstStyle/>
          <a:p>
            <a:r>
              <a:rPr lang="en-US" b="1"/>
              <a:t>Yippity</a:t>
            </a:r>
            <a:r>
              <a:rPr lang="en-US"/>
              <a:t> – </a:t>
            </a:r>
            <a:r>
              <a:rPr lang="ru-RU"/>
              <a:t>бұл жасанды интеллектке негізделген </a:t>
            </a:r>
            <a:r>
              <a:rPr lang="ru-RU" b="1"/>
              <a:t>тест және сұрақ-жауап генераторы</a:t>
            </a:r>
            <a:r>
              <a:rPr lang="ru-RU"/>
              <a:t>.</a:t>
            </a:r>
          </a:p>
          <a:p>
            <a:r>
              <a:rPr lang="ru-RU"/>
              <a:t>Қысқаша айтқанда:</a:t>
            </a:r>
            <a:br>
              <a:rPr lang="ru-RU"/>
            </a:br>
            <a:r>
              <a:rPr lang="ru-RU"/>
              <a:t>📄 Сен мәтін немесе конспект бересің → 🤖 </a:t>
            </a:r>
            <a:r>
              <a:rPr lang="en-US"/>
              <a:t>Yippity </a:t>
            </a:r>
            <a:r>
              <a:rPr lang="ru-RU"/>
              <a:t>автоматты түрде сол мәтіннен </a:t>
            </a:r>
            <a:r>
              <a:rPr lang="ru-RU" b="1"/>
              <a:t>тест сұрақтарын</a:t>
            </a:r>
            <a:r>
              <a:rPr lang="ru-RU"/>
              <a:t> жасап береді</a:t>
            </a:r>
            <a:r>
              <a:rPr lang="ru-RU" smtClean="0"/>
              <a:t>.</a:t>
            </a:r>
            <a:endParaRPr lang="ru-RU"/>
          </a:p>
        </p:txBody>
      </p:sp>
      <p:pic>
        <p:nvPicPr>
          <p:cNvPr id="5" name="Picture 2" descr="Picture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l="28251" r="28343" b="10306"/>
          <a:stretch/>
        </p:blipFill>
        <p:spPr bwMode="auto">
          <a:xfrm>
            <a:off x="612775" y="2976287"/>
            <a:ext cx="4176463" cy="2544310"/>
          </a:xfrm>
          <a:prstGeom prst="roundRect">
            <a:avLst>
              <a:gd name="adj" fmla="val 4167"/>
            </a:avLst>
          </a:prstGeom>
          <a:solidFill>
            <a:srgbClr val="FFFFFF"/>
          </a:solidFill>
          <a:ln w="76200"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3" name="Рисунок 12"/>
          <p:cNvPicPr/>
          <p:nvPr/>
        </p:nvPicPr>
        <p:blipFill>
          <a:blip r:embed="rId5"/>
          <a:stretch>
            <a:fillRect/>
          </a:stretch>
        </p:blipFill>
        <p:spPr>
          <a:xfrm>
            <a:off x="5220072" y="2898805"/>
            <a:ext cx="3528392" cy="2621791"/>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330214320"/>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7" y="79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06074" y="82031"/>
            <a:ext cx="5154157" cy="92333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MAGICFORM </a:t>
            </a:r>
            <a:endParaRPr lang="ru-RU"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9" name="AutoShape 2" descr="Picture backgrou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Picture backgrou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6" descr="Picture backgrou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765175" y="1421478"/>
            <a:ext cx="6543129" cy="1477328"/>
          </a:xfrm>
          <a:prstGeom prst="rect">
            <a:avLst/>
          </a:prstGeom>
          <a:noFill/>
        </p:spPr>
        <p:txBody>
          <a:bodyPr wrap="square" rtlCol="0">
            <a:spAutoFit/>
          </a:bodyPr>
          <a:lstStyle/>
          <a:p>
            <a:r>
              <a:rPr lang="en-US" b="1">
                <a:latin typeface="Times New Roman" pitchFamily="18" charset="0"/>
                <a:cs typeface="Times New Roman" pitchFamily="18" charset="0"/>
              </a:rPr>
              <a:t>MagicForm</a:t>
            </a:r>
            <a:r>
              <a:rPr lang="en-US">
                <a:latin typeface="Times New Roman" pitchFamily="18" charset="0"/>
                <a:cs typeface="Times New Roman" pitchFamily="18" charset="0"/>
              </a:rPr>
              <a:t> – </a:t>
            </a:r>
            <a:r>
              <a:rPr lang="ru-RU">
                <a:latin typeface="Times New Roman" pitchFamily="18" charset="0"/>
                <a:cs typeface="Times New Roman" pitchFamily="18" charset="0"/>
              </a:rPr>
              <a:t>бұл жасанды интеллект арқылы </a:t>
            </a:r>
            <a:r>
              <a:rPr lang="en-US" b="1">
                <a:latin typeface="Times New Roman" pitchFamily="18" charset="0"/>
                <a:cs typeface="Times New Roman" pitchFamily="18" charset="0"/>
              </a:rPr>
              <a:t>Google Forms-</a:t>
            </a:r>
            <a:r>
              <a:rPr lang="ru-RU" b="1">
                <a:latin typeface="Times New Roman" pitchFamily="18" charset="0"/>
                <a:cs typeface="Times New Roman" pitchFamily="18" charset="0"/>
              </a:rPr>
              <a:t>та автоматты түрде тест/сауалнама құрастыратын құрал</a:t>
            </a:r>
            <a:r>
              <a:rPr lang="ru-RU">
                <a:latin typeface="Times New Roman" pitchFamily="18" charset="0"/>
                <a:cs typeface="Times New Roman" pitchFamily="18" charset="0"/>
              </a:rPr>
              <a:t>.</a:t>
            </a:r>
          </a:p>
          <a:p>
            <a:r>
              <a:rPr lang="ru-RU">
                <a:latin typeface="Times New Roman" pitchFamily="18" charset="0"/>
                <a:cs typeface="Times New Roman" pitchFamily="18" charset="0"/>
              </a:rPr>
              <a:t>Яғни:</a:t>
            </a:r>
            <a:br>
              <a:rPr lang="ru-RU">
                <a:latin typeface="Times New Roman" pitchFamily="18" charset="0"/>
                <a:cs typeface="Times New Roman" pitchFamily="18" charset="0"/>
              </a:rPr>
            </a:br>
            <a:r>
              <a:rPr lang="ru-RU">
                <a:latin typeface="Times New Roman" pitchFamily="18" charset="0"/>
                <a:cs typeface="Times New Roman" pitchFamily="18" charset="0"/>
              </a:rPr>
              <a:t>📄 </a:t>
            </a:r>
            <a:r>
              <a:rPr lang="ru-RU" smtClean="0">
                <a:latin typeface="Times New Roman" pitchFamily="18" charset="0"/>
                <a:cs typeface="Times New Roman" pitchFamily="18" charset="0"/>
              </a:rPr>
              <a:t>мәтін </a:t>
            </a:r>
            <a:r>
              <a:rPr lang="ru-RU">
                <a:latin typeface="Times New Roman" pitchFamily="18" charset="0"/>
                <a:cs typeface="Times New Roman" pitchFamily="18" charset="0"/>
              </a:rPr>
              <a:t>немесе тақырып бересің → 🤖 </a:t>
            </a:r>
            <a:r>
              <a:rPr lang="en-US">
                <a:latin typeface="Times New Roman" pitchFamily="18" charset="0"/>
                <a:cs typeface="Times New Roman" pitchFamily="18" charset="0"/>
              </a:rPr>
              <a:t>MagicForm </a:t>
            </a:r>
            <a:r>
              <a:rPr lang="ru-RU">
                <a:latin typeface="Times New Roman" pitchFamily="18" charset="0"/>
                <a:cs typeface="Times New Roman" pitchFamily="18" charset="0"/>
              </a:rPr>
              <a:t>соның негізінде дайын </a:t>
            </a:r>
            <a:r>
              <a:rPr lang="en-US">
                <a:latin typeface="Times New Roman" pitchFamily="18" charset="0"/>
                <a:cs typeface="Times New Roman" pitchFamily="18" charset="0"/>
              </a:rPr>
              <a:t>Google Form </a:t>
            </a:r>
            <a:r>
              <a:rPr lang="ru-RU">
                <a:latin typeface="Times New Roman" pitchFamily="18" charset="0"/>
                <a:cs typeface="Times New Roman" pitchFamily="18" charset="0"/>
              </a:rPr>
              <a:t>жасап береді.</a:t>
            </a:r>
          </a:p>
        </p:txBody>
      </p:sp>
      <p:pic>
        <p:nvPicPr>
          <p:cNvPr id="2050" name="Picture 2"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22" y="3068960"/>
            <a:ext cx="3405513" cy="3168352"/>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522" y="2925115"/>
            <a:ext cx="3683910" cy="3545948"/>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28878329"/>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7" y="79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06074" y="82031"/>
            <a:ext cx="5154157" cy="92333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GEMINI </a:t>
            </a:r>
            <a:endParaRPr lang="ru-RU"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9" name="AutoShape 2" descr="Picture backgrou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Picture backgrou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6" descr="Picture backgrou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811587" y="1421478"/>
            <a:ext cx="6543129" cy="1754326"/>
          </a:xfrm>
          <a:prstGeom prst="rect">
            <a:avLst/>
          </a:prstGeom>
          <a:noFill/>
        </p:spPr>
        <p:txBody>
          <a:bodyPr wrap="square" rtlCol="0">
            <a:spAutoFit/>
          </a:bodyPr>
          <a:lstStyle/>
          <a:p>
            <a:r>
              <a:rPr lang="en-US" b="1">
                <a:latin typeface="Times New Roman" pitchFamily="18" charset="0"/>
                <a:cs typeface="Times New Roman" pitchFamily="18" charset="0"/>
              </a:rPr>
              <a:t>Gemini</a:t>
            </a:r>
            <a:r>
              <a:rPr lang="en-US">
                <a:latin typeface="Times New Roman" pitchFamily="18" charset="0"/>
                <a:cs typeface="Times New Roman" pitchFamily="18" charset="0"/>
              </a:rPr>
              <a:t> – </a:t>
            </a:r>
            <a:r>
              <a:rPr lang="ru-RU">
                <a:latin typeface="Times New Roman" pitchFamily="18" charset="0"/>
                <a:cs typeface="Times New Roman" pitchFamily="18" charset="0"/>
              </a:rPr>
              <a:t>бұл </a:t>
            </a:r>
            <a:r>
              <a:rPr lang="en-US">
                <a:latin typeface="Times New Roman" pitchFamily="18" charset="0"/>
                <a:cs typeface="Times New Roman" pitchFamily="18" charset="0"/>
              </a:rPr>
              <a:t>Google </a:t>
            </a:r>
            <a:r>
              <a:rPr lang="ru-RU">
                <a:latin typeface="Times New Roman" pitchFamily="18" charset="0"/>
                <a:cs typeface="Times New Roman" pitchFamily="18" charset="0"/>
              </a:rPr>
              <a:t>компаниясының жасанды интеллект жүйесі (</a:t>
            </a:r>
            <a:r>
              <a:rPr lang="en-US">
                <a:latin typeface="Times New Roman" pitchFamily="18" charset="0"/>
                <a:cs typeface="Times New Roman" pitchFamily="18" charset="0"/>
              </a:rPr>
              <a:t>AI).</a:t>
            </a:r>
          </a:p>
          <a:p>
            <a:r>
              <a:rPr lang="ru-RU">
                <a:latin typeface="Times New Roman" pitchFamily="18" charset="0"/>
                <a:cs typeface="Times New Roman" pitchFamily="18" charset="0"/>
              </a:rPr>
              <a:t>Қарапайым тілмен айтқанда:</a:t>
            </a:r>
            <a:br>
              <a:rPr lang="ru-RU">
                <a:latin typeface="Times New Roman" pitchFamily="18" charset="0"/>
                <a:cs typeface="Times New Roman" pitchFamily="18" charset="0"/>
              </a:rPr>
            </a:br>
            <a:r>
              <a:rPr lang="ru-RU">
                <a:latin typeface="Times New Roman" pitchFamily="18" charset="0"/>
                <a:cs typeface="Times New Roman" pitchFamily="18" charset="0"/>
              </a:rPr>
              <a:t>🤖 </a:t>
            </a:r>
            <a:r>
              <a:rPr lang="en-US">
                <a:latin typeface="Times New Roman" pitchFamily="18" charset="0"/>
                <a:cs typeface="Times New Roman" pitchFamily="18" charset="0"/>
              </a:rPr>
              <a:t>Gemini – Google-</a:t>
            </a:r>
            <a:r>
              <a:rPr lang="ru-RU">
                <a:latin typeface="Times New Roman" pitchFamily="18" charset="0"/>
                <a:cs typeface="Times New Roman" pitchFamily="18" charset="0"/>
              </a:rPr>
              <a:t>дың </a:t>
            </a:r>
            <a:r>
              <a:rPr lang="en-US">
                <a:latin typeface="Times New Roman" pitchFamily="18" charset="0"/>
                <a:cs typeface="Times New Roman" pitchFamily="18" charset="0"/>
              </a:rPr>
              <a:t>ChatGPT </a:t>
            </a:r>
            <a:r>
              <a:rPr lang="ru-RU">
                <a:latin typeface="Times New Roman" pitchFamily="18" charset="0"/>
                <a:cs typeface="Times New Roman" pitchFamily="18" charset="0"/>
              </a:rPr>
              <a:t>сияқты ақылды чат-боты.</a:t>
            </a:r>
          </a:p>
          <a:p>
            <a:r>
              <a:rPr lang="en-US" b="1">
                <a:latin typeface="Times New Roman" pitchFamily="18" charset="0"/>
                <a:cs typeface="Times New Roman" pitchFamily="18" charset="0"/>
              </a:rPr>
              <a:t>Gemini </a:t>
            </a:r>
            <a:r>
              <a:rPr lang="ru-RU" b="1">
                <a:latin typeface="Times New Roman" pitchFamily="18" charset="0"/>
                <a:cs typeface="Times New Roman" pitchFamily="18" charset="0"/>
              </a:rPr>
              <a:t>не істей алады?</a:t>
            </a:r>
          </a:p>
          <a:p>
            <a:r>
              <a:rPr lang="ru-RU">
                <a:latin typeface="Times New Roman" pitchFamily="18" charset="0"/>
                <a:cs typeface="Times New Roman" pitchFamily="18" charset="0"/>
              </a:rPr>
              <a:t>📝 Мәтін жазу (реферат, пост, жоспар)</a:t>
            </a:r>
          </a:p>
        </p:txBody>
      </p:sp>
      <p:pic>
        <p:nvPicPr>
          <p:cNvPr id="4098" name="Picture 2"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175804"/>
            <a:ext cx="4609778" cy="2577511"/>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952471"/>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37" y="793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06074" y="82031"/>
            <a:ext cx="5154157" cy="92333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WEPIK </a:t>
            </a:r>
            <a:endParaRPr lang="ru-RU" sz="5400" b="1" cap="all">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endParaRPr>
          </a:p>
        </p:txBody>
      </p:sp>
      <p:sp>
        <p:nvSpPr>
          <p:cNvPr id="9" name="AutoShape 2" descr="Picture background"/>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Picture background"/>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6" descr="Picture background"/>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765175" y="1421478"/>
            <a:ext cx="6543129" cy="923330"/>
          </a:xfrm>
          <a:prstGeom prst="rect">
            <a:avLst/>
          </a:prstGeom>
          <a:noFill/>
        </p:spPr>
        <p:txBody>
          <a:bodyPr wrap="square" rtlCol="0">
            <a:spAutoFit/>
          </a:bodyPr>
          <a:lstStyle/>
          <a:p>
            <a:r>
              <a:rPr lang="en-US" b="1">
                <a:latin typeface="Times New Roman" pitchFamily="18" charset="0"/>
                <a:cs typeface="Times New Roman" pitchFamily="18" charset="0"/>
              </a:rPr>
              <a:t>Wepik</a:t>
            </a:r>
            <a:r>
              <a:rPr lang="en-US">
                <a:latin typeface="Times New Roman" pitchFamily="18" charset="0"/>
                <a:cs typeface="Times New Roman" pitchFamily="18" charset="0"/>
              </a:rPr>
              <a:t> – </a:t>
            </a:r>
            <a:r>
              <a:rPr lang="ru-RU">
                <a:latin typeface="Times New Roman" pitchFamily="18" charset="0"/>
                <a:cs typeface="Times New Roman" pitchFamily="18" charset="0"/>
              </a:rPr>
              <a:t>бұл онлайн </a:t>
            </a:r>
            <a:r>
              <a:rPr lang="ru-RU" b="1">
                <a:latin typeface="Times New Roman" pitchFamily="18" charset="0"/>
                <a:cs typeface="Times New Roman" pitchFamily="18" charset="0"/>
              </a:rPr>
              <a:t>дизайн жасау платформасы</a:t>
            </a:r>
            <a:r>
              <a:rPr lang="ru-RU">
                <a:latin typeface="Times New Roman" pitchFamily="18" charset="0"/>
                <a:cs typeface="Times New Roman" pitchFamily="18" charset="0"/>
              </a:rPr>
              <a:t>. Ол арқылы дайын шаблондарды қолданып, тез әрі оңай постер, презентация, </a:t>
            </a:r>
            <a:r>
              <a:rPr lang="ru-RU" smtClean="0">
                <a:latin typeface="Times New Roman" pitchFamily="18" charset="0"/>
                <a:cs typeface="Times New Roman" pitchFamily="18" charset="0"/>
              </a:rPr>
              <a:t>басқа </a:t>
            </a:r>
            <a:r>
              <a:rPr lang="ru-RU">
                <a:latin typeface="Times New Roman" pitchFamily="18" charset="0"/>
                <a:cs typeface="Times New Roman" pitchFamily="18" charset="0"/>
              </a:rPr>
              <a:t>да графикалық материалдар жасауға болады.</a:t>
            </a:r>
          </a:p>
        </p:txBody>
      </p:sp>
      <p:pic>
        <p:nvPicPr>
          <p:cNvPr id="5122" name="Picture 2" descr="Picture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060" y="2621807"/>
            <a:ext cx="5829259" cy="3399481"/>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899515"/>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773"/>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6908" y="132408"/>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7584" y="1340768"/>
            <a:ext cx="7632848" cy="4801314"/>
          </a:xfrm>
          <a:prstGeom prst="rect">
            <a:avLst/>
          </a:prstGeom>
          <a:noFill/>
        </p:spPr>
        <p:txBody>
          <a:bodyPr wrap="square" rtlCol="0">
            <a:spAutoFit/>
          </a:bodyPr>
          <a:lstStyle/>
          <a:p>
            <a:pPr algn="just"/>
            <a:r>
              <a:rPr lang="kk-KZ" sz="2400" b="1">
                <a:latin typeface="Times New Roman" pitchFamily="18" charset="0"/>
                <a:cs typeface="Times New Roman" pitchFamily="18" charset="0"/>
              </a:rPr>
              <a:t> </a:t>
            </a:r>
            <a:r>
              <a:rPr lang="kk-KZ" sz="2400" b="1" smtClean="0">
                <a:latin typeface="Times New Roman" pitchFamily="18" charset="0"/>
                <a:cs typeface="Times New Roman" pitchFamily="18" charset="0"/>
              </a:rPr>
              <a:t>    Жұмыс </a:t>
            </a:r>
            <a:r>
              <a:rPr lang="kk-KZ" sz="2400" b="1">
                <a:latin typeface="Times New Roman" pitchFamily="18" charset="0"/>
                <a:cs typeface="Times New Roman" pitchFamily="18" charset="0"/>
              </a:rPr>
              <a:t>өзектілігі: </a:t>
            </a:r>
            <a:r>
              <a:rPr lang="kk-KZ" sz="2400">
                <a:latin typeface="Times New Roman" pitchFamily="18" charset="0"/>
                <a:cs typeface="Times New Roman" pitchFamily="18" charset="0"/>
              </a:rPr>
              <a:t>Білім беру саласындағы  қарқынды өзгерістерге және қазіргі заманғы технологияларға тәуелділіктің арттыруына байланысты. Қазіргі таңда цифрлық технологиялардың барлық салада, әртүрлі платформалардың  білім беру саласында еніп жатқан кезде үнемі ізденісті, бейімделуді қажет </a:t>
            </a:r>
            <a:r>
              <a:rPr lang="kk-KZ" sz="2400" smtClean="0">
                <a:latin typeface="Times New Roman" pitchFamily="18" charset="0"/>
                <a:cs typeface="Times New Roman" pitchFamily="18" charset="0"/>
              </a:rPr>
              <a:t>етеді</a:t>
            </a:r>
          </a:p>
          <a:p>
            <a:pPr algn="just"/>
            <a:r>
              <a:rPr lang="kk-KZ" sz="2400" b="1">
                <a:latin typeface="Times New Roman" pitchFamily="18" charset="0"/>
                <a:cs typeface="Times New Roman" pitchFamily="18" charset="0"/>
              </a:rPr>
              <a:t> </a:t>
            </a:r>
            <a:r>
              <a:rPr lang="kk-KZ" sz="2400" b="1" smtClean="0">
                <a:latin typeface="Times New Roman" pitchFamily="18" charset="0"/>
                <a:cs typeface="Times New Roman" pitchFamily="18" charset="0"/>
              </a:rPr>
              <a:t>   Жұмыс </a:t>
            </a:r>
            <a:r>
              <a:rPr lang="kk-KZ" sz="2400" b="1">
                <a:latin typeface="Times New Roman" pitchFamily="18" charset="0"/>
                <a:cs typeface="Times New Roman" pitchFamily="18" charset="0"/>
              </a:rPr>
              <a:t>мақсаты: </a:t>
            </a:r>
            <a:r>
              <a:rPr lang="kk-KZ" sz="2400">
                <a:latin typeface="Times New Roman" pitchFamily="18" charset="0"/>
                <a:cs typeface="Times New Roman" pitchFamily="18" charset="0"/>
              </a:rPr>
              <a:t>Оқытушыларға әр сабақта түрлі платформаларды тиімді қолдануды, замануи технологияларды қолданып, білім алушылардың пәнге деген қызығушылықтарын арттыру.</a:t>
            </a:r>
            <a:endParaRPr lang="ru-RU" sz="2400">
              <a:latin typeface="Times New Roman" pitchFamily="18" charset="0"/>
              <a:cs typeface="Times New Roman" pitchFamily="18" charset="0"/>
            </a:endParaRPr>
          </a:p>
          <a:p>
            <a:r>
              <a:rPr lang="kk-KZ" sz="2400">
                <a:latin typeface="Times New Roman" pitchFamily="18" charset="0"/>
                <a:cs typeface="Times New Roman" pitchFamily="18" charset="0"/>
              </a:rPr>
              <a:t> </a:t>
            </a:r>
            <a:endParaRPr lang="ru-RU" sz="2400">
              <a:latin typeface="Times New Roman" pitchFamily="18" charset="0"/>
              <a:cs typeface="Times New Roman" pitchFamily="18" charset="0"/>
            </a:endParaRPr>
          </a:p>
          <a:p>
            <a:endParaRPr lang="ru-RU"/>
          </a:p>
        </p:txBody>
      </p:sp>
    </p:spTree>
    <p:extLst>
      <p:ext uri="{BB962C8B-B14F-4D97-AF65-F5344CB8AC3E}">
        <p14:creationId xmlns:p14="http://schemas.microsoft.com/office/powerpoint/2010/main" val="3401079930"/>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12775" y="980728"/>
            <a:ext cx="7271593" cy="4616648"/>
          </a:xfrm>
          <a:prstGeom prst="rect">
            <a:avLst/>
          </a:prstGeom>
        </p:spPr>
        <p:txBody>
          <a:bodyPr wrap="square">
            <a:spAutoFit/>
          </a:bodyPr>
          <a:lstStyle/>
          <a:p>
            <a:r>
              <a:rPr lang="kk-KZ" sz="1400" b="1">
                <a:solidFill>
                  <a:srgbClr val="0070C0"/>
                </a:solidFill>
              </a:rPr>
              <a:t>Оқытудың интерактивті әдістерін қолдану мүмкіндіктері</a:t>
            </a:r>
            <a:r>
              <a:rPr lang="kk-KZ" sz="1400">
                <a:solidFill>
                  <a:srgbClr val="0070C0"/>
                </a:solidFill>
              </a:rPr>
              <a:t>:</a:t>
            </a:r>
            <a:endParaRPr lang="ru-RU" sz="1400">
              <a:solidFill>
                <a:srgbClr val="0070C0"/>
              </a:solidFill>
            </a:endParaRPr>
          </a:p>
          <a:p>
            <a:r>
              <a:rPr lang="kk-KZ" sz="1400">
                <a:solidFill>
                  <a:srgbClr val="0070C0"/>
                </a:solidFill>
              </a:rPr>
              <a:t>— Білім алушы алған білімін жүйелейді;</a:t>
            </a:r>
            <a:br>
              <a:rPr lang="kk-KZ" sz="1400">
                <a:solidFill>
                  <a:srgbClr val="0070C0"/>
                </a:solidFill>
              </a:rPr>
            </a:br>
            <a:r>
              <a:rPr lang="kk-KZ" sz="1400">
                <a:solidFill>
                  <a:srgbClr val="0070C0"/>
                </a:solidFill>
              </a:rPr>
              <a:t>— Білім алушы шешімді тез қабылдауына мүмкіндік алады;</a:t>
            </a:r>
            <a:br>
              <a:rPr lang="kk-KZ" sz="1400">
                <a:solidFill>
                  <a:srgbClr val="0070C0"/>
                </a:solidFill>
              </a:rPr>
            </a:br>
            <a:r>
              <a:rPr lang="kk-KZ" sz="1400">
                <a:solidFill>
                  <a:srgbClr val="0070C0"/>
                </a:solidFill>
              </a:rPr>
              <a:t>—Жалпы оқуға деген мотивация пайда болады;</a:t>
            </a:r>
            <a:br>
              <a:rPr lang="kk-KZ" sz="1400">
                <a:solidFill>
                  <a:srgbClr val="0070C0"/>
                </a:solidFill>
              </a:rPr>
            </a:br>
            <a:r>
              <a:rPr lang="kk-KZ" sz="1400">
                <a:solidFill>
                  <a:srgbClr val="0070C0"/>
                </a:solidFill>
              </a:rPr>
              <a:t>— Кері байланыс алады, өзін-өзі бағалайды;</a:t>
            </a:r>
            <a:endParaRPr lang="ru-RU" sz="1400">
              <a:solidFill>
                <a:srgbClr val="0070C0"/>
              </a:solidFill>
            </a:endParaRPr>
          </a:p>
          <a:p>
            <a:endParaRPr lang="en-US" sz="1400" b="1" smtClean="0">
              <a:solidFill>
                <a:srgbClr val="0070C0"/>
              </a:solidFill>
              <a:latin typeface="Times New Roman" pitchFamily="18" charset="0"/>
              <a:cs typeface="Times New Roman" pitchFamily="18" charset="0"/>
            </a:endParaRPr>
          </a:p>
          <a:p>
            <a:r>
              <a:rPr lang="kk-KZ" sz="1400" b="1" smtClean="0">
                <a:solidFill>
                  <a:srgbClr val="0070C0"/>
                </a:solidFill>
                <a:latin typeface="Times New Roman" pitchFamily="18" charset="0"/>
                <a:cs typeface="Times New Roman" pitchFamily="18" charset="0"/>
              </a:rPr>
              <a:t>Онлайн </a:t>
            </a:r>
            <a:r>
              <a:rPr lang="kk-KZ" sz="1400" b="1">
                <a:solidFill>
                  <a:srgbClr val="0070C0"/>
                </a:solidFill>
                <a:latin typeface="Times New Roman" pitchFamily="18" charset="0"/>
                <a:cs typeface="Times New Roman" pitchFamily="18" charset="0"/>
              </a:rPr>
              <a:t>платформалардың тиімді жақтары:</a:t>
            </a:r>
            <a:endParaRPr lang="ru-RU" sz="1400">
              <a:solidFill>
                <a:srgbClr val="0070C0"/>
              </a:solidFill>
              <a:latin typeface="Times New Roman" pitchFamily="18" charset="0"/>
              <a:cs typeface="Times New Roman" pitchFamily="18" charset="0"/>
            </a:endParaRPr>
          </a:p>
          <a:p>
            <a:pPr marL="342900" indent="-342900">
              <a:buFont typeface="Wingdings" pitchFamily="2" charset="2"/>
              <a:buChar char="Ø"/>
            </a:pPr>
            <a:r>
              <a:rPr lang="kk-KZ" sz="1400" smtClean="0">
                <a:solidFill>
                  <a:srgbClr val="0070C0"/>
                </a:solidFill>
                <a:latin typeface="Times New Roman" pitchFamily="18" charset="0"/>
                <a:cs typeface="Times New Roman" pitchFamily="18" charset="0"/>
              </a:rPr>
              <a:t>Сабаққа </a:t>
            </a:r>
            <a:r>
              <a:rPr lang="kk-KZ" sz="1400">
                <a:solidFill>
                  <a:srgbClr val="0070C0"/>
                </a:solidFill>
                <a:latin typeface="Times New Roman" pitchFamily="18" charset="0"/>
                <a:cs typeface="Times New Roman" pitchFamily="18" charset="0"/>
              </a:rPr>
              <a:t>қызығушылығын арттыру</a:t>
            </a:r>
            <a:endParaRPr lang="ru-RU" sz="1400">
              <a:solidFill>
                <a:srgbClr val="0070C0"/>
              </a:solidFill>
              <a:latin typeface="Times New Roman" pitchFamily="18" charset="0"/>
              <a:cs typeface="Times New Roman" pitchFamily="18" charset="0"/>
            </a:endParaRPr>
          </a:p>
          <a:p>
            <a:pPr marL="342900" indent="-342900">
              <a:buFont typeface="Wingdings" pitchFamily="2" charset="2"/>
              <a:buChar char="Ø"/>
            </a:pPr>
            <a:r>
              <a:rPr lang="kk-KZ" sz="1400">
                <a:solidFill>
                  <a:srgbClr val="0070C0"/>
                </a:solidFill>
                <a:latin typeface="Times New Roman" pitchFamily="18" charset="0"/>
                <a:cs typeface="Times New Roman" pitchFamily="18" charset="0"/>
              </a:rPr>
              <a:t>Көрнекіліктер, нәтижелерін көру</a:t>
            </a:r>
            <a:endParaRPr lang="ru-RU" sz="1400">
              <a:solidFill>
                <a:srgbClr val="0070C0"/>
              </a:solidFill>
              <a:latin typeface="Times New Roman" pitchFamily="18" charset="0"/>
              <a:cs typeface="Times New Roman" pitchFamily="18" charset="0"/>
            </a:endParaRPr>
          </a:p>
          <a:p>
            <a:pPr marL="342900" indent="-342900">
              <a:buFont typeface="Wingdings" pitchFamily="2" charset="2"/>
              <a:buChar char="Ø"/>
            </a:pPr>
            <a:r>
              <a:rPr lang="kk-KZ" sz="1400">
                <a:solidFill>
                  <a:srgbClr val="0070C0"/>
                </a:solidFill>
                <a:latin typeface="Times New Roman" pitchFamily="18" charset="0"/>
                <a:cs typeface="Times New Roman" pitchFamily="18" charset="0"/>
              </a:rPr>
              <a:t>Уақыт үнемдеу</a:t>
            </a:r>
            <a:endParaRPr lang="ru-RU" sz="1400">
              <a:solidFill>
                <a:srgbClr val="0070C0"/>
              </a:solidFill>
              <a:latin typeface="Times New Roman" pitchFamily="18" charset="0"/>
              <a:cs typeface="Times New Roman" pitchFamily="18" charset="0"/>
            </a:endParaRPr>
          </a:p>
          <a:p>
            <a:r>
              <a:rPr lang="kk-KZ" sz="1400">
                <a:solidFill>
                  <a:srgbClr val="0070C0"/>
                </a:solidFill>
                <a:latin typeface="Times New Roman" pitchFamily="18" charset="0"/>
                <a:cs typeface="Times New Roman" pitchFamily="18" charset="0"/>
              </a:rPr>
              <a:t> </a:t>
            </a:r>
            <a:endParaRPr lang="ru-RU" sz="1400">
              <a:solidFill>
                <a:srgbClr val="0070C0"/>
              </a:solidFill>
              <a:latin typeface="Times New Roman" pitchFamily="18" charset="0"/>
              <a:cs typeface="Times New Roman" pitchFamily="18" charset="0"/>
            </a:endParaRPr>
          </a:p>
          <a:p>
            <a:r>
              <a:rPr lang="kk-KZ" sz="1400" b="1">
                <a:solidFill>
                  <a:srgbClr val="0070C0"/>
                </a:solidFill>
                <a:latin typeface="Times New Roman" pitchFamily="18" charset="0"/>
                <a:cs typeface="Times New Roman" pitchFamily="18" charset="0"/>
              </a:rPr>
              <a:t>Онлайн платформалардың минус жақтары</a:t>
            </a:r>
            <a:endParaRPr lang="ru-RU" sz="1400" b="1">
              <a:solidFill>
                <a:srgbClr val="0070C0"/>
              </a:solidFill>
              <a:latin typeface="Times New Roman" pitchFamily="18" charset="0"/>
              <a:cs typeface="Times New Roman" pitchFamily="18" charset="0"/>
            </a:endParaRPr>
          </a:p>
          <a:p>
            <a:pPr marL="342900" indent="-342900">
              <a:buFont typeface="Wingdings" pitchFamily="2" charset="2"/>
              <a:buChar char="Ø"/>
            </a:pPr>
            <a:r>
              <a:rPr lang="kk-KZ" sz="1400">
                <a:solidFill>
                  <a:srgbClr val="0070C0"/>
                </a:solidFill>
                <a:latin typeface="Times New Roman" pitchFamily="18" charset="0"/>
                <a:cs typeface="Times New Roman" pitchFamily="18" charset="0"/>
              </a:rPr>
              <a:t>Балалар гаджеттерді көп </a:t>
            </a:r>
            <a:r>
              <a:rPr lang="kk-KZ" sz="1400" smtClean="0">
                <a:solidFill>
                  <a:srgbClr val="0070C0"/>
                </a:solidFill>
                <a:latin typeface="Times New Roman" pitchFamily="18" charset="0"/>
                <a:cs typeface="Times New Roman" pitchFamily="18" charset="0"/>
              </a:rPr>
              <a:t>колдануы</a:t>
            </a:r>
          </a:p>
          <a:p>
            <a:pPr marL="342900" indent="-342900">
              <a:buFont typeface="Wingdings" pitchFamily="2" charset="2"/>
              <a:buChar char="Ø"/>
            </a:pPr>
            <a:r>
              <a:rPr lang="kk-KZ" sz="1400">
                <a:solidFill>
                  <a:srgbClr val="0070C0"/>
                </a:solidFill>
                <a:latin typeface="Times New Roman" pitchFamily="18" charset="0"/>
                <a:cs typeface="Times New Roman" pitchFamily="18" charset="0"/>
              </a:rPr>
              <a:t>Ғаламтор мен техниканың жақсы </a:t>
            </a:r>
            <a:r>
              <a:rPr lang="kk-KZ" sz="1400" smtClean="0">
                <a:solidFill>
                  <a:srgbClr val="0070C0"/>
                </a:solidFill>
                <a:latin typeface="Times New Roman" pitchFamily="18" charset="0"/>
                <a:cs typeface="Times New Roman" pitchFamily="18" charset="0"/>
              </a:rPr>
              <a:t>болуы</a:t>
            </a:r>
            <a:endParaRPr lang="ru-RU" sz="1400">
              <a:solidFill>
                <a:srgbClr val="0070C0"/>
              </a:solidFill>
              <a:latin typeface="Times New Roman" pitchFamily="18" charset="0"/>
              <a:cs typeface="Times New Roman" pitchFamily="18" charset="0"/>
            </a:endParaRPr>
          </a:p>
          <a:p>
            <a:pPr marL="342900" indent="-342900">
              <a:buFont typeface="Wingdings" pitchFamily="2" charset="2"/>
              <a:buChar char="Ø"/>
            </a:pPr>
            <a:r>
              <a:rPr lang="kk-KZ" sz="1400">
                <a:solidFill>
                  <a:srgbClr val="0070C0"/>
                </a:solidFill>
                <a:latin typeface="Times New Roman" pitchFamily="18" charset="0"/>
                <a:cs typeface="Times New Roman" pitchFamily="18" charset="0"/>
              </a:rPr>
              <a:t>Оқытушығада ізденісті көп талап </a:t>
            </a:r>
            <a:r>
              <a:rPr lang="kk-KZ" sz="1400" smtClean="0">
                <a:solidFill>
                  <a:srgbClr val="0070C0"/>
                </a:solidFill>
                <a:latin typeface="Times New Roman" pitchFamily="18" charset="0"/>
                <a:cs typeface="Times New Roman" pitchFamily="18" charset="0"/>
              </a:rPr>
              <a:t>етеді</a:t>
            </a:r>
          </a:p>
          <a:p>
            <a:r>
              <a:rPr lang="kk-KZ" sz="1400" b="1">
                <a:solidFill>
                  <a:srgbClr val="0070C0"/>
                </a:solidFill>
              </a:rPr>
              <a:t>Жасанды интеллект мүмкіндіктері</a:t>
            </a:r>
            <a:r>
              <a:rPr lang="kk-KZ" sz="1400">
                <a:solidFill>
                  <a:srgbClr val="0070C0"/>
                </a:solidFill>
              </a:rPr>
              <a:t>:</a:t>
            </a:r>
            <a:endParaRPr lang="ru-RU" sz="1400">
              <a:solidFill>
                <a:srgbClr val="0070C0"/>
              </a:solidFill>
            </a:endParaRPr>
          </a:p>
          <a:p>
            <a:r>
              <a:rPr lang="kk-KZ" sz="1400">
                <a:solidFill>
                  <a:srgbClr val="0070C0"/>
                </a:solidFill>
              </a:rPr>
              <a:t>— Сабақты жоспарлауда;</a:t>
            </a:r>
            <a:br>
              <a:rPr lang="kk-KZ" sz="1400">
                <a:solidFill>
                  <a:srgbClr val="0070C0"/>
                </a:solidFill>
              </a:rPr>
            </a:br>
            <a:r>
              <a:rPr lang="kk-KZ" sz="1400">
                <a:solidFill>
                  <a:srgbClr val="0070C0"/>
                </a:solidFill>
              </a:rPr>
              <a:t>— Тапсырмаларды саралауда;</a:t>
            </a:r>
            <a:br>
              <a:rPr lang="kk-KZ" sz="1400">
                <a:solidFill>
                  <a:srgbClr val="0070C0"/>
                </a:solidFill>
              </a:rPr>
            </a:br>
            <a:r>
              <a:rPr lang="kk-KZ" sz="1400">
                <a:solidFill>
                  <a:srgbClr val="0070C0"/>
                </a:solidFill>
              </a:rPr>
              <a:t>— Кері байланыс алуда, мұғалімнің жұмысын жеңілдетіп, уақытын үнемдейді;</a:t>
            </a:r>
            <a:endParaRPr lang="en-US" sz="1400">
              <a:solidFill>
                <a:srgbClr val="0070C0"/>
              </a:solidFill>
            </a:endParaRPr>
          </a:p>
          <a:p>
            <a:r>
              <a:rPr lang="kk-KZ" sz="1400">
                <a:solidFill>
                  <a:srgbClr val="0070C0"/>
                </a:solidFill>
                <a:latin typeface="Times New Roman" pitchFamily="18" charset="0"/>
                <a:cs typeface="Times New Roman" pitchFamily="18" charset="0"/>
              </a:rPr>
              <a:t>Сабаққа қызығушылығын арттыру</a:t>
            </a:r>
            <a:endParaRPr lang="ru-RU" sz="1400">
              <a:solidFill>
                <a:srgbClr val="0070C0"/>
              </a:solidFill>
              <a:latin typeface="Times New Roman" pitchFamily="18" charset="0"/>
              <a:cs typeface="Times New Roman" pitchFamily="18" charset="0"/>
            </a:endParaRPr>
          </a:p>
          <a:p>
            <a:pPr marL="342900" indent="-342900">
              <a:buFont typeface="Wingdings" pitchFamily="2" charset="2"/>
              <a:buChar char="Ø"/>
            </a:pPr>
            <a:endParaRPr lang="ru-RU" sz="14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513691328"/>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2" descr="C:\Users\Admin\Downloads\лог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43608" y="1196751"/>
            <a:ext cx="7344816" cy="4093428"/>
          </a:xfrm>
          <a:prstGeom prst="rect">
            <a:avLst/>
          </a:prstGeom>
        </p:spPr>
        <p:txBody>
          <a:bodyPr wrap="square">
            <a:spAutoFit/>
          </a:bodyPr>
          <a:lstStyle/>
          <a:p>
            <a:pPr algn="just"/>
            <a:r>
              <a:rPr lang="kk-KZ" sz="2000" smtClean="0">
                <a:latin typeface="Times New Roman" pitchFamily="18" charset="0"/>
                <a:cs typeface="Times New Roman" pitchFamily="18" charset="0"/>
              </a:rPr>
              <a:t>	Қорытындылай </a:t>
            </a:r>
            <a:r>
              <a:rPr lang="kk-KZ" sz="2000">
                <a:latin typeface="Times New Roman" pitchFamily="18" charset="0"/>
                <a:cs typeface="Times New Roman" pitchFamily="18" charset="0"/>
              </a:rPr>
              <a:t>келе, білім беруді жаңа сатыға көтеру үшін тек білім мазмұны мен оқыту әдістерін ғана емес, онлайн платформаларды кеңінен пайдалану арқылы оқытуды ұйымдастырамын. Ол үшін күнделікті ұстаздың ізденісте болуын қажет етеді. </a:t>
            </a:r>
            <a:endParaRPr lang="kk-KZ" sz="2000" smtClean="0">
              <a:latin typeface="Times New Roman" pitchFamily="18" charset="0"/>
              <a:cs typeface="Times New Roman" pitchFamily="18" charset="0"/>
            </a:endParaRPr>
          </a:p>
          <a:p>
            <a:pPr algn="just"/>
            <a:r>
              <a:rPr lang="kk-KZ" sz="2000">
                <a:latin typeface="Times New Roman" pitchFamily="18" charset="0"/>
                <a:cs typeface="Times New Roman" pitchFamily="18" charset="0"/>
              </a:rPr>
              <a:t>	</a:t>
            </a:r>
            <a:r>
              <a:rPr lang="kk-KZ" sz="2000" smtClean="0">
                <a:latin typeface="Times New Roman" pitchFamily="18" charset="0"/>
                <a:cs typeface="Times New Roman" pitchFamily="18" charset="0"/>
              </a:rPr>
              <a:t>Платформаларды </a:t>
            </a:r>
            <a:r>
              <a:rPr lang="kk-KZ" sz="2000">
                <a:latin typeface="Times New Roman" pitchFamily="18" charset="0"/>
                <a:cs typeface="Times New Roman" pitchFamily="18" charset="0"/>
              </a:rPr>
              <a:t>әр сабақта тиімді қолданып, білім алушылардың пәнге деген қызығушылықтарын арттыруға ықпалын тигізеді. Менің ойымша, заманауи мұғалім заман ағымына ілесіп, цифрландыру ұсынатын барлық әлеуетті зерттеп, пайдалануы керек. Бұл мұғалімге де, оқушыларға да кең мүмкіндіктер береді. </a:t>
            </a:r>
            <a:endParaRPr lang="kk-KZ" sz="2000" smtClean="0">
              <a:latin typeface="Times New Roman" pitchFamily="18" charset="0"/>
              <a:cs typeface="Times New Roman" pitchFamily="18" charset="0"/>
            </a:endParaRPr>
          </a:p>
          <a:p>
            <a:pPr algn="just"/>
            <a:r>
              <a:rPr lang="kk-KZ" sz="2000">
                <a:latin typeface="Times New Roman" pitchFamily="18" charset="0"/>
                <a:cs typeface="Times New Roman" pitchFamily="18" charset="0"/>
              </a:rPr>
              <a:t>	</a:t>
            </a:r>
            <a:r>
              <a:rPr lang="kk-KZ" sz="2000" smtClean="0">
                <a:latin typeface="Times New Roman" pitchFamily="18" charset="0"/>
                <a:cs typeface="Times New Roman" pitchFamily="18" charset="0"/>
              </a:rPr>
              <a:t>Осындай </a:t>
            </a:r>
            <a:r>
              <a:rPr lang="kk-KZ" sz="2000">
                <a:latin typeface="Times New Roman" pitchFamily="18" charset="0"/>
                <a:cs typeface="Times New Roman" pitchFamily="18" charset="0"/>
              </a:rPr>
              <a:t>әртүрлі платформаларды жылда өткілетін ашық сабақта қолдамын. </a:t>
            </a:r>
            <a:endParaRPr lang="ru-RU" sz="2000">
              <a:latin typeface="Times New Roman" pitchFamily="18" charset="0"/>
              <a:cs typeface="Times New Roman" pitchFamily="18" charset="0"/>
            </a:endParaRPr>
          </a:p>
        </p:txBody>
      </p:sp>
      <p:sp>
        <p:nvSpPr>
          <p:cNvPr id="7" name="TextBox 6"/>
          <p:cNvSpPr txBox="1"/>
          <p:nvPr/>
        </p:nvSpPr>
        <p:spPr>
          <a:xfrm>
            <a:off x="307975" y="404664"/>
            <a:ext cx="7000329" cy="677108"/>
          </a:xfrm>
          <a:prstGeom prst="rect">
            <a:avLst/>
          </a:prstGeom>
          <a:noFill/>
        </p:spPr>
        <p:txBody>
          <a:bodyPr wrap="square" rtlCol="0">
            <a:spAutoFit/>
          </a:bodyPr>
          <a:lstStyle/>
          <a:p>
            <a:pPr algn="r"/>
            <a:r>
              <a:rPr lang="kk-KZ" b="1" smtClean="0">
                <a:solidFill>
                  <a:srgbClr val="D41C85"/>
                </a:solidFill>
              </a:rPr>
              <a:t>ҰСТАЗ БОЛУ – ӨЗ УАҚЫТЫН АЯМАУ, ӨЗГЕНІҢ БАҚЫТЫН АЯЛАУ</a:t>
            </a:r>
            <a:r>
              <a:rPr lang="kk-KZ" smtClean="0">
                <a:solidFill>
                  <a:srgbClr val="D41C85"/>
                </a:solidFill>
              </a:rPr>
              <a:t>. </a:t>
            </a:r>
            <a:endParaRPr lang="en-US" smtClean="0">
              <a:solidFill>
                <a:srgbClr val="D41C85"/>
              </a:solidFill>
            </a:endParaRPr>
          </a:p>
          <a:p>
            <a:pPr algn="r"/>
            <a:r>
              <a:rPr lang="kk-KZ" b="1" u="sng" smtClean="0"/>
              <a:t>(Ж.Ж.РУССО</a:t>
            </a:r>
            <a:r>
              <a:rPr lang="kk-KZ" sz="2000" b="1" u="sng" smtClean="0"/>
              <a:t>)</a:t>
            </a:r>
            <a:endParaRPr lang="ru-RU" sz="2000" u="sng"/>
          </a:p>
        </p:txBody>
      </p:sp>
    </p:spTree>
    <p:extLst>
      <p:ext uri="{BB962C8B-B14F-4D97-AF65-F5344CB8AC3E}">
        <p14:creationId xmlns:p14="http://schemas.microsoft.com/office/powerpoint/2010/main" val="3757755659"/>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7" name="Picture 5" descr="C:\Users\Admin\Downloads\WhatsApp Image 2024-10-29 at 14.13.2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62" y="620688"/>
            <a:ext cx="2904257" cy="38669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707904" y="1700808"/>
            <a:ext cx="4608512" cy="236988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kk-KZ" sz="2000" b="1">
                <a:solidFill>
                  <a:srgbClr val="D41C85"/>
                </a:solidFill>
                <a:latin typeface="Times New Roman" pitchFamily="18" charset="0"/>
                <a:cs typeface="Times New Roman" pitchFamily="18" charset="0"/>
              </a:rPr>
              <a:t>Мұғалім өзінің білімін үздіксіз көтеріп отырғанда </a:t>
            </a:r>
            <a:endParaRPr lang="ru-RU" sz="2000">
              <a:solidFill>
                <a:srgbClr val="D41C85"/>
              </a:solidFill>
              <a:latin typeface="Times New Roman" pitchFamily="18" charset="0"/>
              <a:cs typeface="Times New Roman" pitchFamily="18" charset="0"/>
            </a:endParaRPr>
          </a:p>
          <a:p>
            <a:pPr algn="ctr"/>
            <a:r>
              <a:rPr lang="kk-KZ" sz="2000" b="1">
                <a:solidFill>
                  <a:srgbClr val="D41C85"/>
                </a:solidFill>
                <a:latin typeface="Times New Roman" pitchFamily="18" charset="0"/>
                <a:cs typeface="Times New Roman" pitchFamily="18" charset="0"/>
              </a:rPr>
              <a:t>ғана мұғалім, оқуды, ізденуді тоқтатысымен </a:t>
            </a:r>
            <a:endParaRPr lang="ru-RU" sz="2000">
              <a:solidFill>
                <a:srgbClr val="D41C85"/>
              </a:solidFill>
              <a:latin typeface="Times New Roman" pitchFamily="18" charset="0"/>
              <a:cs typeface="Times New Roman" pitchFamily="18" charset="0"/>
            </a:endParaRPr>
          </a:p>
          <a:p>
            <a:pPr algn="ctr"/>
            <a:r>
              <a:rPr lang="kk-KZ" sz="2000" b="1">
                <a:solidFill>
                  <a:srgbClr val="D41C85"/>
                </a:solidFill>
                <a:latin typeface="Times New Roman" pitchFamily="18" charset="0"/>
                <a:cs typeface="Times New Roman" pitchFamily="18" charset="0"/>
              </a:rPr>
              <a:t>оның мұғалімдігі де жойылады.</a:t>
            </a:r>
            <a:endParaRPr lang="ru-RU" sz="2000">
              <a:solidFill>
                <a:srgbClr val="D41C85"/>
              </a:solidFill>
              <a:latin typeface="Times New Roman" pitchFamily="18" charset="0"/>
              <a:cs typeface="Times New Roman" pitchFamily="18" charset="0"/>
            </a:endParaRPr>
          </a:p>
          <a:p>
            <a:pPr algn="r"/>
            <a:r>
              <a:rPr lang="ru-RU" sz="2000" b="1" u="sng">
                <a:solidFill>
                  <a:srgbClr val="D41C85"/>
                </a:solidFill>
                <a:latin typeface="Times New Roman" pitchFamily="18" charset="0"/>
                <a:cs typeface="Times New Roman" pitchFamily="18" charset="0"/>
              </a:rPr>
              <a:t>(</a:t>
            </a:r>
            <a:r>
              <a:rPr lang="kk-KZ" sz="2000" b="1" u="sng">
                <a:solidFill>
                  <a:srgbClr val="D41C85"/>
                </a:solidFill>
                <a:latin typeface="Times New Roman" pitchFamily="18" charset="0"/>
                <a:cs typeface="Times New Roman" pitchFamily="18" charset="0"/>
              </a:rPr>
              <a:t>К. Д. Ушинский</a:t>
            </a:r>
            <a:r>
              <a:rPr lang="ru-RU" sz="2000" b="1" u="sng">
                <a:solidFill>
                  <a:srgbClr val="D41C85"/>
                </a:solidFill>
                <a:latin typeface="Times New Roman" pitchFamily="18" charset="0"/>
                <a:cs typeface="Times New Roman" pitchFamily="18" charset="0"/>
              </a:rPr>
              <a:t>)</a:t>
            </a:r>
            <a:endParaRPr lang="ru-RU" sz="2000">
              <a:solidFill>
                <a:srgbClr val="D41C85"/>
              </a:solidFill>
              <a:latin typeface="Times New Roman" pitchFamily="18" charset="0"/>
              <a:cs typeface="Times New Roman" pitchFamily="18" charset="0"/>
            </a:endParaRPr>
          </a:p>
          <a:p>
            <a:pPr algn="ctr"/>
            <a:endParaRPr lang="kk-KZ" sz="28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8" name="TextBox 7"/>
          <p:cNvSpPr txBox="1"/>
          <p:nvPr/>
        </p:nvSpPr>
        <p:spPr>
          <a:xfrm>
            <a:off x="191578" y="4531072"/>
            <a:ext cx="2832249" cy="1200329"/>
          </a:xfrm>
          <a:prstGeom prst="rect">
            <a:avLst/>
          </a:prstGeom>
          <a:noFill/>
        </p:spPr>
        <p:txBody>
          <a:bodyPr wrap="square" rtlCol="0">
            <a:spAutoFit/>
          </a:bodyPr>
          <a:lstStyle/>
          <a:p>
            <a:pPr algn="ctr"/>
            <a:r>
              <a:rPr lang="kk-KZ" b="1" smtClean="0">
                <a:solidFill>
                  <a:srgbClr val="0070C0"/>
                </a:solidFill>
                <a:latin typeface="Times New Roman" pitchFamily="18" charset="0"/>
                <a:cs typeface="Times New Roman" pitchFamily="18" charset="0"/>
              </a:rPr>
              <a:t>Мурасилова Арайлым Бериковна</a:t>
            </a:r>
          </a:p>
          <a:p>
            <a:pPr algn="ctr"/>
            <a:r>
              <a:rPr lang="kk-KZ" b="1" smtClean="0">
                <a:solidFill>
                  <a:srgbClr val="0070C0"/>
                </a:solidFill>
                <a:latin typeface="Times New Roman" pitchFamily="18" charset="0"/>
                <a:cs typeface="Times New Roman" pitchFamily="18" charset="0"/>
              </a:rPr>
              <a:t>Информатика пәнінің оқытушысы</a:t>
            </a:r>
            <a:endParaRPr lang="ru-RU" b="1">
              <a:solidFill>
                <a:srgbClr val="0070C0"/>
              </a:solidFill>
              <a:latin typeface="Times New Roman" pitchFamily="18" charset="0"/>
              <a:cs typeface="Times New Roman" pitchFamily="18" charset="0"/>
            </a:endParaRPr>
          </a:p>
        </p:txBody>
      </p:sp>
      <p:pic>
        <p:nvPicPr>
          <p:cNvPr id="11" name="Picture 2" descr="C:\Users\Admin\Downloads\лог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82031"/>
            <a:ext cx="1512168" cy="14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59655"/>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199d5085-5946-46cd-a977-e9f264482e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199d5085-5946-46cd-a977-e9f264482e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Picture 2" descr="C:\Users\Admin\Downloads\Арай.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 y="-144463"/>
            <a:ext cx="9147598" cy="7002463"/>
          </a:xfrm>
          <a:prstGeom prst="rect">
            <a:avLst/>
          </a:prstGeom>
          <a:noFill/>
          <a:extLst>
            <a:ext uri="{909E8E84-426E-40DD-AFC4-6F175D3DCCD1}">
              <a14:hiddenFill xmlns:a14="http://schemas.microsoft.com/office/drawing/2010/main">
                <a:solidFill>
                  <a:srgbClr val="FFFFFF"/>
                </a:solidFill>
              </a14:hiddenFill>
            </a:ext>
          </a:extLst>
        </p:spPr>
      </p:pic>
      <p:sp>
        <p:nvSpPr>
          <p:cNvPr id="5" name="Скругленный прямоугольник 4"/>
          <p:cNvSpPr/>
          <p:nvPr/>
        </p:nvSpPr>
        <p:spPr>
          <a:xfrm>
            <a:off x="7020272" y="966995"/>
            <a:ext cx="1368152" cy="10801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ru-RU"/>
          </a:p>
        </p:txBody>
      </p:sp>
      <p:sp>
        <p:nvSpPr>
          <p:cNvPr id="6" name="Скругленный прямоугольник 5"/>
          <p:cNvSpPr/>
          <p:nvPr/>
        </p:nvSpPr>
        <p:spPr>
          <a:xfrm>
            <a:off x="971600" y="7937"/>
            <a:ext cx="7344816" cy="82877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b="1" smtClean="0">
                <a:solidFill>
                  <a:schemeClr val="tx2">
                    <a:lumMod val="60000"/>
                    <a:lumOff val="40000"/>
                  </a:schemeClr>
                </a:solidFill>
                <a:latin typeface="Times New Roman" pitchFamily="18" charset="0"/>
                <a:cs typeface="Times New Roman" pitchFamily="18" charset="0"/>
              </a:rPr>
              <a:t>БІЛІМ БЕРУ ЖҮЙЕСІНДЕ ТӘЖІРИБЕ АЛМАСУ – ҮЗДІК НӘТИЖЕГЕ БАСТАР ЖОЛ</a:t>
            </a:r>
            <a:endParaRPr lang="ru-RU" b="1">
              <a:solidFill>
                <a:schemeClr val="tx2">
                  <a:lumMod val="60000"/>
                  <a:lumOff val="40000"/>
                </a:schemeClr>
              </a:solidFill>
              <a:latin typeface="Times New Roman" pitchFamily="18" charset="0"/>
              <a:cs typeface="Times New Roman" pitchFamily="18" charset="0"/>
            </a:endParaRPr>
          </a:p>
        </p:txBody>
      </p:sp>
      <p:sp>
        <p:nvSpPr>
          <p:cNvPr id="8" name="TextBox 7"/>
          <p:cNvSpPr txBox="1"/>
          <p:nvPr/>
        </p:nvSpPr>
        <p:spPr>
          <a:xfrm>
            <a:off x="7092280" y="1124744"/>
            <a:ext cx="1296144" cy="861774"/>
          </a:xfrm>
          <a:prstGeom prst="rect">
            <a:avLst/>
          </a:prstGeom>
          <a:noFill/>
        </p:spPr>
        <p:txBody>
          <a:bodyPr wrap="square" rtlCol="0">
            <a:spAutoFit/>
          </a:bodyPr>
          <a:lstStyle/>
          <a:p>
            <a:pPr lvl="0"/>
            <a:endParaRPr lang="kk-KZ" sz="1600" b="1" smtClean="0">
              <a:solidFill>
                <a:srgbClr val="0070C0"/>
              </a:solidFill>
              <a:latin typeface="Times New Roman" pitchFamily="18" charset="0"/>
              <a:cs typeface="Times New Roman" pitchFamily="18" charset="0"/>
            </a:endParaRPr>
          </a:p>
          <a:p>
            <a:pPr lvl="0"/>
            <a:r>
              <a:rPr lang="kk-KZ" sz="1600" b="1" smtClean="0">
                <a:solidFill>
                  <a:srgbClr val="0070C0"/>
                </a:solidFill>
                <a:latin typeface="Times New Roman" pitchFamily="18" charset="0"/>
                <a:cs typeface="Times New Roman" pitchFamily="18" charset="0"/>
              </a:rPr>
              <a:t>WOOCLAP</a:t>
            </a:r>
            <a:endParaRPr lang="ru-RU" sz="1600" smtClean="0">
              <a:solidFill>
                <a:srgbClr val="0070C0"/>
              </a:solidFill>
              <a:latin typeface="Times New Roman" pitchFamily="18" charset="0"/>
              <a:cs typeface="Times New Roman" pitchFamily="18" charset="0"/>
            </a:endParaRPr>
          </a:p>
          <a:p>
            <a:endParaRPr lang="ru-RU"/>
          </a:p>
        </p:txBody>
      </p:sp>
      <p:sp>
        <p:nvSpPr>
          <p:cNvPr id="9" name="Скругленный прямоугольник 8"/>
          <p:cNvSpPr/>
          <p:nvPr/>
        </p:nvSpPr>
        <p:spPr>
          <a:xfrm>
            <a:off x="307975" y="2780928"/>
            <a:ext cx="1815753" cy="8640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0" name="TextBox 9"/>
          <p:cNvSpPr txBox="1"/>
          <p:nvPr/>
        </p:nvSpPr>
        <p:spPr>
          <a:xfrm>
            <a:off x="307975" y="2780928"/>
            <a:ext cx="1671737" cy="923330"/>
          </a:xfrm>
          <a:prstGeom prst="rect">
            <a:avLst/>
          </a:prstGeom>
          <a:noFill/>
        </p:spPr>
        <p:txBody>
          <a:bodyPr wrap="square" rtlCol="0">
            <a:spAutoFit/>
          </a:bodyPr>
          <a:lstStyle/>
          <a:p>
            <a:pPr lvl="0"/>
            <a:endParaRPr lang="kk-KZ" b="1" smtClean="0">
              <a:latin typeface="Times New Roman" pitchFamily="18" charset="0"/>
              <a:cs typeface="Times New Roman" pitchFamily="18" charset="0"/>
            </a:endParaRPr>
          </a:p>
          <a:p>
            <a:pPr lvl="0"/>
            <a:r>
              <a:rPr lang="kk-KZ" b="1" smtClean="0">
                <a:latin typeface="Times New Roman" pitchFamily="18" charset="0"/>
                <a:cs typeface="Times New Roman" pitchFamily="18" charset="0"/>
              </a:rPr>
              <a:t>BAAMLOZEE</a:t>
            </a:r>
            <a:endParaRPr lang="ru-RU" smtClean="0">
              <a:latin typeface="Times New Roman" pitchFamily="18" charset="0"/>
              <a:cs typeface="Times New Roman" pitchFamily="18" charset="0"/>
            </a:endParaRPr>
          </a:p>
          <a:p>
            <a:endParaRPr lang="ru-RU"/>
          </a:p>
        </p:txBody>
      </p:sp>
      <p:sp>
        <p:nvSpPr>
          <p:cNvPr id="11" name="Скругленный прямоугольник 10"/>
          <p:cNvSpPr/>
          <p:nvPr/>
        </p:nvSpPr>
        <p:spPr>
          <a:xfrm>
            <a:off x="161975" y="1016468"/>
            <a:ext cx="1817737" cy="6123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b="1" smtClean="0"/>
              <a:t>CANVA</a:t>
            </a:r>
            <a:endParaRPr lang="ru-RU"/>
          </a:p>
        </p:txBody>
      </p:sp>
      <p:sp>
        <p:nvSpPr>
          <p:cNvPr id="12" name="Скругленный прямоугольник 11"/>
          <p:cNvSpPr/>
          <p:nvPr/>
        </p:nvSpPr>
        <p:spPr>
          <a:xfrm>
            <a:off x="2339752" y="2852937"/>
            <a:ext cx="1512168" cy="8786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13" name="TextBox 12"/>
          <p:cNvSpPr txBox="1"/>
          <p:nvPr/>
        </p:nvSpPr>
        <p:spPr>
          <a:xfrm>
            <a:off x="2123728" y="2852937"/>
            <a:ext cx="1728192" cy="923330"/>
          </a:xfrm>
          <a:prstGeom prst="rect">
            <a:avLst/>
          </a:prstGeom>
          <a:noFill/>
        </p:spPr>
        <p:txBody>
          <a:bodyPr wrap="square" rtlCol="0">
            <a:spAutoFit/>
          </a:bodyPr>
          <a:lstStyle/>
          <a:p>
            <a:pPr lvl="0"/>
            <a:r>
              <a:rPr lang="kk-KZ" b="1" smtClean="0">
                <a:latin typeface="Times New Roman" pitchFamily="18" charset="0"/>
                <a:cs typeface="Times New Roman" pitchFamily="18" charset="0"/>
              </a:rPr>
              <a:t>     </a:t>
            </a:r>
          </a:p>
          <a:p>
            <a:pPr lvl="0"/>
            <a:r>
              <a:rPr lang="kk-KZ" b="1">
                <a:latin typeface="Times New Roman" pitchFamily="18" charset="0"/>
                <a:cs typeface="Times New Roman" pitchFamily="18" charset="0"/>
              </a:rPr>
              <a:t> </a:t>
            </a:r>
            <a:r>
              <a:rPr lang="kk-KZ" b="1" smtClean="0">
                <a:latin typeface="Times New Roman" pitchFamily="18" charset="0"/>
                <a:cs typeface="Times New Roman" pitchFamily="18" charset="0"/>
              </a:rPr>
              <a:t>     Studia </a:t>
            </a:r>
            <a:r>
              <a:rPr lang="kk-KZ" b="1">
                <a:latin typeface="Times New Roman" pitchFamily="18" charset="0"/>
                <a:cs typeface="Times New Roman" pitchFamily="18" charset="0"/>
              </a:rPr>
              <a:t>D-ID</a:t>
            </a:r>
            <a:endParaRPr lang="ru-RU">
              <a:latin typeface="Times New Roman" pitchFamily="18" charset="0"/>
              <a:cs typeface="Times New Roman" pitchFamily="18" charset="0"/>
            </a:endParaRPr>
          </a:p>
          <a:p>
            <a:endParaRPr lang="ru-RU"/>
          </a:p>
        </p:txBody>
      </p:sp>
    </p:spTree>
    <p:extLst>
      <p:ext uri="{BB962C8B-B14F-4D97-AF65-F5344CB8AC3E}">
        <p14:creationId xmlns:p14="http://schemas.microsoft.com/office/powerpoint/2010/main" val="4152637130"/>
      </p:ext>
    </p:extLst>
  </p:cSld>
  <p:clrMapOvr>
    <a:masterClrMapping/>
  </p:clrMapOvr>
  <mc:AlternateContent xmlns:mc="http://schemas.openxmlformats.org/markup-compatibility/2006" xmlns:p14="http://schemas.microsoft.com/office/powerpoint/2010/main">
    <mc:Choice Requires="p14">
      <p:transition spd="slow" p14:dur="2000" advTm="5476"/>
    </mc:Choice>
    <mc:Fallback xmlns="">
      <p:transition spd="slow" advTm="547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 y="-16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27584" y="476672"/>
            <a:ext cx="7037145" cy="83099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Nearpod </a:t>
            </a:r>
            <a:endParaRPr lang="ru-RU" sz="48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 name="TextBox 1"/>
          <p:cNvSpPr txBox="1"/>
          <p:nvPr/>
        </p:nvSpPr>
        <p:spPr>
          <a:xfrm>
            <a:off x="4427984" y="1916832"/>
            <a:ext cx="4176464" cy="3985706"/>
          </a:xfrm>
          <a:prstGeom prst="rect">
            <a:avLst/>
          </a:prstGeom>
          <a:noFill/>
        </p:spPr>
        <p:txBody>
          <a:bodyPr wrap="square" rtlCol="0">
            <a:spAutoFit/>
          </a:bodyPr>
          <a:lstStyle/>
          <a:p>
            <a:r>
              <a:rPr lang="en-US" sz="2300" b="1" i="1">
                <a:solidFill>
                  <a:srgbClr val="0070C0"/>
                </a:solidFill>
                <a:latin typeface="Times New Roman" pitchFamily="18" charset="0"/>
                <a:cs typeface="Times New Roman" pitchFamily="18" charset="0"/>
              </a:rPr>
              <a:t>Nearpod </a:t>
            </a:r>
            <a:r>
              <a:rPr lang="en-US" sz="2300" b="1">
                <a:solidFill>
                  <a:srgbClr val="0070C0"/>
                </a:solidFill>
                <a:latin typeface="Times New Roman" pitchFamily="18" charset="0"/>
                <a:cs typeface="Times New Roman" pitchFamily="18" charset="0"/>
              </a:rPr>
              <a:t> </a:t>
            </a:r>
            <a:r>
              <a:rPr lang="ru-RU" sz="2300" b="1" smtClean="0">
                <a:solidFill>
                  <a:srgbClr val="0070C0"/>
                </a:solidFill>
                <a:latin typeface="Times New Roman" pitchFamily="18" charset="0"/>
                <a:cs typeface="Times New Roman" pitchFamily="18" charset="0"/>
              </a:rPr>
              <a:t>көмегімен мультимедиялық </a:t>
            </a:r>
            <a:r>
              <a:rPr lang="ru-RU" sz="2300" b="1">
                <a:solidFill>
                  <a:srgbClr val="0070C0"/>
                </a:solidFill>
                <a:latin typeface="Times New Roman" pitchFamily="18" charset="0"/>
                <a:cs typeface="Times New Roman" pitchFamily="18" charset="0"/>
              </a:rPr>
              <a:t>презентацияларды жасай аласыз, бейнелерді, суреттерді, аудиоклиптерді және </a:t>
            </a:r>
            <a:r>
              <a:rPr lang="en-US" sz="2300" b="1">
                <a:solidFill>
                  <a:srgbClr val="0070C0"/>
                </a:solidFill>
                <a:latin typeface="Times New Roman" pitchFamily="18" charset="0"/>
                <a:cs typeface="Times New Roman" pitchFamily="18" charset="0"/>
              </a:rPr>
              <a:t>PDF </a:t>
            </a:r>
            <a:r>
              <a:rPr lang="ru-RU" sz="2300" b="1">
                <a:solidFill>
                  <a:srgbClr val="0070C0"/>
                </a:solidFill>
                <a:latin typeface="Times New Roman" pitchFamily="18" charset="0"/>
                <a:cs typeface="Times New Roman" pitchFamily="18" charset="0"/>
              </a:rPr>
              <a:t>файлдарын жүктеп салуға, сонымен қатар бірнеше таңдаулы викториналарды, сауалнамалар енгізуге </a:t>
            </a:r>
            <a:r>
              <a:rPr lang="ru-RU" sz="2300" b="1" smtClean="0">
                <a:solidFill>
                  <a:srgbClr val="0070C0"/>
                </a:solidFill>
                <a:latin typeface="Times New Roman" pitchFamily="18" charset="0"/>
                <a:cs typeface="Times New Roman" pitchFamily="18" charset="0"/>
              </a:rPr>
              <a:t>болады.</a:t>
            </a:r>
            <a:endParaRPr lang="ru-RU" sz="2300" b="1">
              <a:solidFill>
                <a:srgbClr val="0070C0"/>
              </a:solidFill>
              <a:latin typeface="Times New Roman" pitchFamily="18" charset="0"/>
              <a:cs typeface="Times New Roman" pitchFamily="18" charset="0"/>
            </a:endParaRPr>
          </a:p>
        </p:txBody>
      </p:sp>
      <p:pic>
        <p:nvPicPr>
          <p:cNvPr id="5" name="Picture 2" descr="C:\Users\Admin\Desktop\16.03.23\04.03.2024\фото\WhatsApp Image 2023-03-30 at 14.42.21 (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628800"/>
            <a:ext cx="3960440" cy="4273738"/>
          </a:xfrm>
          <a:prstGeom prst="rect">
            <a:avLst/>
          </a:prstGeom>
          <a:ln w="127000" cap="rnd">
            <a:solidFill>
              <a:schemeClr val="accent5">
                <a:lumMod val="20000"/>
                <a:lumOff val="8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8" name="Picture 2" descr="C:\Users\Admin\Downloads\лого.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116632"/>
            <a:ext cx="1512168" cy="14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86943"/>
      </p:ext>
    </p:extLst>
  </p:cSld>
  <p:clrMapOvr>
    <a:masterClrMapping/>
  </p:clrMapOvr>
  <mc:AlternateContent xmlns:mc="http://schemas.openxmlformats.org/markup-compatibility/2006" xmlns:p14="http://schemas.microsoft.com/office/powerpoint/2010/main">
    <mc:Choice Requires="p14">
      <p:transition spd="slow" p14:dur="2000" advTm="5974"/>
    </mc:Choice>
    <mc:Fallback xmlns="">
      <p:transition spd="slow" advTm="597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7"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esktop\16.03.23\Безымянный55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1165266"/>
            <a:ext cx="5112568" cy="2767790"/>
          </a:xfrm>
          <a:prstGeom prst="rect">
            <a:avLst/>
          </a:prstGeom>
          <a:ln w="127000" cap="rnd">
            <a:solidFill>
              <a:schemeClr val="accent5">
                <a:lumMod val="20000"/>
                <a:lumOff val="8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075" name="Picture 3" descr="C:\Users\Admin\Desktop\16.03.23\04.03.2024\фото\WhatsApp Image 2023-03-30 at 14.42.21 (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951237"/>
            <a:ext cx="3888432" cy="267908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C:\Users\Admin\Desktop\16.03.23\04.03.2024\фото\WhatsApp Image 2023-03-30 at 14.42.21 (2).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3862896"/>
            <a:ext cx="4104456" cy="2824950"/>
          </a:xfrm>
          <a:prstGeom prst="rect">
            <a:avLst/>
          </a:prstGeom>
          <a:solidFill>
            <a:srgbClr val="FFFFFF">
              <a:shade val="85000"/>
            </a:srgbClr>
          </a:solidFill>
          <a:ln w="190500" cap="rnd">
            <a:solidFill>
              <a:schemeClr val="accent5">
                <a:lumMod val="20000"/>
                <a:lumOff val="8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TextBox 1"/>
          <p:cNvSpPr txBox="1"/>
          <p:nvPr/>
        </p:nvSpPr>
        <p:spPr>
          <a:xfrm>
            <a:off x="1187624" y="6648"/>
            <a:ext cx="5688632" cy="135421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smtClean="0">
                <a:ln w="11430"/>
                <a:solidFill>
                  <a:srgbClr val="D41C85"/>
                </a:solidFill>
                <a:effectLst>
                  <a:outerShdw blurRad="76200" dist="50800" dir="5400000" algn="tl" rotWithShape="0">
                    <a:srgbClr val="000000">
                      <a:alpha val="65000"/>
                    </a:srgbClr>
                  </a:outerShdw>
                </a:effectLst>
              </a:rPr>
              <a:t>Geniaiiy</a:t>
            </a:r>
            <a:r>
              <a:rPr lang="kk-KZ" sz="3200" b="1" spc="50" smtClean="0">
                <a:ln w="11430"/>
                <a:solidFill>
                  <a:srgbClr val="D41C85"/>
                </a:solidFill>
                <a:effectLst>
                  <a:outerShdw blurRad="76200" dist="50800" dir="5400000" algn="tl" rotWithShape="0">
                    <a:srgbClr val="000000">
                      <a:alpha val="65000"/>
                    </a:srgbClr>
                  </a:outerShdw>
                </a:effectLst>
              </a:rPr>
              <a:t> платформасында Боулинг әдісі</a:t>
            </a:r>
            <a:endParaRPr lang="ru-RU" sz="3200" b="1" spc="50">
              <a:ln w="11430"/>
              <a:solidFill>
                <a:srgbClr val="D41C85"/>
              </a:solidFill>
              <a:effectLst>
                <a:outerShdw blurRad="76200" dist="50800" dir="5400000" algn="tl" rotWithShape="0">
                  <a:srgbClr val="000000">
                    <a:alpha val="65000"/>
                  </a:srgbClr>
                </a:outerShdw>
              </a:effectLst>
            </a:endParaRPr>
          </a:p>
          <a:p>
            <a:endParaRPr lang="ru-RU"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Picture 2" descr="C:\Users\Admin\Downloads\лог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4795" y="116632"/>
            <a:ext cx="1512168" cy="14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86794"/>
      </p:ext>
    </p:extLst>
  </p:cSld>
  <p:clrMapOvr>
    <a:masterClrMapping/>
  </p:clrMapOvr>
  <mc:AlternateContent xmlns:mc="http://schemas.openxmlformats.org/markup-compatibility/2006" xmlns:p14="http://schemas.microsoft.com/office/powerpoint/2010/main">
    <mc:Choice Requires="p14">
      <p:transition spd="slow" p14:dur="2000" advTm="5716"/>
    </mc:Choice>
    <mc:Fallback xmlns="">
      <p:transition spd="slow" advTm="571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3"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Desktop\16.03.23\Безымянный9999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77" y="1907706"/>
            <a:ext cx="3977107" cy="338437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099" name="Picture 3" descr="C:\Users\Admin\Desktop\16.03.23\04.03.2024\фото\WhatsApp Image 2023-03-30 at 14.42.21 (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1736812"/>
            <a:ext cx="4608512" cy="3636404"/>
          </a:xfrm>
          <a:prstGeom prst="rect">
            <a:avLst/>
          </a:prstGeom>
          <a:solidFill>
            <a:srgbClr val="FFFFFF">
              <a:shade val="85000"/>
            </a:srgbClr>
          </a:solidFill>
          <a:ln w="190500" cap="rnd">
            <a:solidFill>
              <a:schemeClr val="accent5">
                <a:lumMod val="20000"/>
                <a:lumOff val="8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6" name="TextBox 5"/>
          <p:cNvSpPr txBox="1"/>
          <p:nvPr/>
        </p:nvSpPr>
        <p:spPr>
          <a:xfrm>
            <a:off x="1187624" y="75670"/>
            <a:ext cx="5688632" cy="135421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smtClean="0">
                <a:ln w="11430"/>
                <a:solidFill>
                  <a:srgbClr val="D41C85"/>
                </a:solidFill>
                <a:effectLst>
                  <a:outerShdw blurRad="76200" dist="50800" dir="5400000" algn="tl" rotWithShape="0">
                    <a:srgbClr val="000000">
                      <a:alpha val="65000"/>
                    </a:srgbClr>
                  </a:outerShdw>
                </a:effectLst>
              </a:rPr>
              <a:t>Geniaiiy</a:t>
            </a:r>
            <a:r>
              <a:rPr lang="kk-KZ" sz="3200" b="1" spc="50" smtClean="0">
                <a:ln w="11430"/>
                <a:solidFill>
                  <a:srgbClr val="D41C85"/>
                </a:solidFill>
                <a:effectLst>
                  <a:outerShdw blurRad="76200" dist="50800" dir="5400000" algn="tl" rotWithShape="0">
                    <a:srgbClr val="000000">
                      <a:alpha val="65000"/>
                    </a:srgbClr>
                  </a:outerShdw>
                </a:effectLst>
              </a:rPr>
              <a:t> платформасында Бомба әдісі</a:t>
            </a:r>
            <a:endParaRPr lang="ru-RU" sz="3200" b="1" spc="50">
              <a:ln w="11430"/>
              <a:solidFill>
                <a:srgbClr val="D41C85"/>
              </a:solidFill>
              <a:effectLst>
                <a:outerShdw blurRad="76200" dist="50800" dir="5400000" algn="tl" rotWithShape="0">
                  <a:srgbClr val="000000">
                    <a:alpha val="65000"/>
                  </a:srgbClr>
                </a:outerShdw>
              </a:effectLst>
            </a:endParaRPr>
          </a:p>
          <a:p>
            <a:endParaRPr lang="ru-RU"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Picture 2" descr="C:\Users\Admin\Downloads\лог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2136" y="75670"/>
            <a:ext cx="1512168" cy="1446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861659"/>
      </p:ext>
    </p:extLst>
  </p:cSld>
  <p:clrMapOvr>
    <a:masterClrMapping/>
  </p:clrMapOvr>
  <mc:AlternateContent xmlns:mc="http://schemas.openxmlformats.org/markup-compatibility/2006" xmlns:p14="http://schemas.microsoft.com/office/powerpoint/2010/main">
    <mc:Choice Requires="p14">
      <p:transition spd="slow" p14:dur="2000" advTm="6067"/>
    </mc:Choice>
    <mc:Fallback xmlns="">
      <p:transition spd="slow" advTm="60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619673" y="260648"/>
            <a:ext cx="5544615"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LearningAPPS</a:t>
            </a:r>
            <a:endParaRPr lang="ru-RU"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5" name="Рисунок 4" descr="C:\Users\Admin\Desktop\16.03.23\Безымянный6666.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335997"/>
            <a:ext cx="3744416" cy="3240360"/>
          </a:xfrm>
          <a:prstGeom prst="rect">
            <a:avLst/>
          </a:prstGeom>
          <a:ln w="88900" cap="sq" cmpd="thickThin">
            <a:solidFill>
              <a:schemeClr val="accent5">
                <a:lumMod val="20000"/>
                <a:lumOff val="80000"/>
              </a:schemeClr>
            </a:solidFill>
            <a:prstDash val="solid"/>
            <a:miter lim="800000"/>
          </a:ln>
          <a:effectLst>
            <a:innerShdw blurRad="76200">
              <a:srgbClr val="000000"/>
            </a:innerShdw>
          </a:effec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480013"/>
            <a:ext cx="4546253" cy="2952328"/>
          </a:xfrm>
          <a:prstGeom prst="rect">
            <a:avLst/>
          </a:prstGeom>
          <a:solidFill>
            <a:srgbClr val="FFFFFF">
              <a:shade val="85000"/>
            </a:srgb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564360"/>
            <a:ext cx="4680519" cy="1983395"/>
          </a:xfrm>
          <a:prstGeom prst="rect">
            <a:avLst/>
          </a:prstGeom>
          <a:ln w="88900" cap="sq" cmpd="thickThin">
            <a:solidFill>
              <a:schemeClr val="accent5">
                <a:lumMod val="20000"/>
                <a:lumOff val="80000"/>
              </a:schemeClr>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2052" name="Picture 4" descr="C:\Users\Admin\Desktop\фотккииииииии\сотка\Ашык сабак\20191030_0932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5524" t="-443" r="746" b="443"/>
          <a:stretch/>
        </p:blipFill>
        <p:spPr bwMode="auto">
          <a:xfrm>
            <a:off x="5076055" y="4506899"/>
            <a:ext cx="3744417" cy="2033464"/>
          </a:xfrm>
          <a:prstGeom prst="rect">
            <a:avLst/>
          </a:prstGeom>
          <a:noFill/>
          <a:ln>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pic>
        <p:nvPicPr>
          <p:cNvPr id="9" name="Picture 2" descr="C:\Users\Admin\Downloads\лого.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4403" y="75112"/>
            <a:ext cx="1512168" cy="129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032195"/>
      </p:ext>
    </p:extLst>
  </p:cSld>
  <p:clrMapOvr>
    <a:masterClrMapping/>
  </p:clrMapOvr>
  <mc:AlternateContent xmlns:mc="http://schemas.openxmlformats.org/markup-compatibility/2006" xmlns:p14="http://schemas.microsoft.com/office/powerpoint/2010/main">
    <mc:Choice Requires="p14">
      <p:transition spd="slow" p14:dur="2000" advTm="4128"/>
    </mc:Choice>
    <mc:Fallback xmlns="">
      <p:transition spd="slow" advTm="412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през.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39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11960" y="1484784"/>
            <a:ext cx="4680520" cy="4524315"/>
          </a:xfrm>
          <a:prstGeom prst="rect">
            <a:avLst/>
          </a:prstGeom>
          <a:noFill/>
        </p:spPr>
        <p:txBody>
          <a:bodyPr wrap="square" rtlCol="0">
            <a:spAutoFit/>
          </a:bodyPr>
          <a:lstStyle/>
          <a:p>
            <a:r>
              <a:rPr lang="kk-KZ" b="1">
                <a:latin typeface="Times New Roman" pitchFamily="18" charset="0"/>
                <a:cs typeface="Times New Roman" pitchFamily="18" charset="0"/>
              </a:rPr>
              <a:t> </a:t>
            </a:r>
            <a:r>
              <a:rPr lang="kk-KZ" b="1" smtClean="0">
                <a:latin typeface="Times New Roman" pitchFamily="18" charset="0"/>
                <a:cs typeface="Times New Roman" pitchFamily="18" charset="0"/>
              </a:rPr>
              <a:t>    </a:t>
            </a:r>
            <a:r>
              <a:rPr lang="kk-KZ" b="1" u="sng">
                <a:latin typeface="Times New Roman" pitchFamily="18" charset="0"/>
                <a:cs typeface="Times New Roman" pitchFamily="18" charset="0"/>
              </a:rPr>
              <a:t>Wooclap</a:t>
            </a:r>
            <a:r>
              <a:rPr lang="kk-KZ" u="sng">
                <a:latin typeface="Times New Roman" pitchFamily="18" charset="0"/>
                <a:cs typeface="Times New Roman" pitchFamily="18" charset="0"/>
              </a:rPr>
              <a:t> </a:t>
            </a:r>
            <a:r>
              <a:rPr lang="kk-KZ">
                <a:latin typeface="Times New Roman" pitchFamily="18" charset="0"/>
                <a:cs typeface="Times New Roman" pitchFamily="18" charset="0"/>
              </a:rPr>
              <a:t> бұл викториналар құруға және өткізуге мүмкіндік беретін тегін онлайн білім беру қызметі. Оқытушы өз компьютерінде тапсырма жасайды, ал білім алушылар оны интернетке қол жеткізе алатын мобильді құрылғыларынан (Смартфондар, планшеттер) жеке орындай алады. Сондай-ақ, қызмет бірлесіп жұмыс істеу мүмкіндігін ұсынады.</a:t>
            </a:r>
            <a:endParaRPr lang="ru-RU">
              <a:latin typeface="Times New Roman" pitchFamily="18" charset="0"/>
              <a:cs typeface="Times New Roman" pitchFamily="18" charset="0"/>
            </a:endParaRPr>
          </a:p>
          <a:p>
            <a:r>
              <a:rPr lang="kk-KZ">
                <a:latin typeface="Times New Roman" pitchFamily="18" charset="0"/>
                <a:cs typeface="Times New Roman" pitchFamily="18" charset="0"/>
              </a:rPr>
              <a:t>    Ойынға қосылу үшін студенттер экранда көрсетілген QR кодты сканерлеу арқылы  платформаға өтіп, сұрақтарға жауап бере алады.         Оқытушы алынған нәтижелерді Excel кестесіне экспорттай алады. Wooclap платформасын көбіне үй тапсырмасын пысықтауға қолданамын.</a:t>
            </a:r>
            <a:endParaRPr lang="ru-RU">
              <a:latin typeface="Times New Roman" pitchFamily="18" charset="0"/>
              <a:cs typeface="Times New Roman" pitchFamily="18" charset="0"/>
            </a:endParaRPr>
          </a:p>
          <a:p>
            <a:endParaRPr lang="ru-RU"/>
          </a:p>
        </p:txBody>
      </p:sp>
      <p:sp>
        <p:nvSpPr>
          <p:cNvPr id="3" name="Прямоугольник 2"/>
          <p:cNvSpPr/>
          <p:nvPr/>
        </p:nvSpPr>
        <p:spPr>
          <a:xfrm>
            <a:off x="1691680" y="188640"/>
            <a:ext cx="5184576"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kk-KZ" sz="5400" b="1">
                <a:latin typeface="Times New Roman" pitchFamily="18" charset="0"/>
                <a:cs typeface="Times New Roman" pitchFamily="18" charset="0"/>
              </a:rPr>
              <a:t> </a:t>
            </a:r>
            <a:r>
              <a:rPr lang="en-US" sz="5400" b="1" smtClean="0">
                <a:solidFill>
                  <a:srgbClr val="0070C0"/>
                </a:solidFill>
                <a:latin typeface="Times New Roman" pitchFamily="18" charset="0"/>
                <a:cs typeface="Times New Roman" pitchFamily="18" charset="0"/>
              </a:rPr>
              <a:t>WOOCLAP</a:t>
            </a:r>
            <a:endParaRPr lang="ru-RU" sz="5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Picture 2" descr="C:\Users\Admin\Downloads\лого.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0"/>
            <a:ext cx="1512168" cy="1446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75805" y="4797152"/>
            <a:ext cx="2979121" cy="15121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358" y="2996952"/>
            <a:ext cx="3001569" cy="16283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807" y="1111970"/>
            <a:ext cx="2979121" cy="1621966"/>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20648293"/>
      </p:ext>
    </p:extLst>
  </p:cSld>
  <p:clrMapOvr>
    <a:masterClrMapping/>
  </p:clrMapOvr>
  <mc:AlternateContent xmlns:mc="http://schemas.openxmlformats.org/markup-compatibility/2006" xmlns:p14="http://schemas.microsoft.com/office/powerpoint/2010/main">
    <mc:Choice Requires="p14">
      <p:transition spd="slow" p14:dur="2000" advTm="5080"/>
    </mc:Choice>
    <mc:Fallback xmlns="">
      <p:transition spd="slow" advTm="5080"/>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5148</TotalTime>
  <Words>501</Words>
  <Application>Microsoft Office PowerPoint</Application>
  <PresentationFormat>Экран (4:3)</PresentationFormat>
  <Paragraphs>87</Paragraphs>
  <Slides>21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Клиент</dc:creator>
  <cp:lastModifiedBy>Admin</cp:lastModifiedBy>
  <cp:revision>420</cp:revision>
  <cp:lastPrinted>2018-01-04T10:44:43Z</cp:lastPrinted>
  <dcterms:created xsi:type="dcterms:W3CDTF">2017-12-27T02:24:07Z</dcterms:created>
  <dcterms:modified xsi:type="dcterms:W3CDTF">2026-04-08T06:51:28Z</dcterms:modified>
</cp:coreProperties>
</file>