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8754" autoAdjust="0"/>
  </p:normalViewPr>
  <p:slideViewPr>
    <p:cSldViewPr>
      <p:cViewPr varScale="1">
        <p:scale>
          <a:sx n="97" d="100"/>
          <a:sy n="97" d="100"/>
        </p:scale>
        <p:origin x="-82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331" y="1806793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Карты </a:t>
            </a:r>
            <a:r>
              <a:rPr lang="en-US" sz="2800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Scaffold</a:t>
            </a:r>
            <a:r>
              <a:rPr lang="ru-RU" sz="2800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как навигатор успеха: </a:t>
            </a:r>
            <a:endParaRPr lang="ru-RU" sz="2800" b="1" dirty="0" smtClean="0">
              <a:solidFill>
                <a:srgbClr val="7030A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проектирование </a:t>
            </a:r>
            <a:r>
              <a:rPr lang="ru-RU" sz="4800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учебных </a:t>
            </a:r>
            <a:r>
              <a:rPr lang="ru-RU" sz="4800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занятий</a:t>
            </a:r>
          </a:p>
          <a:p>
            <a:pPr algn="r"/>
            <a:r>
              <a:rPr lang="ru-RU" sz="4800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 химии на основе </a:t>
            </a:r>
            <a:endParaRPr lang="ru-RU" sz="4800" b="1" dirty="0" smtClean="0">
              <a:solidFill>
                <a:srgbClr val="00B05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4800" b="1" dirty="0" err="1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компетентностного</a:t>
            </a:r>
            <a:r>
              <a:rPr lang="ru-RU" sz="4800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подхода</a:t>
            </a:r>
          </a:p>
        </p:txBody>
      </p:sp>
      <p:pic>
        <p:nvPicPr>
          <p:cNvPr id="3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11325" y="33371"/>
            <a:ext cx="1236739" cy="10262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290" y="4569972"/>
            <a:ext cx="434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Камитжанова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Биназ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Шакировна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химии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8314" y="4569972"/>
            <a:ext cx="434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07.04.2026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290" y="4461960"/>
            <a:ext cx="91337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 descr=", создано искусственным интеллектом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11559" y="29124"/>
            <a:ext cx="2232249" cy="1777669"/>
            <a:chOff x="683428" y="69227"/>
            <a:chExt cx="2504660" cy="2276955"/>
          </a:xfrm>
        </p:grpSpPr>
        <p:pic>
          <p:nvPicPr>
            <p:cNvPr id="10" name="Drawing 16" descr="image.png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18915934">
              <a:off x="683428" y="574529"/>
              <a:ext cx="1165397" cy="1771653"/>
            </a:xfrm>
            <a:prstGeom prst="rect">
              <a:avLst/>
            </a:prstGeom>
          </p:spPr>
        </p:pic>
        <p:pic>
          <p:nvPicPr>
            <p:cNvPr id="11" name="Drawing 37" descr="image.png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0193159">
              <a:off x="1242095" y="317001"/>
              <a:ext cx="1129446" cy="1884273"/>
            </a:xfrm>
            <a:prstGeom prst="rect">
              <a:avLst/>
            </a:prstGeom>
          </p:spPr>
        </p:pic>
        <p:pic>
          <p:nvPicPr>
            <p:cNvPr id="12" name="Drawing 57" descr="image.png"/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001079">
              <a:off x="1960137" y="69227"/>
              <a:ext cx="1227951" cy="195073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5974523" y="33371"/>
            <a:ext cx="2485909" cy="1865401"/>
            <a:chOff x="5851789" y="99154"/>
            <a:chExt cx="2996046" cy="2724719"/>
          </a:xfrm>
        </p:grpSpPr>
        <p:pic>
          <p:nvPicPr>
            <p:cNvPr id="14" name="Drawing 70" descr="image.png"/>
            <p:cNvPicPr/>
            <p:nvPr/>
          </p:nvPicPr>
          <p:blipFill>
            <a:blip r:embed="rId6"/>
            <a:stretch>
              <a:fillRect/>
            </a:stretch>
          </p:blipFill>
          <p:spPr>
            <a:xfrm rot="468852">
              <a:off x="5851789" y="99154"/>
              <a:ext cx="1480660" cy="2032786"/>
            </a:xfrm>
            <a:prstGeom prst="rect">
              <a:avLst/>
            </a:prstGeom>
          </p:spPr>
        </p:pic>
        <p:pic>
          <p:nvPicPr>
            <p:cNvPr id="15" name="Drawing 18" descr="image.png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1272911">
              <a:off x="6547079" y="292621"/>
              <a:ext cx="1480660" cy="2032786"/>
            </a:xfrm>
            <a:prstGeom prst="rect">
              <a:avLst/>
            </a:prstGeom>
          </p:spPr>
        </p:pic>
        <p:pic>
          <p:nvPicPr>
            <p:cNvPr id="16" name="Drawing 42" descr="image.png"/>
            <p:cNvPicPr/>
            <p:nvPr/>
          </p:nvPicPr>
          <p:blipFill>
            <a:blip r:embed="rId8"/>
            <a:stretch>
              <a:fillRect/>
            </a:stretch>
          </p:blipFill>
          <p:spPr>
            <a:xfrm rot="1914623">
              <a:off x="7492644" y="602883"/>
              <a:ext cx="1355191" cy="2220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8" y="1217687"/>
            <a:ext cx="1962875" cy="81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1" t="25000" r="57254" b="18529"/>
          <a:stretch/>
        </p:blipFill>
        <p:spPr bwMode="auto">
          <a:xfrm rot="5400000">
            <a:off x="754284" y="1613885"/>
            <a:ext cx="776666" cy="1963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Drawing 81" descr="image.png"/>
          <p:cNvPicPr/>
          <p:nvPr/>
        </p:nvPicPr>
        <p:blipFill rotWithShape="1">
          <a:blip r:embed="rId4"/>
          <a:srcRect b="27299"/>
          <a:stretch/>
        </p:blipFill>
        <p:spPr>
          <a:xfrm>
            <a:off x="160702" y="3226318"/>
            <a:ext cx="1963026" cy="79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Drawing 90" descr="image.png"/>
          <p:cNvPicPr/>
          <p:nvPr/>
        </p:nvPicPr>
        <p:blipFill rotWithShape="1">
          <a:blip r:embed="rId5"/>
          <a:srcRect b="26272"/>
          <a:stretch/>
        </p:blipFill>
        <p:spPr>
          <a:xfrm>
            <a:off x="160702" y="4245937"/>
            <a:ext cx="1947113" cy="822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507944" y="2112109"/>
            <a:ext cx="5616624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цифровы</a:t>
            </a:r>
            <a:r>
              <a:rPr lang="kk-KZ" b="1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компетенций 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DigComp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Drawing 8" descr="image.png"/>
          <p:cNvPicPr/>
          <p:nvPr/>
        </p:nvPicPr>
        <p:blipFill rotWithShape="1">
          <a:blip r:embed="rId6"/>
          <a:srcRect b="28857"/>
          <a:stretch/>
        </p:blipFill>
        <p:spPr>
          <a:xfrm>
            <a:off x="4139953" y="120254"/>
            <a:ext cx="3528392" cy="171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43238" y="2769630"/>
            <a:ext cx="5602912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омпетенций </a:t>
            </a:r>
            <a:r>
              <a:rPr lang="ru-RU" b="1" dirty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в области </a:t>
            </a:r>
            <a:r>
              <a:rPr lang="ru-RU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предпринимательства</a:t>
            </a:r>
            <a:r>
              <a:rPr lang="ru-RU" b="1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EnterComp</a:t>
            </a:r>
            <a:r>
              <a:rPr lang="ru-RU" b="1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6666" y="3662324"/>
            <a:ext cx="5636056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Компетенций </a:t>
            </a:r>
            <a:r>
              <a:rPr lang="ru-RU" b="1" dirty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в области устойчивого </a:t>
            </a:r>
            <a:r>
              <a:rPr lang="ru-RU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ru-RU" b="1" dirty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GreenComp</a:t>
            </a:r>
            <a:r>
              <a:rPr lang="ru-RU" b="1" dirty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B05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9526" y="4414581"/>
            <a:ext cx="5616624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Личностные, социальные компетенции и компетенции «Умение учиться»(</a:t>
            </a:r>
            <a:r>
              <a:rPr lang="ru-RU" b="1" u="sng" dirty="0" err="1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LifeComp</a:t>
            </a:r>
            <a:r>
              <a:rPr lang="ru-RU" b="1" u="sng" dirty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7030A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13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4" descr="data:image/png;base64,iVBORw0KGgoAAAANSUhEUgAABAAAAABLCAYAAADuzfU/AAAHdUlEQVR4AezaaVbbMBQG0CT7avcAC4U9tPsihAAhgwdNtiVxewo4svT03m1/fYfDzh8CBAgQIECAAAECBAgQIECgd4GdAKD7f2IDEiBAgAABAgQIECBAgACBnQDAfwICBAgQIECAAAECBAgQINC9wGlAvwFwQvCXAAECBAgQIECAAAECBAj0LPAxmwDgQ8EXAQIECBAgQIAAAQIECBDoV+A8mQDgzOAbAQIECBAgQIAAAQIECBDoVeBzLgHAp4PvBAgQIECAAAECBAgQIECgT4GvqQQAXxB+ECBAgAABAgQIECBAgACBHgW+ZxIAfEv4SYAAAQIECBAgQIAAAQIE+hO4TCQAuFB4IECAAAECBAgQIECAAAECvQn8zCMA+LHwRIAAAQIECBAgQIAAAQIE+hK4mkYAcIXhkQABAgQIECBAgAABAgQI9CRwPYsA4FrDMwECBAgQIECAAAECBAgQ6EfgZhIBwA2HDwQIECBAgAABAgQIECBAoBeB2zkEALcePhEgQIAAAQIECBAgQIAAgT4E7qYQANyB+EiAAAECBAgQIECAAAECBHoQuJ9BAHAv4jMBAgQIECBAgAABAgQIEGhf4GECAcADiQUCBAgQIECAAAECBAgQINC6wGP/AoBHEysECBAgQIAAAQIECBAgQKBtgYHuBQADKJYIECBAgAABAgQIECBAgEDLAkO9CwCGVKwRIECAAIFOBd6env69PT8fz1+n507HNBYBAgQIEPjtAoPzCwAGWSwSIECAAIFOBfb7P5fJrp8vix4IECBAgACB9gWGJxAADLtYJUCAAAECBAgQIECAAAECbQqMdC0AGIGxTIAAAQIEuhQ4Hv9f5rp+vix6IECAAAECBFoXGOtfADAmY50AAQIECHQocHh9/Xt4edmfv07PHY5oJAIECBAg8NsFRucXAIzSeEGAAAECBAgQIECAAAECBFoTGO9XADBu4w0BAgQIECBAgAABAgQIEGhLYKJbAcAEjlcECBAgQIAAAQIECBAgQKAlgaleBQBTOt4RIECAAAECBAgQIECAAIF2BCY7FQBM8nhJgAABAgQIECBAgAABAgRaEZjuUwAw7eMtAQIECBAgQIAAAQIECBBoQ2CmSwHADJDXBAgQIECAAAECBAgQIECgBYG5HgUAc0LeEyBAgAABAgQIECBAgACB+gVmOxQAzBLZQIAAAQIECBAgQIAAAQIEaheY708AMG9kBwECBAgQIECAAAECBAgQqFsgoDsBQACSLQQIECBAgAABAgQIECBAoGaBkN4EACFK9hAgQIAAAQIECBAgQIAAgXoFgjoTAAQx2USAAAECBAgQIECAAAECBGoVCOtLABDmZBcBAgQIECBAgAABAgQIEKhTILArAUAglG0ECBAgQIAAAQIECBAgQKBGgdCeBAChUvYRIECAAAECBAgQIECAAIH6BII7EgAEU9lIgAABAgQIECBAgAABAgRqEwjvRwAQbmUnAQIECBAgQIAAAQIECBCoSyCiGwFABJatBAgQIECAAAECBAgQIECgJoGYXgQAMVr2EiBAgAABAgQIECBAgACBegSiOhEARHHZTIAAAQIECBAgQIAAAQIEahGI60MAEOdlNwECBAgQIECAAAECBAgQqEMgsgsBQCSY7QQIECBAgAABAgQIECBAoAaB2B4EALFi9hMgQIAAAQIECBAgQIAAge0FojsQAESTOUCAAAECBAgQIECAAAECBLYWiL9fABBv5gQBAgQIECBAgAABAgQIENhWIOF2AUACmiMECBAgQIAAAQIECBAgQGBLgZS7BQApas4QIECAAAECBAgQIECAAIHtBJJuFgAksTlEgAABAgQIECBAgAABAgS2Eki7VwCQ5uYUAQIECBAgQIAAAQIECBDYRiDxVgFAIpxjBAgQIECAAAECBAgQIEBgC4HUOwUAqXLOESBAgAABAgQIECBAgACB9QWSbxQAJNM5SIAAAQIECBAgQIAAAQIE1hZIv08AkG7nJAECBAgQIECAAAECBAgQWFcg4zYBQAaeowQIECBAgAABAgQIECBAYE2BnLsEADl6zhIgQIAAAQIECBAgQIAAgfUEsm4SAGTxOUyAAAECBAgQIECAAAECBNYSyLtHAJDn5zQBAgQIECBAgAABAgQIEFhHIPMWAUAmoOMECBAgQIAAAQIECBAgQGANgdw7BAC5gs4TIECAAAECBAgQIECAAIHlBbJvEABkEypAgAABAgQIECBAgAABAgSWFsivLwDIN1SBAAECBAgQIECAAAECBAgsK1CgugCgAKISBAgQIECAAAECBAgQIEBgSYEStQUAJRTVIECAAAECBAgQIECAAAECywkUqSwAKMKoCAECBAgQIECAAAECBAgQWEqgTF0BQBlHVQgQIECAAAECBAgQIECAwDIChaoKAApBKkOAAAECBAgQIECAAAECBJYQKFVTAFBKUh0CBAgQIECAAAECBAgQIFBeoFhFAUAxSoUIECBAgAABAgQIECBAgEBpgXL1BADlLFUiQIAAAQIECBAgQIAAAQJlBQpWewcAAP//a1j5XwAAAAZJREFUAwAdABaXZuJXHAAAAABJRU5ErkJggg=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7" descr="data:image/png;base64,iVBORw0KGgoAAAANSUhEUgAABAAAAABLCAYAAADuzfU/AAAHdUlEQVR4AezaaVbbMBQG0CT7avcAC4U9tPsihAAhgwdNtiVxewo4svT03m1/fYfDzh8CBAgQIECAAAECBAgQIECgd4GdAKD7f2IDEiBAgAABAgQIECBAgACBnQDAfwICBAgQIECAAAECBAgQINC9wGlAvwFwQvCXAAECBAgQIECAAAECBAj0LPAxmwDgQ8EXAQIECBAgQIAAAQIECBDoV+A8mQDgzOAbAQIECBAgQIAAAQIECBDoVeBzLgHAp4PvBAgQIECAAAECBAgQIECgT4GvqQQAXxB+ECBAgAABAgQIECBAgACBHgW+ZxIAfEv4SYAAAQIECBAgQIAAAQIE+hO4TCQAuFB4IECAAAECBAgQIECAAAECvQn8zCMA+LHwRIAAAQIECBAgQIAAAQIE+hK4mkYAcIXhkQABAgQIECBAgAABAgQI9CRwPYsA4FrDMwECBAgQIECAAAECBAgQ6EfgZhIBwA2HDwQIECBAgAABAgQIECBAoBeB2zkEALcePhEgQIAAAQIECBAgQIAAgT4E7qYQANyB+EiAAAECBAgQIECAAAECBHoQuJ9BAHAv4jMBAgQIECBAgAABAgQIEGhf4GECAcADiQUCBAgQIECAAAECBAgQINC6wGP/AoBHEysECBAgQIAAAQIECBAgQKBtgYHuBQADKJYIECBAgAABAgQIECBAgEDLAkO9CwCGVKwRIECAAIFOBd6env69PT8fz1+n507HNBYBAgQIEPjtAoPzCwAGWSwSIECAAIFOBfb7P5fJrp8vix4IECBAgACB9gWGJxAADLtYJUCAAAECBAgQIECAAAECbQqMdC0AGIGxTIAAAQIEuhQ4Hv9f5rp+vix6IECAAAECBFoXGOtfADAmY50AAQIECHQocHh9/Xt4edmfv07PHY5oJAIECBAg8NsFRucXAIzSeEGAAAECBAgQIECAAAECBFoTGO9XADBu4w0BAgQIECBAgAABAgQIEGhLYKJbAcAEjlcECBAgQIAAAQIECBAgQKAlgaleBQBTOt4RIECAAAECBAgQIECAAIF2BCY7FQBM8nhJgAABAgQIECBAgAABAgRaEZjuUwAw7eMtAQIECBAgQIAAAQIECBBoQ2CmSwHADJDXBAgQIECAAAECBAgQIECgBYG5HgUAc0LeEyBAgAABAgQIECBAgACB+gVmOxQAzBLZQIAAAQIECBAgQIAAAQIEaheY708AMG9kBwECBAgQIECAAAECBAgQqFsgoDsBQACSLQQIECBAgAABAgQIECBAoGaBkN4EACFK9hAgQIAAAQIECBAgQIAAgXoFgjoTAAQx2USAAAECBAgQIECAAAECBGoVCOtLABDmZBcBAgQIECBAgAABAgQIEKhTILArAUAglG0ECBAgQIAAAQIECBAgQKBGgdCeBAChUvYRIECAAAECBAgQIECAAIH6BII7EgAEU9lIgAABAgQIECBAgAABAgRqEwjvRwAQbmUnAQIECBAgQIAAAQIECBCoSyCiGwFABJatBAgQIECAAAECBAgQIECgJoGYXgQAMVr2EiBAgAABAgQIECBAgACBegSiOhEARHHZTIAAAQIECBAgQIAAAQIEahGI60MAEOdlNwECBAgQIECAAAECBAgQqEMgsgsBQCSY7QQIECBAgAABAgQIECBAoAaB2B4EALFi9hMgQIAAAQIECBAgQIAAge0FojsQAESTOUCAAAECBAgQIECAAAECBLYWiL9fABBv5gQBAgQIECBAgAABAgQIENhWIOF2AUACmiMECBAgQIAAAQIECBAgQGBLgZS7BQApas4QIECAAAECBAgQIECAAIHtBJJuFgAksTlEgAABAgQIECBAgAABAgS2Eki7VwCQ5uYUAQIECBAgQIAAAQIECBDYRiDxVgFAIpxjBAgQIECAAAECBAgQIEBgC4HUOwUAqXLOESBAgAABAgQIECBAgACB9QWSbxQAJNM5SIAAAQIECBAgQIAAAQIE1hZIv08AkG7nJAECBAgQIECAAAECBAgQWFcg4zYBQAaeowQIECBAgAABAgQIECBAYE2BnLsEADl6zhIgQIAAAQIECBAgQIAAgfUEsm4SAGTxOUyAAAECBAgQIECAAAECBNYSyLtHAJDn5zQBAgQIECBAgAABAgQIEFhHIPMWAUAmoOMECBAgQIAAAQIECBAgQGANgdw7BAC5gs4TIECAAAECBAgQIECAAIHlBbJvEABkEypAgAABAgQIECBAgAABAgSWFsivLwDIN1SBAAECBAgQIECAAAECBAgsK1CgugCgAKISBAgQIECAAAECBAgQIEBgSYEStQUAJRTVIECAAAECBAgQIECAAAECywkUqSwAKMKoCAECBAgQIECAAAECBAgQWEqgTF0BQBlHVQgQIECAAAECBAgQIECAwDIChaoKAApBKkOAAAECBAgQIECAAAECBJYQKFVTAFBKUh0CBAgQIECAAAECBAgQIFBeoFhFAUAxSoUIECBAgAABAgQIECBAgEBpgXL1BADlLFUiQIAAAQIECBAgQIAAAQJlBQpWewcAAP//a1j5XwAAAAZJREFUAwAdABaXZuJXHAAAAABJRU5ErkJggg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570" y="96353"/>
            <a:ext cx="7528926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err="1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Ц</a:t>
            </a:r>
            <a:r>
              <a:rPr lang="ru-RU" sz="1600" b="1" u="sng" dirty="0" err="1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ифровы</a:t>
            </a:r>
            <a:r>
              <a:rPr lang="kk-KZ" sz="1600" b="1" u="sng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компетенции 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 err="1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DigComp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u="sng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— 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это набор знаний, умений и навыков, которые позволяют человеку эффективно использовать цифровые технологии для решения различных задач в профессиональной и личной жизни. 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25992" r="53259" b="16856"/>
          <a:stretch/>
        </p:blipFill>
        <p:spPr bwMode="auto">
          <a:xfrm>
            <a:off x="122881" y="1851670"/>
            <a:ext cx="2000847" cy="28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93049" y="1111627"/>
            <a:ext cx="5849808" cy="40318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Задание для одного студента: собрать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информацию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про элемент  по плану, предоставить в формате </a:t>
            </a:r>
            <a:r>
              <a:rPr lang="kk-KZ" sz="1600" b="1" u="sng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презентации, инфографики, видеоролика</a:t>
            </a:r>
          </a:p>
          <a:p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План информации: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Символ элемента и название на русском, казахском, английском и латинском(греческом) языках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Первооткрыватель, дата открытия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Распространение в природе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Получение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Физические свойства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Химические свойства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Применение в чистом виде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Соединения и их применение(если металл, сплавы)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Биологическая роль</a:t>
            </a:r>
          </a:p>
          <a:p>
            <a:pPr marL="342900" indent="-342900">
              <a:buAutoNum type="arabicPeriod"/>
            </a:pPr>
            <a:r>
              <a:rPr lang="kk-KZ" sz="16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Применение в профессии</a:t>
            </a:r>
          </a:p>
          <a:p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Задание для всех студентов: по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информации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заполнить таблицу( столбцы таблицы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соответсвуют 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плану презентации)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4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653" y="134511"/>
            <a:ext cx="7248331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Компетенции </a:t>
            </a:r>
            <a:r>
              <a:rPr lang="ru-RU" sz="1600" b="1" u="sng" dirty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в области </a:t>
            </a:r>
            <a:r>
              <a:rPr lang="ru-RU" sz="1600" b="1" u="sng" dirty="0" smtClean="0">
                <a:solidFill>
                  <a:srgbClr val="7030A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предпринимательства</a:t>
            </a:r>
            <a:r>
              <a:rPr lang="ru-RU" sz="1600" b="1" u="sng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 err="1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EnterComp</a:t>
            </a:r>
            <a:r>
              <a:rPr lang="ru-RU" sz="1600" b="1" u="sng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u="sng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-это 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набор знаний, умений и навыков, которые позволяют специалисту эффективно действовать в условиях неопределенности, инициировать новые проекты, находить и использовать возможности, решать проблемы, а также управлять рисками и ресурсами. </a:t>
            </a:r>
          </a:p>
          <a:p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t="28790" r="28159" b="14265"/>
          <a:stretch/>
        </p:blipFill>
        <p:spPr bwMode="auto">
          <a:xfrm>
            <a:off x="178618" y="1485307"/>
            <a:ext cx="2161134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3" t="27579" r="28160" b="14881"/>
          <a:stretch/>
        </p:blipFill>
        <p:spPr bwMode="auto">
          <a:xfrm>
            <a:off x="3110993" y="1457915"/>
            <a:ext cx="2181087" cy="31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1" t="28694" r="28065" b="13542"/>
          <a:stretch/>
        </p:blipFill>
        <p:spPr bwMode="auto">
          <a:xfrm>
            <a:off x="6117916" y="1419731"/>
            <a:ext cx="2196653" cy="31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69973"/>
            <a:ext cx="268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Работы в мини группах, парах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8964" y="4614772"/>
            <a:ext cx="268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Онлайн занятия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2310" y="4558725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Дескрипторы заданий, </a:t>
            </a:r>
            <a:endParaRPr lang="kk-KZ" sz="1600" b="1" dirty="0" smtClean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с</a:t>
            </a:r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воевременная сдача заданий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1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t="32341" r="28160" b="9848"/>
          <a:stretch/>
        </p:blipFill>
        <p:spPr bwMode="auto">
          <a:xfrm>
            <a:off x="323528" y="1221600"/>
            <a:ext cx="2248125" cy="31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9" y="249492"/>
            <a:ext cx="7014445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Компетенции </a:t>
            </a:r>
            <a:r>
              <a:rPr lang="ru-RU" sz="1600" b="1" u="sng" dirty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в области устойчивого </a:t>
            </a:r>
            <a:r>
              <a:rPr lang="ru-RU" sz="1600" b="1" u="sng" dirty="0" smtClean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развития</a:t>
            </a:r>
            <a:r>
              <a:rPr lang="ru-RU" sz="1600" b="1" u="sng" dirty="0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600" b="1" u="sng" dirty="0" err="1">
                <a:solidFill>
                  <a:srgbClr val="00B050"/>
                </a:solidFill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GreenComp</a:t>
            </a:r>
            <a:r>
              <a:rPr lang="ru-RU" sz="1600" b="1" dirty="0" smtClean="0">
                <a:latin typeface="Bahnschrift SemiBold Condensed" panose="020B0502040204020203" pitchFamily="34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это знания, навыки и позиции, </a:t>
            </a:r>
            <a:r>
              <a:rPr lang="ru-RU" sz="1600" b="1" dirty="0" err="1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необходимыхе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для 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устойчивого развития.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439330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Применение пластиков, знание скорости и продуктов разложения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26727" r="53317" b="15720"/>
          <a:stretch/>
        </p:blipFill>
        <p:spPr bwMode="auto">
          <a:xfrm>
            <a:off x="3425371" y="1221600"/>
            <a:ext cx="2205580" cy="31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5" t="26988" r="28278" b="15436"/>
          <a:stretch/>
        </p:blipFill>
        <p:spPr bwMode="auto">
          <a:xfrm>
            <a:off x="6469055" y="1220363"/>
            <a:ext cx="2205667" cy="31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5372" y="4461961"/>
            <a:ext cx="2510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Влияние спиртов на организм человека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9055" y="4461960"/>
            <a:ext cx="26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Причины глобальных экологических проблемы</a:t>
            </a:r>
            <a:endParaRPr lang="ru-RU" sz="1600" b="1" dirty="0"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8" y="352513"/>
            <a:ext cx="7668343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Л</a:t>
            </a:r>
            <a:r>
              <a:rPr lang="ru-RU" sz="1600" b="1" u="sng" dirty="0" smtClean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ичностные, социальные компетенции и компетенции «Умение учиться»(</a:t>
            </a:r>
            <a:r>
              <a:rPr lang="ru-RU" sz="1600" b="1" u="sng" dirty="0" err="1" smtClean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LifeComp</a:t>
            </a:r>
            <a:r>
              <a:rPr lang="ru-RU" sz="1600" b="1" u="sng" dirty="0" smtClean="0">
                <a:solidFill>
                  <a:srgbClr val="92D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u="sng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- это 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важнейшие </a:t>
            </a:r>
            <a:r>
              <a:rPr lang="ru-RU" sz="1600" b="1" dirty="0" err="1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метанавыки</a:t>
            </a:r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, которые играют ключевую роль в обеспечении результативности деятельности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32341" r="52702" b="9848"/>
          <a:stretch/>
        </p:blipFill>
        <p:spPr bwMode="auto">
          <a:xfrm>
            <a:off x="3059832" y="1383618"/>
            <a:ext cx="2245708" cy="31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23249" r="28049" b="18793"/>
          <a:stretch/>
        </p:blipFill>
        <p:spPr bwMode="auto">
          <a:xfrm>
            <a:off x="6010582" y="1322213"/>
            <a:ext cx="2233826" cy="31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24732" r="52875" b="17411"/>
          <a:stretch/>
        </p:blipFill>
        <p:spPr bwMode="auto">
          <a:xfrm>
            <a:off x="179514" y="1383619"/>
            <a:ext cx="2238902" cy="31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80822"/>
            <a:ext cx="8415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Переход от «я просто учусь» к «я знаю, что я умею и чего не умею» превращает количество затраченного времени в качество знаний.</a:t>
            </a:r>
          </a:p>
        </p:txBody>
      </p:sp>
      <p:pic>
        <p:nvPicPr>
          <p:cNvPr id="8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3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754" y="1484019"/>
            <a:ext cx="658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помогают более детально подготовиться к занятию с учетом </a:t>
            </a:r>
            <a:r>
              <a:rPr lang="kk-KZ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ресурсов и интересов студентов </a:t>
            </a:r>
            <a:endParaRPr lang="ru-RU" b="1" dirty="0">
              <a:solidFill>
                <a:srgbClr val="00B05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474" y="228371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применимы для любой дисциплины и формата</a:t>
            </a:r>
            <a:r>
              <a:rPr lang="kk-KZ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обучения </a:t>
            </a:r>
            <a:endParaRPr lang="kk-KZ" b="1" dirty="0" smtClean="0">
              <a:solidFill>
                <a:srgbClr val="7030A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     (</a:t>
            </a:r>
            <a:r>
              <a:rPr lang="kk-KZ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практические работы, лабораторные работы, лекция, </a:t>
            </a:r>
            <a:r>
              <a:rPr lang="kk-KZ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практика </a:t>
            </a:r>
            <a:r>
              <a:rPr lang="kk-KZ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и.т.д)</a:t>
            </a:r>
            <a:endParaRPr lang="ru-RU" b="1" dirty="0">
              <a:solidFill>
                <a:srgbClr val="7030A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474" y="3164946"/>
            <a:ext cx="659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идеальны для адаптации начинающих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преподавателей, студентов-педагогов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и эффективный инструмент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для наставника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474" y="4075208"/>
            <a:ext cx="659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помогают формировать компетенции, которые востребованы работодателями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361" y="251409"/>
            <a:ext cx="3409908" cy="830997"/>
          </a:xfrm>
          <a:prstGeom prst="rect">
            <a:avLst/>
          </a:prstGeom>
          <a:ln w="9525"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Карты</a:t>
            </a:r>
            <a:r>
              <a:rPr lang="en-US" sz="4800" b="1" dirty="0" smtClean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Scaffold</a:t>
            </a:r>
            <a:r>
              <a:rPr lang="kk-KZ" sz="4800" b="1" dirty="0"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Bahnschrift SemiBold Condensed" panose="020B0502040204020203" pitchFamily="34" charset="0"/>
            </a:endParaRPr>
          </a:p>
        </p:txBody>
      </p:sp>
      <p:pic>
        <p:nvPicPr>
          <p:cNvPr id="7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90" y="33371"/>
            <a:ext cx="1105326" cy="102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5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362</Words>
  <Application>Microsoft Office PowerPoint</Application>
  <PresentationFormat>Экран (16:9)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2026-04-05T07:46:57Z</dcterms:created>
  <dcterms:modified xsi:type="dcterms:W3CDTF">2026-04-07T08:02:49Z</dcterms:modified>
</cp:coreProperties>
</file>