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23.svg" ContentType="image/svg+xml"/>
  <Override PartName="/ppt/media/image24.svg" ContentType="image/svg+xml"/>
  <Override PartName="/ppt/media/image25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6" r:id="rId8"/>
    <p:sldId id="260" r:id="rId9"/>
    <p:sldId id="261" r:id="rId10"/>
    <p:sldId id="262" r:id="rId11"/>
    <p:sldId id="263" r:id="rId12"/>
    <p:sldId id="264" r:id="rId13"/>
    <p:sldId id="267" r:id="rId14"/>
    <p:sldId id="268" r:id="rId15"/>
    <p:sldId id="265" r:id="rId16"/>
  </p:sldIdLst>
  <p:sldSz cx="14630400" cy="8229600"/>
  <p:notesSz cx="8229600" cy="14630400"/>
  <p:embeddedFontLst>
    <p:embeddedFont>
      <p:font typeface="SimSun" panose="02010600030101010101" pitchFamily="2" charset="-122"/>
      <p:regular r:id="rId20"/>
    </p:embeddedFont>
    <p:embeddedFont>
      <p:font typeface="Segoe Print" panose="02000600000000000000" charset="0"/>
      <p:regular r:id="rId21"/>
      <p:bold r:id="rId22"/>
    </p:embeddedFont>
    <p:embeddedFont>
      <p:font typeface="Open Sans" pitchFamily="34" charset="0"/>
      <p:bold r:id="rId23"/>
    </p:embeddedFont>
    <p:embeddedFont>
      <p:font typeface="Open Sans" pitchFamily="34" charset="-122"/>
      <p:bold r:id="rId24"/>
    </p:embeddedFont>
    <p:embeddedFont>
      <p:font typeface="Open Sans" pitchFamily="34" charset="-120"/>
      <p:bold r:id="rId25"/>
    </p:embeddedFont>
    <p:embeddedFont>
      <p:font typeface="Calibri" panose="020F0502020204030204" charset="0"/>
      <p:regular r:id="rId26"/>
      <p:bold r:id="rId27"/>
      <p:italic r:id="rId28"/>
      <p:boldItalic r:id="rId2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font" Target="fonts/font10.fntdata"/><Relationship Id="rId28" Type="http://schemas.openxmlformats.org/officeDocument/2006/relationships/font" Target="fonts/font9.fntdata"/><Relationship Id="rId27" Type="http://schemas.openxmlformats.org/officeDocument/2006/relationships/font" Target="fonts/font8.fntdata"/><Relationship Id="rId26" Type="http://schemas.openxmlformats.org/officeDocument/2006/relationships/font" Target="fonts/font7.fntdata"/><Relationship Id="rId25" Type="http://schemas.openxmlformats.org/officeDocument/2006/relationships/font" Target="fonts/font6.fntdata"/><Relationship Id="rId24" Type="http://schemas.openxmlformats.org/officeDocument/2006/relationships/font" Target="fonts/font5.fntdata"/><Relationship Id="rId23" Type="http://schemas.openxmlformats.org/officeDocument/2006/relationships/font" Target="fonts/font4.fntdata"/><Relationship Id="rId22" Type="http://schemas.openxmlformats.org/officeDocument/2006/relationships/font" Target="fonts/font3.fntdata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C0C0E"/>
          </a:solidFill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7"/>
          </a:solidFill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25.svg"/><Relationship Id="rId3" Type="http://schemas.openxmlformats.org/officeDocument/2006/relationships/image" Target="../media/image24.svg"/><Relationship Id="rId2" Type="http://schemas.openxmlformats.org/officeDocument/2006/relationships/image" Target="../media/image23.sv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6.svg"/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4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1" Type="http://schemas.openxmlformats.org/officeDocument/2006/relationships/notesSlide" Target="../notesSlides/notesSlide6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9.emf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464566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56555" y="2342515"/>
            <a:ext cx="8246110" cy="354393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ru-RU" altLang="en-US" sz="3600" b="1" i="1" dirty="0">
                <a:solidFill>
                  <a:srgbClr val="101014"/>
                </a:solidFill>
                <a:ea typeface="Playfair Display Bold" pitchFamily="34" charset="-122"/>
                <a:cs typeface="+mn-lt"/>
              </a:rPr>
              <a:t>«</a:t>
            </a:r>
            <a:r>
              <a:rPr lang="en-US" sz="3600" b="1" i="1" dirty="0">
                <a:solidFill>
                  <a:srgbClr val="101014"/>
                </a:solidFill>
                <a:ea typeface="Playfair Display Bold" pitchFamily="34" charset="-122"/>
                <a:cs typeface="+mn-lt"/>
              </a:rPr>
              <a:t>Использование цифровых технологий в обучении английскому языку по специальности «Сварочное дело»</a:t>
            </a:r>
            <a:r>
              <a:rPr lang="ru-RU" altLang="en-US" sz="3600" b="1" i="1" dirty="0">
                <a:solidFill>
                  <a:srgbClr val="101014"/>
                </a:solidFill>
                <a:ea typeface="Playfair Display Bold" pitchFamily="34" charset="-122"/>
                <a:cs typeface="+mn-lt"/>
              </a:rPr>
              <a:t>»</a:t>
            </a:r>
            <a:endParaRPr lang="ru-RU" altLang="en-US" sz="3600" b="1" i="1" dirty="0">
              <a:solidFill>
                <a:srgbClr val="101014"/>
              </a:solidFill>
              <a:ea typeface="Playfair Display Bold" pitchFamily="34" charset="-122"/>
              <a:cs typeface="+mn-lt"/>
            </a:endParaRPr>
          </a:p>
        </p:txBody>
      </p:sp>
      <p:sp>
        <p:nvSpPr>
          <p:cNvPr id="4" name="Text 1"/>
          <p:cNvSpPr/>
          <p:nvPr/>
        </p:nvSpPr>
        <p:spPr>
          <a:xfrm>
            <a:off x="6146165" y="6452235"/>
            <a:ext cx="7556500" cy="56007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4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Подготовила: Серикбаева Жанна Турсынхановна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6146165" y="439420"/>
            <a:ext cx="7366000" cy="305435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К</a:t>
            </a: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ГУ "Усть-Каменогорский строительно-технический колледж"</a:t>
            </a:r>
            <a:endParaRPr lang="en-US" sz="2000" dirty="0">
              <a:solidFill>
                <a:srgbClr val="39393C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12220" y="463312"/>
            <a:ext cx="7556421" cy="212633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5668645" y="292735"/>
            <a:ext cx="8961755" cy="129603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en-US" sz="2800">
                <a:latin typeface="Segoe Print" panose="02000600000000000000" charset="0"/>
                <a:cs typeface="Segoe Print" panose="02000600000000000000" charset="0"/>
              </a:rPr>
              <a:t>Применение</a:t>
            </a:r>
            <a:r>
              <a:rPr lang="en-US" altLang="ru-RU" sz="2800">
                <a:latin typeface="Segoe Print" panose="02000600000000000000" charset="0"/>
                <a:cs typeface="Segoe Print" panose="02000600000000000000" charset="0"/>
              </a:rPr>
              <a:t> </a:t>
            </a:r>
            <a:r>
              <a:rPr lang="en-US" altLang="en-US" sz="2800">
                <a:latin typeface="Segoe Print" panose="02000600000000000000" charset="0"/>
                <a:cs typeface="Segoe Print" panose="02000600000000000000" charset="0"/>
              </a:rPr>
              <a:t>методического</a:t>
            </a:r>
            <a:r>
              <a:rPr lang="en-US" altLang="ru-RU" sz="2800">
                <a:latin typeface="Segoe Print" panose="02000600000000000000" charset="0"/>
                <a:cs typeface="Segoe Print" panose="02000600000000000000" charset="0"/>
              </a:rPr>
              <a:t> </a:t>
            </a:r>
            <a:r>
              <a:rPr lang="en-US" altLang="en-US" sz="2800">
                <a:latin typeface="Segoe Print" panose="02000600000000000000" charset="0"/>
                <a:cs typeface="Segoe Print" panose="02000600000000000000" charset="0"/>
              </a:rPr>
              <a:t>продукта</a:t>
            </a:r>
            <a:r>
              <a:rPr lang="en-US" altLang="ru-RU" sz="2800">
                <a:latin typeface="Segoe Print" panose="02000600000000000000" charset="0"/>
                <a:cs typeface="Segoe Print" panose="02000600000000000000" charset="0"/>
              </a:rPr>
              <a:t> </a:t>
            </a:r>
            <a:r>
              <a:rPr lang="" altLang="en-US" sz="2800">
                <a:latin typeface="Segoe Print" panose="02000600000000000000" charset="0"/>
                <a:cs typeface="Segoe Print" panose="02000600000000000000" charset="0"/>
              </a:rPr>
              <a:t>«</a:t>
            </a:r>
            <a:r>
              <a:rPr lang="en-US" altLang="en-US" sz="2800">
                <a:latin typeface="Segoe Print" panose="02000600000000000000" charset="0"/>
                <a:cs typeface="Segoe Print" panose="02000600000000000000" charset="0"/>
              </a:rPr>
              <a:t>Иностранный</a:t>
            </a:r>
            <a:r>
              <a:rPr lang="en-US" altLang="ru-RU" sz="2800">
                <a:latin typeface="Segoe Print" panose="02000600000000000000" charset="0"/>
                <a:cs typeface="Segoe Print" panose="02000600000000000000" charset="0"/>
              </a:rPr>
              <a:t> </a:t>
            </a:r>
            <a:r>
              <a:rPr lang="en-US" altLang="en-US" sz="2800">
                <a:latin typeface="Segoe Print" panose="02000600000000000000" charset="0"/>
                <a:cs typeface="Segoe Print" panose="02000600000000000000" charset="0"/>
              </a:rPr>
              <a:t>язык</a:t>
            </a:r>
            <a:r>
              <a:rPr lang="en-US" altLang="ru-RU" sz="2800">
                <a:latin typeface="Segoe Print" panose="02000600000000000000" charset="0"/>
                <a:cs typeface="Segoe Print" panose="02000600000000000000" charset="0"/>
              </a:rPr>
              <a:t> </a:t>
            </a:r>
            <a:r>
              <a:rPr lang="en-US" altLang="en-US" sz="2800">
                <a:latin typeface="Segoe Print" panose="02000600000000000000" charset="0"/>
                <a:cs typeface="Segoe Print" panose="02000600000000000000" charset="0"/>
              </a:rPr>
              <a:t>в</a:t>
            </a:r>
            <a:r>
              <a:rPr lang="en-US" altLang="ru-RU" sz="2800">
                <a:latin typeface="Segoe Print" panose="02000600000000000000" charset="0"/>
                <a:cs typeface="Segoe Print" panose="02000600000000000000" charset="0"/>
              </a:rPr>
              <a:t> </a:t>
            </a:r>
            <a:r>
              <a:rPr lang="en-US" altLang="en-US" sz="2800">
                <a:latin typeface="Segoe Print" panose="02000600000000000000" charset="0"/>
                <a:cs typeface="Segoe Print" panose="02000600000000000000" charset="0"/>
              </a:rPr>
              <a:t>профессиональной</a:t>
            </a:r>
            <a:r>
              <a:rPr lang="en-US" altLang="ru-RU" sz="2800">
                <a:latin typeface="Segoe Print" panose="02000600000000000000" charset="0"/>
                <a:cs typeface="Segoe Print" panose="02000600000000000000" charset="0"/>
              </a:rPr>
              <a:t> </a:t>
            </a:r>
            <a:r>
              <a:rPr lang="en-US" altLang="en-US" sz="2800">
                <a:latin typeface="Segoe Print" panose="02000600000000000000" charset="0"/>
                <a:cs typeface="Segoe Print" panose="02000600000000000000" charset="0"/>
              </a:rPr>
              <a:t>деятельности</a:t>
            </a:r>
            <a:r>
              <a:rPr lang="en-US" altLang="ru-RU" sz="2800">
                <a:latin typeface="Segoe Print" panose="02000600000000000000" charset="0"/>
                <a:cs typeface="Segoe Print" panose="02000600000000000000" charset="0"/>
              </a:rPr>
              <a:t> </a:t>
            </a:r>
            <a:r>
              <a:rPr lang="en-US" altLang="en-US" sz="2800">
                <a:latin typeface="Segoe Print" panose="02000600000000000000" charset="0"/>
                <a:cs typeface="Segoe Print" panose="02000600000000000000" charset="0"/>
              </a:rPr>
              <a:t>сварщика</a:t>
            </a:r>
            <a:r>
              <a:rPr lang="" altLang="en-US" sz="2800">
                <a:latin typeface="Segoe Print" panose="02000600000000000000" charset="0"/>
                <a:cs typeface="Segoe Print" panose="02000600000000000000" charset="0"/>
              </a:rPr>
              <a:t>»</a:t>
            </a:r>
            <a:endParaRPr lang="ru-RU" altLang="en-US" sz="2800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5960110" y="1880870"/>
            <a:ext cx="8044180" cy="5183505"/>
          </a:xfrm>
          <a:prstGeom prst="rect">
            <a:avLst/>
          </a:prstGeom>
        </p:spPr>
        <p:txBody>
          <a:bodyPr>
            <a:noAutofit/>
          </a:bodyPr>
          <a:p>
            <a:pPr algn="just" defTabSz="266700"/>
            <a:r>
              <a:rPr lang="en-US" altLang="zh-CN" sz="2400" b="1" i="1">
                <a:latin typeface="Times New Roman" panose="02020603050405020304"/>
                <a:ea typeface="SimSun" panose="02010600030101010101" pitchFamily="2" charset="-122"/>
              </a:rPr>
              <a:t>Пример 1</a:t>
            </a:r>
            <a:r>
              <a:rPr lang="en-US" altLang="zh-CN" sz="2400" b="1">
                <a:latin typeface="Times New Roman" panose="02020603050405020304"/>
                <a:ea typeface="SimSun" panose="02010600030101010101" pitchFamily="2" charset="-122"/>
              </a:rPr>
              <a:t>: Тема 1 "Введение в сварку"</a:t>
            </a:r>
            <a:endParaRPr lang="en-US" altLang="zh-CN" sz="2400" b="1">
              <a:latin typeface="Times New Roman" panose="02020603050405020304"/>
              <a:ea typeface="SimSun" panose="02010600030101010101" pitchFamily="2" charset="-122"/>
            </a:endParaRPr>
          </a:p>
          <a:p>
            <a:pPr algn="just" defTabSz="266700"/>
            <a:r>
              <a:rPr lang="en-US" altLang="zh-CN" sz="2400" b="1">
                <a:latin typeface="Times New Roman" panose="02020603050405020304"/>
                <a:ea typeface="ＭＳ 明朝"/>
              </a:rPr>
              <a:t>Задание:</a:t>
            </a:r>
            <a:r>
              <a:rPr lang="en-US" altLang="zh-CN" sz="2400">
                <a:latin typeface="Times New Roman" panose="02020603050405020304"/>
                <a:ea typeface="ＭＳ 明朝"/>
              </a:rPr>
              <a:t> Изучить лексику, связанную со сваркой (Welding) .</a:t>
            </a:r>
            <a:endParaRPr lang="en-US" altLang="zh-CN" sz="2400">
              <a:latin typeface="Times New Roman" panose="02020603050405020304"/>
              <a:ea typeface="ＭＳ 明朝"/>
            </a:endParaRPr>
          </a:p>
          <a:p>
            <a:pPr algn="just" defTabSz="266700"/>
            <a:r>
              <a:rPr lang="en-US" altLang="zh-CN" sz="2400" b="1">
                <a:latin typeface="Times New Roman" panose="02020603050405020304"/>
                <a:ea typeface="ＭＳ 明朝"/>
              </a:rPr>
              <a:t>Реализация с цифровыми технологиями:</a:t>
            </a:r>
            <a:endParaRPr lang="en-US" altLang="zh-CN" sz="2400" b="1">
              <a:latin typeface="Times New Roman" panose="02020603050405020304"/>
              <a:ea typeface="ＭＳ 明朝"/>
            </a:endParaRPr>
          </a:p>
          <a:p>
            <a:pPr algn="just" defTabSz="266700"/>
            <a:r>
              <a:rPr lang="en-US" altLang="zh-CN" sz="2400" b="1">
                <a:latin typeface="Times New Roman" panose="02020603050405020304"/>
                <a:ea typeface="ＭＳ 明朝"/>
              </a:rPr>
              <a:t>1 Quizlet:</a:t>
            </a:r>
            <a:r>
              <a:rPr lang="en-US" altLang="zh-CN" sz="2400">
                <a:latin typeface="Times New Roman" panose="02020603050405020304"/>
                <a:ea typeface="ＭＳ 明朝"/>
              </a:rPr>
              <a:t> Студентам предоставляется ссылка на набор карточек в Quizlet с терминами по сварке (e.g., </a:t>
            </a:r>
            <a:r>
              <a:rPr lang="en-US" altLang="zh-CN" sz="2400" i="1">
                <a:latin typeface="Times New Roman" panose="02020603050405020304"/>
                <a:ea typeface="ＭＳ 明朝"/>
              </a:rPr>
              <a:t>welding, helmet, safety, electrode, seam, welding torch...) и видам сварки (welding joint, arc welding, electrode, protective gear..)</a:t>
            </a:r>
            <a:r>
              <a:rPr lang="en-US" altLang="zh-CN" sz="2400">
                <a:latin typeface="Times New Roman" panose="02020603050405020304"/>
                <a:ea typeface="ＭＳ 明朝"/>
              </a:rPr>
              <a:t>. Они изучают слова, проходят режимы "Заучивание", "Тест", "Подбор".</a:t>
            </a:r>
            <a:endParaRPr lang="en-US" altLang="zh-CN" sz="2400">
              <a:latin typeface="Times New Roman" panose="02020603050405020304"/>
              <a:ea typeface="ＭＳ 明朝"/>
            </a:endParaRPr>
          </a:p>
          <a:p>
            <a:pPr algn="just" defTabSz="266700"/>
            <a:r>
              <a:rPr lang="en-US" altLang="zh-CN" sz="2400" b="1">
                <a:latin typeface="Times New Roman" panose="02020603050405020304"/>
                <a:ea typeface="ＭＳ 明朝"/>
              </a:rPr>
              <a:t>2 YouTube:</a:t>
            </a:r>
            <a:r>
              <a:rPr lang="en-US" altLang="zh-CN" sz="2400">
                <a:latin typeface="Times New Roman" panose="02020603050405020304"/>
                <a:ea typeface="ＭＳ 明朝"/>
              </a:rPr>
              <a:t> Просмотр короткого видеоролика “Basics of Welding”  на английском языке.</a:t>
            </a:r>
            <a:endParaRPr lang="en-US" altLang="zh-CN" sz="2400">
              <a:latin typeface="Times New Roman" panose="02020603050405020304"/>
              <a:ea typeface="ＭＳ 明朝"/>
            </a:endParaRPr>
          </a:p>
          <a:p>
            <a:pPr defTabSz="266700">
              <a:lnSpc>
                <a:spcPct val="114000"/>
              </a:lnSpc>
            </a:pPr>
            <a:r>
              <a:rPr lang="en-US" altLang="zh-CN" sz="2400" b="1">
                <a:latin typeface="Times New Roman" panose="02020603050405020304"/>
                <a:ea typeface="ＭＳ 明朝"/>
              </a:rPr>
              <a:t>3  Выполнение задания</a:t>
            </a:r>
            <a:r>
              <a:rPr lang="en-US" altLang="zh-CN" sz="2400">
                <a:latin typeface="Times New Roman" panose="02020603050405020304"/>
                <a:ea typeface="ＭＳ 明朝"/>
              </a:rPr>
              <a:t> в </a:t>
            </a:r>
            <a:r>
              <a:rPr lang="en-US" altLang="zh-CN" sz="2400" b="1">
                <a:latin typeface="Times New Roman" panose="02020603050405020304"/>
                <a:ea typeface="ＭＳ 明朝"/>
              </a:rPr>
              <a:t>Google Classroom</a:t>
            </a:r>
            <a:r>
              <a:rPr lang="en-US" altLang="zh-CN" sz="2400">
                <a:latin typeface="Times New Roman" panose="02020603050405020304"/>
                <a:ea typeface="ＭＳ 明朝"/>
              </a:rPr>
              <a:t>: ответить на вопросы по видеоролику; описать сварочную мастерскую используя данную лексику (</a:t>
            </a:r>
            <a:r>
              <a:rPr lang="en-US" altLang="zh-CN" sz="2400" b="0" i="1">
                <a:latin typeface="Times New Roman" panose="02020603050405020304"/>
                <a:ea typeface="ＭＳ 明朝"/>
              </a:rPr>
              <a:t>Describe your welding workstation using the words:</a:t>
            </a:r>
            <a:r>
              <a:rPr lang="en-US" altLang="zh-CN" sz="2400" b="0">
                <a:latin typeface="Times New Roman" panose="02020603050405020304"/>
                <a:ea typeface="ＭＳ 明朝"/>
              </a:rPr>
              <a:t>welding machine, electrode holder, gloves, helmet, table, gas cylinder.)</a:t>
            </a:r>
            <a:endParaRPr lang="en-US" altLang="zh-CN" sz="2400" b="0">
              <a:latin typeface="Times New Roman" panose="02020603050405020304"/>
              <a:ea typeface="ＭＳ 明朝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310515" y="560705"/>
            <a:ext cx="7239000" cy="746887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en-US" sz="2400" b="1" i="1"/>
              <a:t>Пример</a:t>
            </a:r>
            <a:r>
              <a:rPr lang="en-US" altLang="ru-RU" sz="2400" b="1" i="1"/>
              <a:t> 2:</a:t>
            </a:r>
            <a:r>
              <a:rPr lang="en-US" altLang="ru-RU" sz="2400"/>
              <a:t> </a:t>
            </a:r>
            <a:r>
              <a:rPr lang="en-US" altLang="en-US" sz="2400"/>
              <a:t>Тема</a:t>
            </a:r>
            <a:r>
              <a:rPr lang="en-US" altLang="ru-RU" sz="2400"/>
              <a:t> 3  "</a:t>
            </a:r>
            <a:r>
              <a:rPr lang="en-US" altLang="en-US" sz="2400"/>
              <a:t>Техника</a:t>
            </a:r>
            <a:r>
              <a:rPr lang="en-US" altLang="ru-RU" sz="2400"/>
              <a:t> </a:t>
            </a:r>
            <a:r>
              <a:rPr lang="en-US" altLang="en-US" sz="2400"/>
              <a:t>безопасности</a:t>
            </a:r>
            <a:r>
              <a:rPr lang="en-US" altLang="ru-RU" sz="2400"/>
              <a:t>"</a:t>
            </a:r>
            <a:endParaRPr lang="en-US" altLang="ru-RU" sz="2400"/>
          </a:p>
          <a:p>
            <a:r>
              <a:rPr lang="en-US" altLang="en-US" sz="2400" b="1"/>
              <a:t>Задание</a:t>
            </a:r>
            <a:r>
              <a:rPr lang="en-US" altLang="ru-RU" sz="2400" b="1"/>
              <a:t>:</a:t>
            </a:r>
            <a:r>
              <a:rPr lang="en-US" altLang="ru-RU" sz="2400"/>
              <a:t> </a:t>
            </a:r>
            <a:r>
              <a:rPr lang="en-US" altLang="en-US" sz="2400"/>
              <a:t>Изучить</a:t>
            </a:r>
            <a:r>
              <a:rPr lang="en-US" altLang="ru-RU" sz="2400"/>
              <a:t> </a:t>
            </a:r>
            <a:r>
              <a:rPr lang="en-US" altLang="en-US" sz="2400"/>
              <a:t>лексику</a:t>
            </a:r>
            <a:r>
              <a:rPr lang="en-US" altLang="ru-RU" sz="2400"/>
              <a:t>, </a:t>
            </a:r>
            <a:r>
              <a:rPr lang="en-US" altLang="en-US" sz="2400"/>
              <a:t>связанную</a:t>
            </a:r>
            <a:r>
              <a:rPr lang="en-US" altLang="ru-RU" sz="2400"/>
              <a:t> </a:t>
            </a:r>
            <a:r>
              <a:rPr lang="en-US" altLang="en-US" sz="2400"/>
              <a:t>со</a:t>
            </a:r>
            <a:r>
              <a:rPr lang="en-US" altLang="ru-RU" sz="2400"/>
              <a:t> </a:t>
            </a:r>
            <a:r>
              <a:rPr lang="en-US" altLang="en-US" sz="2400"/>
              <a:t>средствами</a:t>
            </a:r>
            <a:r>
              <a:rPr lang="en-US" altLang="ru-RU" sz="2400"/>
              <a:t> </a:t>
            </a:r>
            <a:r>
              <a:rPr lang="en-US" altLang="en-US" sz="2400"/>
              <a:t>индивидуальной</a:t>
            </a:r>
            <a:r>
              <a:rPr lang="en-US" altLang="ru-RU" sz="2400"/>
              <a:t> </a:t>
            </a:r>
            <a:r>
              <a:rPr lang="en-US" altLang="en-US" sz="2400"/>
              <a:t>защиты</a:t>
            </a:r>
            <a:r>
              <a:rPr lang="en-US" altLang="ru-RU" sz="2400"/>
              <a:t> (Personal Protective Equipment - PPE)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опасностями</a:t>
            </a:r>
            <a:r>
              <a:rPr lang="en-US" altLang="ru-RU" sz="2400"/>
              <a:t> </a:t>
            </a:r>
            <a:r>
              <a:rPr lang="en-US" altLang="en-US" sz="2400"/>
              <a:t>на</a:t>
            </a:r>
            <a:r>
              <a:rPr lang="en-US" altLang="ru-RU" sz="2400"/>
              <a:t> </a:t>
            </a:r>
            <a:r>
              <a:rPr lang="en-US" altLang="en-US" sz="2400"/>
              <a:t>рабочем</a:t>
            </a:r>
            <a:r>
              <a:rPr lang="en-US" altLang="ru-RU" sz="2400"/>
              <a:t> </a:t>
            </a:r>
            <a:r>
              <a:rPr lang="en-US" altLang="en-US" sz="2400"/>
              <a:t>месте</a:t>
            </a:r>
            <a:r>
              <a:rPr lang="en-US" altLang="ru-RU" sz="2400"/>
              <a:t>.</a:t>
            </a:r>
            <a:endParaRPr lang="en-US" altLang="ru-RU" sz="2400"/>
          </a:p>
          <a:p>
            <a:r>
              <a:rPr lang="en-US" altLang="en-US" sz="2400" b="1" i="1"/>
              <a:t>Реализация</a:t>
            </a:r>
            <a:r>
              <a:rPr lang="en-US" altLang="ru-RU" sz="2400" b="1" i="1"/>
              <a:t> </a:t>
            </a:r>
            <a:r>
              <a:rPr lang="en-US" altLang="en-US" sz="2400" b="1" i="1"/>
              <a:t>с</a:t>
            </a:r>
            <a:r>
              <a:rPr lang="en-US" altLang="ru-RU" sz="2400" b="1" i="1"/>
              <a:t> </a:t>
            </a:r>
            <a:r>
              <a:rPr lang="en-US" altLang="en-US" sz="2400" b="1" i="1"/>
              <a:t>цифровых</a:t>
            </a:r>
            <a:r>
              <a:rPr lang="en-US" altLang="ru-RU" sz="2400" b="1" i="1"/>
              <a:t> </a:t>
            </a:r>
            <a:r>
              <a:rPr lang="en-US" altLang="en-US" sz="2400" b="1" i="1"/>
              <a:t>технологии</a:t>
            </a:r>
            <a:r>
              <a:rPr lang="en-US" altLang="ru-RU" sz="2400" b="1" i="1"/>
              <a:t>:</a:t>
            </a:r>
            <a:endParaRPr lang="en-US" altLang="ru-RU" sz="2400" b="1" i="1"/>
          </a:p>
          <a:p>
            <a:r>
              <a:rPr lang="en-US" altLang="ru-RU" sz="2400"/>
              <a:t>1 </a:t>
            </a:r>
            <a:r>
              <a:rPr lang="en-US" altLang="ru-RU" sz="2400" b="1"/>
              <a:t>Quizlet:</a:t>
            </a:r>
            <a:r>
              <a:rPr lang="en-US" altLang="ru-RU" sz="2400"/>
              <a:t> </a:t>
            </a:r>
            <a:r>
              <a:rPr lang="en-US" altLang="en-US" sz="2400"/>
              <a:t>Студентам</a:t>
            </a:r>
            <a:r>
              <a:rPr lang="en-US" altLang="ru-RU" sz="2400"/>
              <a:t> </a:t>
            </a:r>
            <a:r>
              <a:rPr lang="en-US" altLang="en-US" sz="2400"/>
              <a:t>предоставляется</a:t>
            </a:r>
            <a:r>
              <a:rPr lang="en-US" altLang="ru-RU" sz="2400"/>
              <a:t> </a:t>
            </a:r>
            <a:r>
              <a:rPr lang="en-US" altLang="en-US" sz="2400"/>
              <a:t>ссылка</a:t>
            </a:r>
            <a:r>
              <a:rPr lang="en-US" altLang="ru-RU" sz="2400"/>
              <a:t> </a:t>
            </a:r>
            <a:r>
              <a:rPr lang="en-US" altLang="en-US" sz="2400"/>
              <a:t>на</a:t>
            </a:r>
            <a:r>
              <a:rPr lang="en-US" altLang="ru-RU" sz="2400"/>
              <a:t> </a:t>
            </a:r>
            <a:r>
              <a:rPr lang="en-US" altLang="en-US" sz="2400"/>
              <a:t>набор</a:t>
            </a:r>
            <a:r>
              <a:rPr lang="en-US" altLang="ru-RU" sz="2400"/>
              <a:t> </a:t>
            </a:r>
            <a:r>
              <a:rPr lang="en-US" altLang="en-US" sz="2400"/>
              <a:t>карточек</a:t>
            </a:r>
            <a:r>
              <a:rPr lang="en-US" altLang="ru-RU" sz="2400"/>
              <a:t> </a:t>
            </a:r>
            <a:r>
              <a:rPr lang="en-US" altLang="en-US" sz="2400"/>
              <a:t>в</a:t>
            </a:r>
            <a:r>
              <a:rPr lang="en-US" altLang="ru-RU" sz="2400"/>
              <a:t> Quizlet </a:t>
            </a:r>
            <a:r>
              <a:rPr lang="en-US" altLang="en-US" sz="2400"/>
              <a:t>с</a:t>
            </a:r>
            <a:r>
              <a:rPr lang="en-US" altLang="ru-RU" sz="2400"/>
              <a:t> </a:t>
            </a:r>
            <a:r>
              <a:rPr lang="en-US" altLang="en-US" sz="2400"/>
              <a:t>терминами</a:t>
            </a:r>
            <a:r>
              <a:rPr lang="en-US" altLang="ru-RU" sz="2400"/>
              <a:t> PPE (e.g., welding helmet, safety glasses, gloves, respirator, safety boots)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опасностями</a:t>
            </a:r>
            <a:r>
              <a:rPr lang="en-US" altLang="ru-RU" sz="2400"/>
              <a:t> (electric shock, fumes, burns, UV radiation). </a:t>
            </a:r>
            <a:r>
              <a:rPr lang="en-US" altLang="en-US" sz="2400"/>
              <a:t>Они</a:t>
            </a:r>
            <a:r>
              <a:rPr lang="en-US" altLang="ru-RU" sz="2400"/>
              <a:t> </a:t>
            </a:r>
            <a:r>
              <a:rPr lang="en-US" altLang="en-US" sz="2400"/>
              <a:t>изучают</a:t>
            </a:r>
            <a:r>
              <a:rPr lang="en-US" altLang="ru-RU" sz="2400"/>
              <a:t> </a:t>
            </a:r>
            <a:r>
              <a:rPr lang="en-US" altLang="en-US" sz="2400"/>
              <a:t>слова</a:t>
            </a:r>
            <a:r>
              <a:rPr lang="en-US" altLang="ru-RU" sz="2400"/>
              <a:t>, </a:t>
            </a:r>
            <a:r>
              <a:rPr lang="en-US" altLang="en-US" sz="2400"/>
              <a:t>проходят</a:t>
            </a:r>
            <a:r>
              <a:rPr lang="en-US" altLang="ru-RU" sz="2400"/>
              <a:t> </a:t>
            </a:r>
            <a:r>
              <a:rPr lang="en-US" altLang="en-US" sz="2400"/>
              <a:t>режимы</a:t>
            </a:r>
            <a:r>
              <a:rPr lang="en-US" altLang="ru-RU" sz="2400"/>
              <a:t> "</a:t>
            </a:r>
            <a:r>
              <a:rPr lang="en-US" altLang="en-US" sz="2400"/>
              <a:t>Заучивание</a:t>
            </a:r>
            <a:r>
              <a:rPr lang="en-US" altLang="ru-RU" sz="2400"/>
              <a:t>", "</a:t>
            </a:r>
            <a:r>
              <a:rPr lang="en-US" altLang="en-US" sz="2400"/>
              <a:t>Тест</a:t>
            </a:r>
            <a:r>
              <a:rPr lang="en-US" altLang="ru-RU" sz="2400"/>
              <a:t>", "</a:t>
            </a:r>
            <a:r>
              <a:rPr lang="en-US" altLang="en-US" sz="2400"/>
              <a:t>Подбор</a:t>
            </a:r>
            <a:r>
              <a:rPr lang="en-US" altLang="ru-RU" sz="2400"/>
              <a:t>".</a:t>
            </a:r>
            <a:endParaRPr lang="en-US" altLang="ru-RU" sz="2400"/>
          </a:p>
          <a:p>
            <a:r>
              <a:rPr lang="en-US" altLang="ru-RU" sz="2400"/>
              <a:t>2 </a:t>
            </a:r>
            <a:r>
              <a:rPr lang="en-US" altLang="ru-RU" sz="2400" b="1"/>
              <a:t>YouTube: </a:t>
            </a:r>
            <a:r>
              <a:rPr lang="en-US" altLang="en-US" sz="2400"/>
              <a:t>Просмотр</a:t>
            </a:r>
            <a:r>
              <a:rPr lang="en-US" altLang="ru-RU" sz="2400"/>
              <a:t> </a:t>
            </a:r>
            <a:r>
              <a:rPr lang="en-US" altLang="en-US" sz="2400"/>
              <a:t>короткого</a:t>
            </a:r>
            <a:r>
              <a:rPr lang="en-US" altLang="ru-RU" sz="2400"/>
              <a:t> </a:t>
            </a:r>
            <a:r>
              <a:rPr lang="en-US" altLang="en-US" sz="2400"/>
              <a:t>видеоролика</a:t>
            </a:r>
            <a:r>
              <a:rPr lang="en-US" altLang="ru-RU" sz="2400"/>
              <a:t> "Welding Safety Tips" </a:t>
            </a:r>
            <a:r>
              <a:rPr lang="en-US" altLang="en-US" sz="2400"/>
              <a:t>на</a:t>
            </a:r>
            <a:r>
              <a:rPr lang="en-US" altLang="ru-RU" sz="2400"/>
              <a:t> </a:t>
            </a:r>
            <a:r>
              <a:rPr lang="en-US" altLang="en-US" sz="2400"/>
              <a:t>английском</a:t>
            </a:r>
            <a:r>
              <a:rPr lang="en-US" altLang="ru-RU" sz="2400"/>
              <a:t> </a:t>
            </a:r>
            <a:r>
              <a:rPr lang="en-US" altLang="en-US" sz="2400"/>
              <a:t>языке</a:t>
            </a:r>
            <a:r>
              <a:rPr lang="en-US" altLang="ru-RU" sz="2400"/>
              <a:t>.</a:t>
            </a:r>
            <a:endParaRPr lang="en-US" altLang="ru-RU" sz="2400"/>
          </a:p>
          <a:p>
            <a:r>
              <a:rPr lang="en-US" altLang="ru-RU" sz="2400"/>
              <a:t>3  </a:t>
            </a:r>
            <a:r>
              <a:rPr lang="en-US" altLang="en-US" sz="2400" b="1"/>
              <a:t>Выполнение</a:t>
            </a:r>
            <a:r>
              <a:rPr lang="en-US" altLang="ru-RU" sz="2400" b="1"/>
              <a:t> </a:t>
            </a:r>
            <a:r>
              <a:rPr lang="en-US" altLang="en-US" sz="2400" b="1"/>
              <a:t>задания</a:t>
            </a:r>
            <a:r>
              <a:rPr lang="en-US" altLang="ru-RU" sz="2400" b="1"/>
              <a:t> </a:t>
            </a:r>
            <a:r>
              <a:rPr lang="en-US" altLang="en-US" sz="2400" b="1"/>
              <a:t>в</a:t>
            </a:r>
            <a:r>
              <a:rPr lang="en-US" altLang="ru-RU" sz="2400" b="1"/>
              <a:t> Google Classroom</a:t>
            </a:r>
            <a:r>
              <a:rPr lang="en-US" altLang="ru-RU" sz="2400"/>
              <a:t>: </a:t>
            </a:r>
            <a:r>
              <a:rPr lang="en-US" altLang="en-US" sz="2400"/>
              <a:t>сопоставить</a:t>
            </a:r>
            <a:r>
              <a:rPr lang="en-US" altLang="ru-RU" sz="2400"/>
              <a:t> </a:t>
            </a:r>
            <a:r>
              <a:rPr lang="en-US" altLang="en-US" sz="2400"/>
              <a:t>изображения</a:t>
            </a:r>
            <a:r>
              <a:rPr lang="en-US" altLang="ru-RU" sz="2400"/>
              <a:t> PPE </a:t>
            </a:r>
            <a:r>
              <a:rPr lang="en-US" altLang="en-US" sz="2400"/>
              <a:t>с</a:t>
            </a:r>
            <a:r>
              <a:rPr lang="en-US" altLang="ru-RU" sz="2400"/>
              <a:t> </a:t>
            </a:r>
            <a:r>
              <a:rPr lang="en-US" altLang="en-US" sz="2400"/>
              <a:t>их</a:t>
            </a:r>
            <a:r>
              <a:rPr lang="en-US" altLang="ru-RU" sz="2400"/>
              <a:t> </a:t>
            </a:r>
            <a:r>
              <a:rPr lang="en-US" altLang="en-US" sz="2400"/>
              <a:t>названиями</a:t>
            </a:r>
            <a:r>
              <a:rPr lang="en-US" altLang="ru-RU" sz="2400"/>
              <a:t> </a:t>
            </a:r>
            <a:r>
              <a:rPr lang="en-US" altLang="en-US" sz="2400"/>
              <a:t>на</a:t>
            </a:r>
            <a:r>
              <a:rPr lang="en-US" altLang="ru-RU" sz="2400"/>
              <a:t> </a:t>
            </a:r>
            <a:r>
              <a:rPr lang="en-US" altLang="en-US" sz="2400"/>
              <a:t>английском</a:t>
            </a:r>
            <a:r>
              <a:rPr lang="en-US" altLang="ru-RU" sz="2400"/>
              <a:t> </a:t>
            </a:r>
            <a:r>
              <a:rPr lang="en-US" altLang="en-US" sz="2400"/>
              <a:t>языке</a:t>
            </a:r>
            <a:r>
              <a:rPr lang="en-US" altLang="ru-RU" sz="2400"/>
              <a:t>; </a:t>
            </a:r>
            <a:r>
              <a:rPr lang="en-US" altLang="en-US" sz="2400"/>
              <a:t>ответить</a:t>
            </a:r>
            <a:r>
              <a:rPr lang="en-US" altLang="ru-RU" sz="2400"/>
              <a:t> </a:t>
            </a:r>
            <a:r>
              <a:rPr lang="en-US" altLang="en-US" sz="2400"/>
              <a:t>на</a:t>
            </a:r>
            <a:r>
              <a:rPr lang="en-US" altLang="ru-RU" sz="2400"/>
              <a:t> </a:t>
            </a:r>
            <a:r>
              <a:rPr lang="en-US" altLang="en-US" sz="2400"/>
              <a:t>вопросы</a:t>
            </a:r>
            <a:r>
              <a:rPr lang="en-US" altLang="ru-RU" sz="2400"/>
              <a:t> </a:t>
            </a:r>
            <a:r>
              <a:rPr lang="en-US" altLang="en-US" sz="2400"/>
              <a:t>по</a:t>
            </a:r>
            <a:r>
              <a:rPr lang="en-US" altLang="ru-RU" sz="2400"/>
              <a:t> </a:t>
            </a:r>
            <a:r>
              <a:rPr lang="en-US" altLang="en-US" sz="2400"/>
              <a:t>видеоролику</a:t>
            </a:r>
            <a:r>
              <a:rPr lang="en-US" altLang="ru-RU" sz="2400"/>
              <a:t>; </a:t>
            </a:r>
            <a:r>
              <a:rPr lang="en-US" altLang="en-US" sz="2400"/>
              <a:t>написать</a:t>
            </a:r>
            <a:r>
              <a:rPr lang="en-US" altLang="ru-RU" sz="2400"/>
              <a:t> 5 </a:t>
            </a:r>
            <a:r>
              <a:rPr lang="en-US" altLang="en-US" sz="2400"/>
              <a:t>предложений</a:t>
            </a:r>
            <a:r>
              <a:rPr lang="en-US" altLang="ru-RU" sz="2400"/>
              <a:t> </a:t>
            </a:r>
            <a:r>
              <a:rPr lang="en-US" altLang="en-US" sz="2400"/>
              <a:t>о</a:t>
            </a:r>
            <a:r>
              <a:rPr lang="en-US" altLang="ru-RU" sz="2400"/>
              <a:t> </a:t>
            </a:r>
            <a:r>
              <a:rPr lang="en-US" altLang="en-US" sz="2400"/>
              <a:t>важности</a:t>
            </a:r>
            <a:r>
              <a:rPr lang="en-US" altLang="ru-RU" sz="2400"/>
              <a:t> </a:t>
            </a:r>
            <a:r>
              <a:rPr lang="en-US" altLang="en-US" sz="2400"/>
              <a:t>использования</a:t>
            </a:r>
            <a:r>
              <a:rPr lang="en-US" altLang="ru-RU" sz="2400"/>
              <a:t> PPE.</a:t>
            </a:r>
            <a:endParaRPr lang="ru-RU" altLang="en-US" sz="240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7673340" y="182245"/>
            <a:ext cx="6727825" cy="7847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400" b="1" i="1"/>
              <a:t>Пример</a:t>
            </a:r>
            <a:r>
              <a:rPr lang="en-US" altLang="ru-RU" sz="2400" b="1" i="1"/>
              <a:t> 3:</a:t>
            </a:r>
            <a:r>
              <a:rPr lang="en-US" altLang="ru-RU" sz="2400"/>
              <a:t> </a:t>
            </a:r>
            <a:r>
              <a:rPr lang="en-US" altLang="en-US" sz="2400"/>
              <a:t>Тема</a:t>
            </a:r>
            <a:r>
              <a:rPr lang="en-US" altLang="ru-RU" sz="2400"/>
              <a:t> 4  "</a:t>
            </a:r>
            <a:r>
              <a:rPr lang="en-US" altLang="en-US" sz="2400"/>
              <a:t>Процессы</a:t>
            </a:r>
            <a:r>
              <a:rPr lang="en-US" altLang="ru-RU" sz="2400"/>
              <a:t> </a:t>
            </a:r>
            <a:r>
              <a:rPr lang="en-US" altLang="en-US" sz="2400"/>
              <a:t>сварки</a:t>
            </a:r>
            <a:r>
              <a:rPr lang="en-US" altLang="ru-RU" sz="2400"/>
              <a:t>"</a:t>
            </a:r>
            <a:endParaRPr lang="en-US" altLang="ru-RU" sz="2400"/>
          </a:p>
          <a:p>
            <a:r>
              <a:rPr lang="en-US" altLang="en-US" sz="2400" b="1"/>
              <a:t>Задание</a:t>
            </a:r>
            <a:r>
              <a:rPr lang="en-US" altLang="ru-RU" sz="2400" b="1"/>
              <a:t>: </a:t>
            </a:r>
            <a:r>
              <a:rPr lang="en-US" altLang="en-US" sz="2400"/>
              <a:t>Сымитировать</a:t>
            </a:r>
            <a:r>
              <a:rPr lang="en-US" altLang="ru-RU" sz="2400"/>
              <a:t> </a:t>
            </a:r>
            <a:r>
              <a:rPr lang="en-US" altLang="en-US" sz="2400"/>
              <a:t>диалог</a:t>
            </a:r>
            <a:r>
              <a:rPr lang="en-US" altLang="ru-RU" sz="2400"/>
              <a:t> </a:t>
            </a:r>
            <a:r>
              <a:rPr lang="en-US" altLang="en-US" sz="2400"/>
              <a:t>между</a:t>
            </a:r>
            <a:r>
              <a:rPr lang="en-US" altLang="ru-RU" sz="2400"/>
              <a:t> </a:t>
            </a:r>
            <a:r>
              <a:rPr lang="en-US" altLang="en-US" sz="2400"/>
              <a:t>сварщиком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мастером</a:t>
            </a:r>
            <a:r>
              <a:rPr lang="en-US" altLang="ru-RU" sz="2400"/>
              <a:t> </a:t>
            </a:r>
            <a:r>
              <a:rPr lang="en-US" altLang="en-US" sz="2400"/>
              <a:t>по</a:t>
            </a:r>
            <a:r>
              <a:rPr lang="en-US" altLang="ru-RU" sz="2400"/>
              <a:t> </a:t>
            </a:r>
            <a:r>
              <a:rPr lang="en-US" altLang="en-US" sz="2400"/>
              <a:t>поводу</a:t>
            </a:r>
            <a:r>
              <a:rPr lang="en-US" altLang="ru-RU" sz="2400"/>
              <a:t> </a:t>
            </a:r>
            <a:r>
              <a:rPr lang="en-US" altLang="en-US" sz="2400"/>
              <a:t>обнаруженного</a:t>
            </a:r>
            <a:r>
              <a:rPr lang="en-US" altLang="ru-RU" sz="2400"/>
              <a:t> </a:t>
            </a:r>
            <a:r>
              <a:rPr lang="en-US" altLang="en-US" sz="2400"/>
              <a:t>дефекта</a:t>
            </a:r>
            <a:r>
              <a:rPr lang="en-US" altLang="ru-RU" sz="2400"/>
              <a:t> </a:t>
            </a:r>
            <a:r>
              <a:rPr lang="en-US" altLang="en-US" sz="2400"/>
              <a:t>сварки</a:t>
            </a:r>
            <a:r>
              <a:rPr lang="en-US" altLang="ru-RU" sz="2400"/>
              <a:t>.</a:t>
            </a:r>
            <a:endParaRPr lang="en-US" altLang="ru-RU" sz="2400"/>
          </a:p>
          <a:p>
            <a:r>
              <a:rPr lang="en-US" altLang="en-US" sz="2400" b="1"/>
              <a:t>Реализация</a:t>
            </a:r>
            <a:r>
              <a:rPr lang="en-US" altLang="ru-RU" sz="2400" b="1"/>
              <a:t> </a:t>
            </a:r>
            <a:r>
              <a:rPr lang="en-US" altLang="en-US" sz="2400" b="1"/>
              <a:t>с</a:t>
            </a:r>
            <a:r>
              <a:rPr lang="en-US" altLang="ru-RU" sz="2400" b="1"/>
              <a:t> </a:t>
            </a:r>
            <a:r>
              <a:rPr lang="en-US" altLang="en-US" sz="2400" b="1"/>
              <a:t>цифровых</a:t>
            </a:r>
            <a:r>
              <a:rPr lang="en-US" altLang="ru-RU" sz="2400" b="1"/>
              <a:t> </a:t>
            </a:r>
            <a:r>
              <a:rPr lang="en-US" altLang="en-US" sz="2400" b="1"/>
              <a:t>технологии</a:t>
            </a:r>
            <a:r>
              <a:rPr lang="en-US" altLang="ru-RU" sz="2400" b="1"/>
              <a:t>:</a:t>
            </a:r>
            <a:endParaRPr lang="en-US" altLang="ru-RU" sz="2400" b="1"/>
          </a:p>
          <a:p>
            <a:r>
              <a:rPr lang="en-US" altLang="ru-RU" sz="2400" b="1"/>
              <a:t>1 </a:t>
            </a:r>
            <a:r>
              <a:rPr lang="en-US" altLang="en-US" sz="2400" b="1"/>
              <a:t>Аудио</a:t>
            </a:r>
            <a:r>
              <a:rPr lang="en-US" altLang="ru-RU" sz="2400" b="1"/>
              <a:t>/</a:t>
            </a:r>
            <a:r>
              <a:rPr lang="en-US" altLang="en-US" sz="2400" b="1"/>
              <a:t>Видео</a:t>
            </a:r>
            <a:r>
              <a:rPr lang="en-US" altLang="ru-RU" sz="2400" b="1"/>
              <a:t> </a:t>
            </a:r>
            <a:r>
              <a:rPr lang="en-US" altLang="en-US" sz="2400" b="1"/>
              <a:t>запись</a:t>
            </a:r>
            <a:r>
              <a:rPr lang="en-US" altLang="ru-RU" sz="2400" b="1"/>
              <a:t>: </a:t>
            </a:r>
            <a:r>
              <a:rPr lang="en-US" altLang="en-US" sz="2400"/>
              <a:t>Студентам</a:t>
            </a:r>
            <a:r>
              <a:rPr lang="en-US" altLang="ru-RU" sz="2400"/>
              <a:t> </a:t>
            </a:r>
            <a:r>
              <a:rPr lang="en-US" altLang="en-US" sz="2400"/>
              <a:t>предлагается</a:t>
            </a:r>
            <a:r>
              <a:rPr lang="en-US" altLang="ru-RU" sz="2400"/>
              <a:t> </a:t>
            </a:r>
            <a:r>
              <a:rPr lang="en-US" altLang="en-US" sz="2400"/>
              <a:t>прослушать</a:t>
            </a:r>
            <a:r>
              <a:rPr lang="en-US" altLang="ru-RU" sz="2400"/>
              <a:t> </a:t>
            </a:r>
            <a:r>
              <a:rPr lang="en-US" altLang="en-US" sz="2400"/>
              <a:t>или</a:t>
            </a:r>
            <a:r>
              <a:rPr lang="en-US" altLang="ru-RU" sz="2400"/>
              <a:t> </a:t>
            </a:r>
            <a:r>
              <a:rPr lang="en-US" altLang="en-US" sz="2400"/>
              <a:t>просмотреть</a:t>
            </a:r>
            <a:r>
              <a:rPr lang="en-US" altLang="ru-RU" sz="2400"/>
              <a:t> </a:t>
            </a:r>
            <a:r>
              <a:rPr lang="en-US" altLang="en-US" sz="2400"/>
              <a:t>пример</a:t>
            </a:r>
            <a:r>
              <a:rPr lang="en-US" altLang="ru-RU" sz="2400"/>
              <a:t> </a:t>
            </a:r>
            <a:r>
              <a:rPr lang="en-US" altLang="en-US" sz="2400"/>
              <a:t>диалога</a:t>
            </a:r>
            <a:r>
              <a:rPr lang="en-US" altLang="ru-RU" sz="2400"/>
              <a:t> </a:t>
            </a:r>
            <a:r>
              <a:rPr lang="en-US" altLang="en-US" sz="2400"/>
              <a:t>на</a:t>
            </a:r>
            <a:r>
              <a:rPr lang="en-US" altLang="ru-RU" sz="2400"/>
              <a:t> </a:t>
            </a:r>
            <a:r>
              <a:rPr lang="en-US" altLang="en-US" sz="2400"/>
              <a:t>английском</a:t>
            </a:r>
            <a:r>
              <a:rPr lang="en-US" altLang="ru-RU" sz="2400"/>
              <a:t> </a:t>
            </a:r>
            <a:r>
              <a:rPr lang="en-US" altLang="en-US" sz="2400"/>
              <a:t>языке</a:t>
            </a:r>
            <a:r>
              <a:rPr lang="en-US" altLang="ru-RU" sz="2400"/>
              <a:t>, </a:t>
            </a:r>
            <a:r>
              <a:rPr lang="en-US" altLang="en-US" sz="2400"/>
              <a:t>где</a:t>
            </a:r>
            <a:r>
              <a:rPr lang="en-US" altLang="ru-RU" sz="2400"/>
              <a:t> </a:t>
            </a:r>
            <a:r>
              <a:rPr lang="en-US" altLang="en-US" sz="2400"/>
              <a:t>обсуждается</a:t>
            </a:r>
            <a:r>
              <a:rPr lang="en-US" altLang="ru-RU" sz="2400"/>
              <a:t> </a:t>
            </a:r>
            <a:r>
              <a:rPr lang="en-US" altLang="en-US" sz="2400"/>
              <a:t>дефект</a:t>
            </a:r>
            <a:r>
              <a:rPr lang="en-US" altLang="ru-RU" sz="2400"/>
              <a:t> </a:t>
            </a:r>
            <a:r>
              <a:rPr lang="en-US" altLang="en-US" sz="2400"/>
              <a:t>сварки</a:t>
            </a:r>
            <a:r>
              <a:rPr lang="en-US" altLang="ru-RU" sz="2400"/>
              <a:t> (</a:t>
            </a:r>
            <a:r>
              <a:rPr lang="en-US" altLang="en-US" sz="2400"/>
              <a:t>например</a:t>
            </a:r>
            <a:r>
              <a:rPr lang="en-US" altLang="ru-RU" sz="2400"/>
              <a:t>, undercut </a:t>
            </a:r>
            <a:r>
              <a:rPr lang="en-US" altLang="en-US" sz="2400"/>
              <a:t>или</a:t>
            </a:r>
            <a:r>
              <a:rPr lang="en-US" altLang="ru-RU" sz="2400"/>
              <a:t> porosity).</a:t>
            </a:r>
            <a:endParaRPr lang="en-US" altLang="ru-RU" sz="2400"/>
          </a:p>
          <a:p>
            <a:r>
              <a:rPr lang="en-US" altLang="ru-RU" sz="2400" b="1"/>
              <a:t>2 Google Classroom: </a:t>
            </a:r>
            <a:r>
              <a:rPr lang="en-US" altLang="en-US" sz="2400"/>
              <a:t>Студенты</a:t>
            </a:r>
            <a:r>
              <a:rPr lang="en-US" altLang="ru-RU" sz="2400"/>
              <a:t> </a:t>
            </a:r>
            <a:r>
              <a:rPr lang="en-US" altLang="en-US" sz="2400"/>
              <a:t>получают</a:t>
            </a:r>
            <a:r>
              <a:rPr lang="en-US" altLang="ru-RU" sz="2400"/>
              <a:t> </a:t>
            </a:r>
            <a:r>
              <a:rPr lang="en-US" altLang="en-US" sz="2400"/>
              <a:t>сценарий</a:t>
            </a:r>
            <a:r>
              <a:rPr lang="en-US" altLang="ru-RU" sz="2400"/>
              <a:t> </a:t>
            </a:r>
            <a:r>
              <a:rPr lang="en-US" altLang="en-US" sz="2400"/>
              <a:t>диалога</a:t>
            </a:r>
            <a:r>
              <a:rPr lang="en-US" altLang="ru-RU" sz="2400"/>
              <a:t> </a:t>
            </a:r>
            <a:r>
              <a:rPr lang="en-US" altLang="en-US" sz="2400"/>
              <a:t>с</a:t>
            </a:r>
            <a:r>
              <a:rPr lang="en-US" altLang="ru-RU" sz="2400"/>
              <a:t> </a:t>
            </a:r>
            <a:r>
              <a:rPr lang="en-US" altLang="en-US" sz="2400"/>
              <a:t>пропусками</a:t>
            </a:r>
            <a:r>
              <a:rPr lang="en-US" altLang="ru-RU" sz="2400"/>
              <a:t> </a:t>
            </a:r>
            <a:r>
              <a:rPr lang="en-US" altLang="en-US" sz="2400"/>
              <a:t>или</a:t>
            </a:r>
            <a:r>
              <a:rPr lang="en-US" altLang="ru-RU" sz="2400"/>
              <a:t> </a:t>
            </a:r>
            <a:r>
              <a:rPr lang="en-US" altLang="en-US" sz="2400"/>
              <a:t>с</a:t>
            </a:r>
            <a:r>
              <a:rPr lang="en-US" altLang="ru-RU" sz="2400"/>
              <a:t> </a:t>
            </a:r>
            <a:r>
              <a:rPr lang="en-US" altLang="en-US" sz="2400"/>
              <a:t>указанием</a:t>
            </a:r>
            <a:r>
              <a:rPr lang="en-US" altLang="ru-RU" sz="2400"/>
              <a:t> </a:t>
            </a:r>
            <a:r>
              <a:rPr lang="en-US" altLang="en-US" sz="2400"/>
              <a:t>ролей</a:t>
            </a:r>
            <a:r>
              <a:rPr lang="en-US" altLang="ru-RU" sz="2400"/>
              <a:t>.</a:t>
            </a:r>
            <a:endParaRPr lang="en-US" altLang="ru-RU" sz="2400"/>
          </a:p>
          <a:p>
            <a:r>
              <a:rPr lang="en-US" altLang="ru-RU" sz="2400" b="1"/>
              <a:t>3 </a:t>
            </a:r>
            <a:r>
              <a:rPr lang="en-US" altLang="en-US" sz="2400" b="1"/>
              <a:t>Инструменты</a:t>
            </a:r>
            <a:r>
              <a:rPr lang="en-US" altLang="ru-RU" sz="2400" b="1"/>
              <a:t> </a:t>
            </a:r>
            <a:r>
              <a:rPr lang="en-US" altLang="en-US" sz="2400" b="1"/>
              <a:t>для</a:t>
            </a:r>
            <a:r>
              <a:rPr lang="en-US" altLang="ru-RU" sz="2400" b="1"/>
              <a:t> </a:t>
            </a:r>
            <a:r>
              <a:rPr lang="en-US" altLang="en-US" sz="2400" b="1"/>
              <a:t>записи</a:t>
            </a:r>
            <a:r>
              <a:rPr lang="en-US" altLang="ru-RU" sz="2400" b="1"/>
              <a:t>:</a:t>
            </a:r>
            <a:r>
              <a:rPr lang="en-US" altLang="ru-RU" sz="2400"/>
              <a:t> </a:t>
            </a:r>
            <a:r>
              <a:rPr lang="en-US" altLang="en-US" sz="2400"/>
              <a:t>Студенты</a:t>
            </a:r>
            <a:r>
              <a:rPr lang="en-US" altLang="ru-RU" sz="2400"/>
              <a:t> </a:t>
            </a:r>
            <a:r>
              <a:rPr lang="en-US" altLang="en-US" sz="2400"/>
              <a:t>записывают</a:t>
            </a:r>
            <a:r>
              <a:rPr lang="en-US" altLang="ru-RU" sz="2400"/>
              <a:t> </a:t>
            </a:r>
            <a:r>
              <a:rPr lang="en-US" altLang="en-US" sz="2400"/>
              <a:t>свой</a:t>
            </a:r>
            <a:r>
              <a:rPr lang="en-US" altLang="ru-RU" sz="2400"/>
              <a:t> </a:t>
            </a:r>
            <a:r>
              <a:rPr lang="en-US" altLang="en-US" sz="2400"/>
              <a:t>диалог</a:t>
            </a:r>
            <a:r>
              <a:rPr lang="en-US" altLang="ru-RU" sz="2400"/>
              <a:t>, </a:t>
            </a:r>
            <a:r>
              <a:rPr lang="en-US" altLang="en-US" sz="2400"/>
              <a:t>используя</a:t>
            </a:r>
            <a:r>
              <a:rPr lang="en-US" altLang="ru-RU" sz="2400"/>
              <a:t> </a:t>
            </a:r>
            <a:r>
              <a:rPr lang="en-US" altLang="en-US" sz="2400"/>
              <a:t>диктофон</a:t>
            </a:r>
            <a:r>
              <a:rPr lang="en-US" altLang="ru-RU" sz="2400"/>
              <a:t> </a:t>
            </a:r>
            <a:r>
              <a:rPr lang="en-US" altLang="en-US" sz="2400"/>
              <a:t>на</a:t>
            </a:r>
            <a:r>
              <a:rPr lang="en-US" altLang="ru-RU" sz="2400"/>
              <a:t> </a:t>
            </a:r>
            <a:r>
              <a:rPr lang="en-US" altLang="en-US" sz="2400"/>
              <a:t>смартфоне</a:t>
            </a:r>
            <a:r>
              <a:rPr lang="en-US" altLang="ru-RU" sz="2400"/>
              <a:t> </a:t>
            </a:r>
            <a:r>
              <a:rPr lang="en-US" altLang="en-US" sz="2400"/>
              <a:t>или</a:t>
            </a:r>
            <a:r>
              <a:rPr lang="en-US" altLang="ru-RU" sz="2400"/>
              <a:t> </a:t>
            </a:r>
            <a:r>
              <a:rPr lang="en-US" altLang="en-US" sz="2400"/>
              <a:t>онлайн</a:t>
            </a:r>
            <a:r>
              <a:rPr lang="en-US" altLang="ru-RU" sz="2400"/>
              <a:t>-</a:t>
            </a:r>
            <a:r>
              <a:rPr lang="en-US" altLang="en-US" sz="2400"/>
              <a:t>сервисы</a:t>
            </a:r>
            <a:r>
              <a:rPr lang="en-US" altLang="ru-RU" sz="2400"/>
              <a:t> </a:t>
            </a:r>
            <a:r>
              <a:rPr lang="en-US" altLang="en-US" sz="2400"/>
              <a:t>для</a:t>
            </a:r>
            <a:r>
              <a:rPr lang="en-US" altLang="ru-RU" sz="2400"/>
              <a:t> </a:t>
            </a:r>
            <a:r>
              <a:rPr lang="en-US" altLang="en-US" sz="2400"/>
              <a:t>записи</a:t>
            </a:r>
            <a:r>
              <a:rPr lang="en-US" altLang="ru-RU" sz="2400"/>
              <a:t> </a:t>
            </a:r>
            <a:r>
              <a:rPr lang="en-US" altLang="en-US" sz="2400"/>
              <a:t>голоса</a:t>
            </a:r>
            <a:r>
              <a:rPr lang="en-US" altLang="ru-RU" sz="2400"/>
              <a:t>. </a:t>
            </a:r>
            <a:r>
              <a:rPr lang="en-US" altLang="en-US" sz="2400"/>
              <a:t>Затем</a:t>
            </a:r>
            <a:r>
              <a:rPr lang="en-US" altLang="ru-RU" sz="2400"/>
              <a:t> </a:t>
            </a:r>
            <a:r>
              <a:rPr lang="en-US" altLang="en-US" sz="2400"/>
              <a:t>они</a:t>
            </a:r>
            <a:r>
              <a:rPr lang="en-US" altLang="ru-RU" sz="2400"/>
              <a:t> </a:t>
            </a:r>
            <a:r>
              <a:rPr lang="en-US" altLang="en-US" sz="2400"/>
              <a:t>загружают</a:t>
            </a:r>
            <a:r>
              <a:rPr lang="en-US" altLang="ru-RU" sz="2400"/>
              <a:t> </a:t>
            </a:r>
            <a:r>
              <a:rPr lang="en-US" altLang="en-US" sz="2400"/>
              <a:t>аудиофайл</a:t>
            </a:r>
            <a:r>
              <a:rPr lang="en-US" altLang="ru-RU" sz="2400"/>
              <a:t> </a:t>
            </a:r>
            <a:r>
              <a:rPr lang="en-US" altLang="en-US" sz="2400"/>
              <a:t>в</a:t>
            </a:r>
            <a:r>
              <a:rPr lang="en-US" altLang="ru-RU" sz="2400"/>
              <a:t>  Google Classroom.</a:t>
            </a:r>
            <a:endParaRPr lang="en-US" altLang="ru-RU" sz="2400"/>
          </a:p>
          <a:p>
            <a:r>
              <a:rPr lang="en-US" altLang="ru-RU" sz="2400" b="1"/>
              <a:t>4 </a:t>
            </a:r>
            <a:r>
              <a:rPr lang="en-US" altLang="en-US" sz="2400" b="1"/>
              <a:t>Инструменты</a:t>
            </a:r>
            <a:r>
              <a:rPr lang="en-US" altLang="ru-RU" sz="2400" b="1"/>
              <a:t> </a:t>
            </a:r>
            <a:r>
              <a:rPr lang="en-US" altLang="en-US" sz="2400" b="1"/>
              <a:t>для</a:t>
            </a:r>
            <a:r>
              <a:rPr lang="en-US" altLang="ru-RU" sz="2400" b="1"/>
              <a:t> </a:t>
            </a:r>
            <a:r>
              <a:rPr lang="en-US" altLang="en-US" sz="2400" b="1"/>
              <a:t>совместной</a:t>
            </a:r>
            <a:r>
              <a:rPr lang="en-US" altLang="ru-RU" sz="2400" b="1"/>
              <a:t> </a:t>
            </a:r>
            <a:r>
              <a:rPr lang="en-US" altLang="en-US" sz="2400" b="1"/>
              <a:t>работы</a:t>
            </a:r>
            <a:r>
              <a:rPr lang="en-US" altLang="ru-RU" sz="2400" b="1"/>
              <a:t>: </a:t>
            </a:r>
            <a:r>
              <a:rPr lang="en-US" altLang="en-US" sz="2400"/>
              <a:t>Для</a:t>
            </a:r>
            <a:r>
              <a:rPr lang="en-US" altLang="ru-RU" sz="2400"/>
              <a:t> </a:t>
            </a:r>
            <a:r>
              <a:rPr lang="en-US" altLang="en-US" sz="2400"/>
              <a:t>более</a:t>
            </a:r>
            <a:r>
              <a:rPr lang="en-US" altLang="ru-RU" sz="2400"/>
              <a:t> </a:t>
            </a:r>
            <a:r>
              <a:rPr lang="en-US" altLang="en-US" sz="2400"/>
              <a:t>сложных</a:t>
            </a:r>
            <a:r>
              <a:rPr lang="en-US" altLang="ru-RU" sz="2400"/>
              <a:t> </a:t>
            </a:r>
            <a:r>
              <a:rPr lang="en-US" altLang="en-US" sz="2400"/>
              <a:t>заданий</a:t>
            </a:r>
            <a:r>
              <a:rPr lang="en-US" altLang="ru-RU" sz="2400"/>
              <a:t>, </a:t>
            </a:r>
            <a:r>
              <a:rPr lang="en-US" altLang="en-US" sz="2400"/>
              <a:t>где</a:t>
            </a:r>
            <a:r>
              <a:rPr lang="en-US" altLang="ru-RU" sz="2400"/>
              <a:t> </a:t>
            </a:r>
            <a:r>
              <a:rPr lang="en-US" altLang="en-US" sz="2400"/>
              <a:t>требуется</a:t>
            </a:r>
            <a:r>
              <a:rPr lang="en-US" altLang="ru-RU" sz="2400"/>
              <a:t> </a:t>
            </a:r>
            <a:r>
              <a:rPr lang="en-US" altLang="en-US" sz="2400"/>
              <a:t>совместное</a:t>
            </a:r>
            <a:r>
              <a:rPr lang="en-US" altLang="ru-RU" sz="2400"/>
              <a:t> </a:t>
            </a:r>
            <a:r>
              <a:rPr lang="en-US" altLang="en-US" sz="2400"/>
              <a:t>составление</a:t>
            </a:r>
            <a:r>
              <a:rPr lang="en-US" altLang="ru-RU" sz="2400"/>
              <a:t> </a:t>
            </a:r>
            <a:r>
              <a:rPr lang="en-US" altLang="en-US" sz="2400"/>
              <a:t>отчета</a:t>
            </a:r>
            <a:r>
              <a:rPr lang="en-US" altLang="ru-RU" sz="2400"/>
              <a:t> </a:t>
            </a:r>
            <a:r>
              <a:rPr lang="en-US" altLang="en-US" sz="2400"/>
              <a:t>о</a:t>
            </a:r>
            <a:r>
              <a:rPr lang="en-US" altLang="ru-RU" sz="2400"/>
              <a:t> </a:t>
            </a:r>
            <a:r>
              <a:rPr lang="en-US" altLang="en-US" sz="2400"/>
              <a:t>дефекте</a:t>
            </a:r>
            <a:r>
              <a:rPr lang="en-US" altLang="ru-RU" sz="2400"/>
              <a:t>, </a:t>
            </a:r>
            <a:r>
              <a:rPr lang="en-US" altLang="en-US" sz="2400"/>
              <a:t>студенты</a:t>
            </a:r>
            <a:r>
              <a:rPr lang="en-US" altLang="ru-RU" sz="2400"/>
              <a:t> </a:t>
            </a:r>
            <a:r>
              <a:rPr lang="en-US" altLang="en-US" sz="2400"/>
              <a:t>могут</a:t>
            </a:r>
            <a:r>
              <a:rPr lang="en-US" altLang="ru-RU" sz="2400"/>
              <a:t> </a:t>
            </a:r>
            <a:r>
              <a:rPr lang="en-US" altLang="en-US" sz="2400"/>
              <a:t>использовать</a:t>
            </a:r>
            <a:r>
              <a:rPr lang="en-US" altLang="ru-RU" sz="2400"/>
              <a:t> Google Docs, </a:t>
            </a:r>
            <a:r>
              <a:rPr lang="en-US" altLang="en-US" sz="2400"/>
              <a:t>где</a:t>
            </a:r>
            <a:r>
              <a:rPr lang="en-US" altLang="ru-RU" sz="2400"/>
              <a:t> </a:t>
            </a:r>
            <a:r>
              <a:rPr lang="en-US" altLang="en-US" sz="2400"/>
              <a:t>преподаватель</a:t>
            </a:r>
            <a:r>
              <a:rPr lang="en-US" altLang="ru-RU" sz="2400"/>
              <a:t> </a:t>
            </a:r>
            <a:r>
              <a:rPr lang="en-US" altLang="en-US" sz="2400"/>
              <a:t>может</a:t>
            </a:r>
            <a:r>
              <a:rPr lang="en-US" altLang="ru-RU" sz="2400"/>
              <a:t> </a:t>
            </a:r>
            <a:r>
              <a:rPr lang="en-US" altLang="en-US" sz="2400"/>
              <a:t>оставлять</a:t>
            </a:r>
            <a:r>
              <a:rPr lang="en-US" altLang="ru-RU" sz="2400"/>
              <a:t> </a:t>
            </a:r>
            <a:r>
              <a:rPr lang="en-US" altLang="en-US" sz="2400"/>
              <a:t>комментарии</a:t>
            </a:r>
            <a:r>
              <a:rPr lang="en-US" altLang="ru-RU" sz="2400"/>
              <a:t> </a:t>
            </a:r>
            <a:r>
              <a:rPr lang="en-US" altLang="en-US" sz="2400"/>
              <a:t>и</a:t>
            </a:r>
            <a:r>
              <a:rPr lang="en-US" altLang="ru-RU" sz="2400"/>
              <a:t> </a:t>
            </a:r>
            <a:r>
              <a:rPr lang="en-US" altLang="en-US" sz="2400"/>
              <a:t>корректировки</a:t>
            </a:r>
            <a:r>
              <a:rPr lang="en-US" altLang="ru-RU" sz="2400"/>
              <a:t> </a:t>
            </a:r>
            <a:r>
              <a:rPr lang="en-US" altLang="en-US" sz="2400"/>
              <a:t>в</a:t>
            </a:r>
            <a:r>
              <a:rPr lang="en-US" altLang="ru-RU" sz="2400"/>
              <a:t> </a:t>
            </a:r>
            <a:r>
              <a:rPr lang="en-US" altLang="en-US" sz="2400"/>
              <a:t>режиме</a:t>
            </a:r>
            <a:r>
              <a:rPr lang="en-US" altLang="ru-RU" sz="2400"/>
              <a:t> </a:t>
            </a:r>
            <a:r>
              <a:rPr lang="en-US" altLang="en-US" sz="2400"/>
              <a:t>реального</a:t>
            </a:r>
            <a:r>
              <a:rPr lang="en-US" altLang="ru-RU" sz="2400"/>
              <a:t> </a:t>
            </a:r>
            <a:r>
              <a:rPr lang="en-US" altLang="en-US" sz="2400"/>
              <a:t>времени</a:t>
            </a:r>
            <a:r>
              <a:rPr lang="en-US" altLang="ru-RU" sz="2400"/>
              <a:t>.</a:t>
            </a:r>
            <a:endParaRPr lang="ru-RU" altLang="en-US"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255" y="0"/>
            <a:ext cx="5486400" cy="8229600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6243955" y="1261110"/>
            <a:ext cx="7681595" cy="3621405"/>
          </a:xfrm>
          <a:prstGeom prst="rect">
            <a:avLst/>
          </a:prstGeom>
        </p:spPr>
        <p:txBody>
          <a:bodyPr wrap="square">
            <a:noAutofit/>
          </a:bodyPr>
          <a:p>
            <a:pPr algn="just" defTabSz="266700"/>
            <a:r>
              <a:rPr lang="en-US" altLang="zh-CN" sz="2400" b="1">
                <a:latin typeface="Times New Roman" panose="02020603050405020304"/>
                <a:ea typeface="SimSun" panose="02010600030101010101" pitchFamily="2" charset="-122"/>
              </a:rPr>
              <a:t>В результате системного использования данного продукта студенты:</a:t>
            </a:r>
            <a:endParaRPr lang="en-US" altLang="zh-CN" sz="2400" b="1">
              <a:latin typeface="Times New Roman" panose="02020603050405020304"/>
              <a:ea typeface="SimSun" panose="02010600030101010101" pitchFamily="2" charset="-122"/>
            </a:endParaRPr>
          </a:p>
          <a:p>
            <a:pPr algn="just" defTabSz="266700"/>
            <a:endParaRPr lang="en-US" altLang="zh-CN" sz="2400" b="1">
              <a:latin typeface="Times New Roman" panose="02020603050405020304"/>
              <a:ea typeface="SimSun" panose="02010600030101010101" pitchFamily="2" charset="-122"/>
            </a:endParaRPr>
          </a:p>
          <a:p>
            <a:pPr algn="just" defTabSz="266700">
              <a:lnSpc>
                <a:spcPct val="114000"/>
              </a:lnSpc>
              <a:buFont typeface="Symbol" panose="05050102010706020507"/>
              <a:buChar char=""/>
            </a:pPr>
            <a:r>
              <a:rPr lang="en-US" altLang="zh-CN" sz="2400">
                <a:latin typeface="Times New Roman" panose="02020603050405020304"/>
                <a:ea typeface="ＭＳ 明朝"/>
              </a:rPr>
              <a:t>осваивают профессиональную лексику; </a:t>
            </a:r>
            <a:endParaRPr lang="en-US" altLang="zh-CN" sz="2400">
              <a:latin typeface="Times New Roman" panose="02020603050405020304"/>
              <a:ea typeface="ＭＳ 明朝"/>
            </a:endParaRPr>
          </a:p>
          <a:p>
            <a:pPr indent="0" algn="just" defTabSz="266700">
              <a:lnSpc>
                <a:spcPct val="114000"/>
              </a:lnSpc>
              <a:buFont typeface="Symbol" panose="05050102010706020507"/>
              <a:buNone/>
            </a:pPr>
            <a:endParaRPr lang="en-US" altLang="zh-CN" sz="2400">
              <a:latin typeface="Times New Roman" panose="02020603050405020304"/>
              <a:ea typeface="ＭＳ 明朝"/>
            </a:endParaRPr>
          </a:p>
          <a:p>
            <a:pPr algn="just" defTabSz="266700">
              <a:lnSpc>
                <a:spcPct val="114000"/>
              </a:lnSpc>
              <a:buFont typeface="Symbol" panose="05050102010706020507"/>
              <a:buChar char=""/>
            </a:pPr>
            <a:r>
              <a:rPr lang="en-US" altLang="zh-CN" sz="2400">
                <a:latin typeface="Times New Roman" panose="02020603050405020304"/>
                <a:ea typeface="ＭＳ 明朝"/>
              </a:rPr>
              <a:t>умеют работать с технической документацией; </a:t>
            </a:r>
            <a:endParaRPr lang="en-US" altLang="zh-CN" sz="2400">
              <a:latin typeface="Times New Roman" panose="02020603050405020304"/>
              <a:ea typeface="ＭＳ 明朝"/>
            </a:endParaRPr>
          </a:p>
          <a:p>
            <a:pPr indent="0" algn="just" defTabSz="266700">
              <a:lnSpc>
                <a:spcPct val="114000"/>
              </a:lnSpc>
              <a:buFont typeface="Symbol" panose="05050102010706020507"/>
              <a:buNone/>
            </a:pPr>
            <a:endParaRPr lang="en-US" altLang="zh-CN" sz="2400">
              <a:latin typeface="Times New Roman" panose="02020603050405020304"/>
              <a:ea typeface="ＭＳ 明朝"/>
            </a:endParaRPr>
          </a:p>
          <a:p>
            <a:pPr algn="just" defTabSz="266700">
              <a:lnSpc>
                <a:spcPct val="114000"/>
              </a:lnSpc>
              <a:buFont typeface="Symbol" panose="05050102010706020507"/>
              <a:buChar char=""/>
            </a:pPr>
            <a:r>
              <a:rPr lang="en-US" altLang="zh-CN" sz="2400">
                <a:latin typeface="Times New Roman" panose="02020603050405020304"/>
                <a:ea typeface="ＭＳ 明朝"/>
              </a:rPr>
              <a:t>развивают навыки устной и письменной речи;</a:t>
            </a:r>
            <a:endParaRPr lang="en-US" altLang="zh-CN" sz="2400">
              <a:latin typeface="Times New Roman" panose="02020603050405020304"/>
              <a:ea typeface="ＭＳ 明朝"/>
            </a:endParaRPr>
          </a:p>
          <a:p>
            <a:pPr indent="0" algn="just" defTabSz="266700">
              <a:lnSpc>
                <a:spcPct val="114000"/>
              </a:lnSpc>
              <a:buFont typeface="Symbol" panose="05050102010706020507"/>
              <a:buNone/>
            </a:pPr>
            <a:r>
              <a:rPr lang="en-US" altLang="zh-CN" sz="2400">
                <a:latin typeface="Times New Roman" panose="02020603050405020304"/>
                <a:ea typeface="ＭＳ 明朝"/>
              </a:rPr>
              <a:t> </a:t>
            </a:r>
            <a:endParaRPr lang="en-US" altLang="zh-CN" sz="2400">
              <a:latin typeface="Times New Roman" panose="02020603050405020304"/>
              <a:ea typeface="ＭＳ 明朝"/>
            </a:endParaRPr>
          </a:p>
          <a:p>
            <a:pPr algn="just" defTabSz="266700">
              <a:lnSpc>
                <a:spcPct val="114000"/>
              </a:lnSpc>
              <a:buFont typeface="Symbol" panose="05050102010706020507"/>
              <a:buChar char=""/>
            </a:pPr>
            <a:r>
              <a:rPr lang="en-US" altLang="zh-CN" sz="2400">
                <a:latin typeface="Times New Roman" panose="02020603050405020304"/>
                <a:ea typeface="ＭＳ 明朝"/>
              </a:rPr>
              <a:t>повышают мотивацию к изучению английского языка; </a:t>
            </a:r>
            <a:endParaRPr lang="en-US" altLang="zh-CN" sz="2400">
              <a:latin typeface="Times New Roman" panose="02020603050405020304"/>
              <a:ea typeface="ＭＳ 明朝"/>
            </a:endParaRPr>
          </a:p>
          <a:p>
            <a:pPr indent="0" algn="just" defTabSz="266700">
              <a:lnSpc>
                <a:spcPct val="114000"/>
              </a:lnSpc>
              <a:buFont typeface="Symbol" panose="05050102010706020507"/>
              <a:buNone/>
            </a:pPr>
            <a:endParaRPr lang="en-US" altLang="zh-CN" sz="2400">
              <a:latin typeface="Times New Roman" panose="02020603050405020304"/>
              <a:ea typeface="ＭＳ 明朝"/>
            </a:endParaRPr>
          </a:p>
          <a:p>
            <a:pPr algn="just" defTabSz="266700">
              <a:lnSpc>
                <a:spcPct val="114000"/>
              </a:lnSpc>
              <a:buFont typeface="Symbol" panose="05050102010706020507"/>
              <a:buChar char=""/>
            </a:pPr>
            <a:r>
              <a:rPr lang="en-US" altLang="zh-CN" sz="2400">
                <a:latin typeface="Times New Roman" panose="02020603050405020304"/>
                <a:ea typeface="ＭＳ 明朝"/>
              </a:rPr>
              <a:t>приобретают навыки, соответствующие стандартам WorldSkills. </a:t>
            </a:r>
            <a:endParaRPr lang="en-US" altLang="zh-CN" sz="2400">
              <a:latin typeface="Times New Roman" panose="02020603050405020304"/>
              <a:ea typeface="ＭＳ 明朝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60375"/>
            <a:ext cx="5967412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ru-RU" sz="3600" dirty="0">
                <a:latin typeface="Segoe Print" panose="02000600000000000000" charset="0"/>
                <a:cs typeface="Segoe Print" panose="02000600000000000000" charset="0"/>
              </a:rPr>
              <a:t>Вывод:</a:t>
            </a:r>
            <a:endParaRPr lang="ru-RU" sz="3600" dirty="0">
              <a:latin typeface="Segoe Print" panose="02000600000000000000" charset="0"/>
              <a:cs typeface="Segoe Print" panose="02000600000000000000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013942"/>
            <a:ext cx="4196358" cy="4745950"/>
          </a:xfrm>
          <a:prstGeom prst="roundRect">
            <a:avLst>
              <a:gd name="adj" fmla="val 811"/>
            </a:avLst>
          </a:prstGeom>
          <a:solidFill>
            <a:srgbClr val="E0E0EC"/>
          </a:solidFill>
        </p:spPr>
      </p:sp>
      <p:sp>
        <p:nvSpPr>
          <p:cNvPr id="4" name="Shape 2"/>
          <p:cNvSpPr/>
          <p:nvPr/>
        </p:nvSpPr>
        <p:spPr>
          <a:xfrm>
            <a:off x="1020604" y="224075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01014"/>
          </a:solidFill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07770" y="2427803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3148013"/>
            <a:ext cx="3742730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Повышенная эффективность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3992761"/>
            <a:ext cx="374273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Цифровые технологии значительно повышают эффективность обучения английскому языку по специальности «Сварочное дело»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013942"/>
            <a:ext cx="4196358" cy="4745950"/>
          </a:xfrm>
          <a:prstGeom prst="roundRect">
            <a:avLst>
              <a:gd name="adj" fmla="val 811"/>
            </a:avLst>
          </a:prstGeom>
          <a:solidFill>
            <a:srgbClr val="E0E0EC"/>
          </a:solidFill>
        </p:spPr>
      </p:sp>
      <p:sp>
        <p:nvSpPr>
          <p:cNvPr id="9" name="Shape 6"/>
          <p:cNvSpPr/>
          <p:nvPr/>
        </p:nvSpPr>
        <p:spPr>
          <a:xfrm>
            <a:off x="5443776" y="224075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01014"/>
          </a:solidFill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0942" y="2427803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3148013"/>
            <a:ext cx="3742730" cy="70866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Профессиональные компетенции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3992761"/>
            <a:ext cx="3742730" cy="254031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Интеграция специализированных материалов и современных инструментов способствует формированию у студентов необходимых профессиональных компетенций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013942"/>
            <a:ext cx="4196358" cy="4745950"/>
          </a:xfrm>
          <a:prstGeom prst="roundRect">
            <a:avLst>
              <a:gd name="adj" fmla="val 811"/>
            </a:avLst>
          </a:prstGeom>
          <a:solidFill>
            <a:srgbClr val="E0E0EC"/>
          </a:solidFill>
        </p:spPr>
      </p:sp>
      <p:sp>
        <p:nvSpPr>
          <p:cNvPr id="14" name="Shape 10"/>
          <p:cNvSpPr/>
          <p:nvPr/>
        </p:nvSpPr>
        <p:spPr>
          <a:xfrm>
            <a:off x="9866948" y="2240756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01014"/>
          </a:solidFill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4114" y="2427803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3148013"/>
            <a:ext cx="3634859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Готовность к рынку труда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3638431"/>
            <a:ext cx="3742730" cy="217741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Результаты исследования подтверждают важность адаптации образовательного процесса к требованиям глобализированного рынка труда</a:t>
            </a:r>
            <a:endParaRPr lang="en-US" sz="1750" dirty="0"/>
          </a:p>
        </p:txBody>
      </p:sp>
      <p:sp>
        <p:nvSpPr>
          <p:cNvPr id="18" name="Text 13"/>
          <p:cNvSpPr/>
          <p:nvPr/>
        </p:nvSpPr>
        <p:spPr>
          <a:xfrm>
            <a:off x="793790" y="7015043"/>
            <a:ext cx="13042821" cy="36290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Спасибо за внимание!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00689"/>
            <a:ext cx="7879913" cy="70877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Актуальность исследования</a:t>
            </a:r>
            <a:r>
              <a:rPr lang="ru-RU" altLang="en-US" sz="44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:</a:t>
            </a:r>
            <a:endParaRPr lang="ru-RU" altLang="en-US" sz="4450" b="1" dirty="0">
              <a:solidFill>
                <a:srgbClr val="101014"/>
              </a:solidFill>
              <a:latin typeface="Playfair Display Bold" pitchFamily="34" charset="0"/>
              <a:ea typeface="Playfair Display Bold" pitchFamily="34" charset="-122"/>
              <a:cs typeface="Playfair Display Bold" pitchFamily="34" charset="-12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2863096"/>
            <a:ext cx="4196358" cy="3665815"/>
          </a:xfrm>
          <a:prstGeom prst="roundRect">
            <a:avLst>
              <a:gd name="adj" fmla="val 928"/>
            </a:avLst>
          </a:prstGeom>
          <a:solidFill>
            <a:srgbClr val="E0E0EC"/>
          </a:solidFill>
        </p:spPr>
      </p:sp>
      <p:sp>
        <p:nvSpPr>
          <p:cNvPr id="4" name="Shape 2"/>
          <p:cNvSpPr/>
          <p:nvPr/>
        </p:nvSpPr>
        <p:spPr>
          <a:xfrm>
            <a:off x="1020604" y="308991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01014"/>
          </a:solidFill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07770" y="3276957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399716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Глобализация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20604" y="4487585"/>
            <a:ext cx="374273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Растущие требования к профессиональной подготовке специалистов в условиях интеграции технологий в образовательный процесс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5216962" y="2863096"/>
            <a:ext cx="4196358" cy="3665815"/>
          </a:xfrm>
          <a:prstGeom prst="roundRect">
            <a:avLst>
              <a:gd name="adj" fmla="val 928"/>
            </a:avLst>
          </a:prstGeom>
          <a:solidFill>
            <a:srgbClr val="E0E0EC"/>
          </a:solidFill>
        </p:spPr>
      </p:sp>
      <p:sp>
        <p:nvSpPr>
          <p:cNvPr id="9" name="Shape 6"/>
          <p:cNvSpPr/>
          <p:nvPr/>
        </p:nvSpPr>
        <p:spPr>
          <a:xfrm>
            <a:off x="5443776" y="308991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01014"/>
          </a:solidFill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0942" y="3276957"/>
            <a:ext cx="306110" cy="30611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43776" y="3997166"/>
            <a:ext cx="2835235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Новые горизонты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43776" y="4487585"/>
            <a:ext cx="3742730" cy="145161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Цифровые технологии делают обучение более интерактивным, доступным и практико-ориентированным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9640133" y="2863096"/>
            <a:ext cx="4196358" cy="3665815"/>
          </a:xfrm>
          <a:prstGeom prst="roundRect">
            <a:avLst>
              <a:gd name="adj" fmla="val 928"/>
            </a:avLst>
          </a:prstGeom>
          <a:solidFill>
            <a:srgbClr val="E0E0EC"/>
          </a:solidFill>
        </p:spPr>
      </p:sp>
      <p:sp>
        <p:nvSpPr>
          <p:cNvPr id="14" name="Shape 10"/>
          <p:cNvSpPr/>
          <p:nvPr/>
        </p:nvSpPr>
        <p:spPr>
          <a:xfrm>
            <a:off x="9866948" y="308991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101014"/>
          </a:solidFill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54114" y="3276957"/>
            <a:ext cx="306110" cy="306110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66948" y="3997166"/>
            <a:ext cx="3356610" cy="35433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Качество и доступность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66948" y="4487585"/>
            <a:ext cx="3742730" cy="18145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Разработка специализированных материалов улучшает качество обучения и обеспечивает его доступность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1396" y="894755"/>
            <a:ext cx="11114961" cy="617339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Объект, предмет, цель и задачи исследования</a:t>
            </a:r>
            <a:r>
              <a:rPr lang="ru-RU" altLang="en-US" sz="38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:</a:t>
            </a:r>
            <a:endParaRPr lang="ru-RU" altLang="en-US" sz="3850" b="1" dirty="0">
              <a:solidFill>
                <a:srgbClr val="101014"/>
              </a:solidFill>
              <a:latin typeface="Playfair Display Bold" pitchFamily="34" charset="0"/>
              <a:ea typeface="Playfair Display Bold" pitchFamily="34" charset="-122"/>
              <a:cs typeface="Playfair Display Bold" pitchFamily="34" charset="-120"/>
            </a:endParaRPr>
          </a:p>
        </p:txBody>
      </p:sp>
      <p:sp>
        <p:nvSpPr>
          <p:cNvPr id="3" name="Shape 1"/>
          <p:cNvSpPr/>
          <p:nvPr>
            <p:custDataLst>
              <p:tags r:id="rId1"/>
            </p:custDataLst>
          </p:nvPr>
        </p:nvSpPr>
        <p:spPr>
          <a:xfrm>
            <a:off x="691490" y="1963579"/>
            <a:ext cx="6382632" cy="1512644"/>
          </a:xfrm>
          <a:prstGeom prst="roundRect">
            <a:avLst>
              <a:gd name="adj" fmla="val 7254"/>
            </a:avLst>
          </a:prstGeom>
          <a:solidFill>
            <a:srgbClr val="F3F3F7"/>
          </a:solidFill>
          <a:ln w="22860">
            <a:solidFill>
              <a:srgbClr val="C6C6D2"/>
            </a:solidFill>
            <a:prstDash val="solid"/>
          </a:ln>
        </p:spPr>
      </p:sp>
      <p:sp>
        <p:nvSpPr>
          <p:cNvPr id="4" name="Shape 2"/>
          <p:cNvSpPr/>
          <p:nvPr>
            <p:custDataLst>
              <p:tags r:id="rId2"/>
            </p:custDataLst>
          </p:nvPr>
        </p:nvSpPr>
        <p:spPr>
          <a:xfrm>
            <a:off x="668631" y="1963579"/>
            <a:ext cx="91437" cy="1512644"/>
          </a:xfrm>
          <a:prstGeom prst="roundRect">
            <a:avLst>
              <a:gd name="adj" fmla="val 32408"/>
            </a:avLst>
          </a:prstGeom>
          <a:solidFill>
            <a:srgbClr val="101014"/>
          </a:solidFill>
        </p:spPr>
      </p:sp>
      <p:sp>
        <p:nvSpPr>
          <p:cNvPr id="5" name="Text 3"/>
          <p:cNvSpPr/>
          <p:nvPr>
            <p:custDataLst>
              <p:tags r:id="rId3"/>
            </p:custDataLst>
          </p:nvPr>
        </p:nvSpPr>
        <p:spPr>
          <a:xfrm>
            <a:off x="980447" y="2183956"/>
            <a:ext cx="2469402" cy="3086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Объект</a:t>
            </a:r>
            <a:r>
              <a:rPr lang="ru-RU" altLang="en-US" sz="19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:</a:t>
            </a:r>
            <a:endParaRPr lang="ru-RU" altLang="en-US" sz="1900" b="1" dirty="0">
              <a:solidFill>
                <a:srgbClr val="39393C"/>
              </a:solidFill>
              <a:latin typeface="Playfair Display Bold" pitchFamily="34" charset="0"/>
              <a:ea typeface="Playfair Display Bold" pitchFamily="34" charset="-122"/>
              <a:cs typeface="Playfair Display Bold" pitchFamily="34" charset="-120"/>
            </a:endParaRPr>
          </a:p>
        </p:txBody>
      </p:sp>
      <p:sp>
        <p:nvSpPr>
          <p:cNvPr id="6" name="Text 4"/>
          <p:cNvSpPr/>
          <p:nvPr>
            <p:custDataLst>
              <p:tags r:id="rId4"/>
            </p:custDataLst>
          </p:nvPr>
        </p:nvSpPr>
        <p:spPr>
          <a:xfrm>
            <a:off x="980447" y="2663963"/>
            <a:ext cx="5873298" cy="5912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ru-RU" alt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</a:t>
            </a: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роцессы обучения английскому языку в контексте профессионального образования</a:t>
            </a:r>
            <a:endParaRPr lang="en-US" sz="2000" dirty="0"/>
          </a:p>
        </p:txBody>
      </p:sp>
      <p:sp>
        <p:nvSpPr>
          <p:cNvPr id="7" name="Shape 5"/>
          <p:cNvSpPr/>
          <p:nvPr>
            <p:custDataLst>
              <p:tags r:id="rId5"/>
            </p:custDataLst>
          </p:nvPr>
        </p:nvSpPr>
        <p:spPr>
          <a:xfrm>
            <a:off x="691490" y="3648263"/>
            <a:ext cx="6382632" cy="1512644"/>
          </a:xfrm>
          <a:prstGeom prst="roundRect">
            <a:avLst>
              <a:gd name="adj" fmla="val 7254"/>
            </a:avLst>
          </a:prstGeom>
          <a:solidFill>
            <a:srgbClr val="F3F3F7"/>
          </a:solidFill>
          <a:ln w="22860">
            <a:solidFill>
              <a:srgbClr val="C6C6D2"/>
            </a:solidFill>
            <a:prstDash val="solid"/>
          </a:ln>
        </p:spPr>
      </p:sp>
      <p:sp>
        <p:nvSpPr>
          <p:cNvPr id="8" name="Shape 6"/>
          <p:cNvSpPr/>
          <p:nvPr>
            <p:custDataLst>
              <p:tags r:id="rId6"/>
            </p:custDataLst>
          </p:nvPr>
        </p:nvSpPr>
        <p:spPr>
          <a:xfrm>
            <a:off x="668631" y="3648263"/>
            <a:ext cx="91437" cy="1512644"/>
          </a:xfrm>
          <a:prstGeom prst="roundRect">
            <a:avLst>
              <a:gd name="adj" fmla="val 32408"/>
            </a:avLst>
          </a:prstGeom>
          <a:solidFill>
            <a:srgbClr val="101014"/>
          </a:solidFill>
        </p:spPr>
      </p:sp>
      <p:sp>
        <p:nvSpPr>
          <p:cNvPr id="9" name="Text 7"/>
          <p:cNvSpPr/>
          <p:nvPr>
            <p:custDataLst>
              <p:tags r:id="rId7"/>
            </p:custDataLst>
          </p:nvPr>
        </p:nvSpPr>
        <p:spPr>
          <a:xfrm>
            <a:off x="980447" y="3868641"/>
            <a:ext cx="2469402" cy="3086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Предмет</a:t>
            </a:r>
            <a:r>
              <a:rPr lang="ru-RU" altLang="en-US" sz="19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:</a:t>
            </a:r>
            <a:endParaRPr lang="ru-RU" altLang="en-US" sz="1900" b="1" dirty="0">
              <a:solidFill>
                <a:srgbClr val="39393C"/>
              </a:solidFill>
              <a:latin typeface="Playfair Display Bold" pitchFamily="34" charset="0"/>
              <a:ea typeface="Playfair Display Bold" pitchFamily="34" charset="-122"/>
              <a:cs typeface="Playfair Display Bold" pitchFamily="34" charset="-120"/>
            </a:endParaRPr>
          </a:p>
        </p:txBody>
      </p:sp>
      <p:sp>
        <p:nvSpPr>
          <p:cNvPr id="10" name="Text 8"/>
          <p:cNvSpPr/>
          <p:nvPr>
            <p:custDataLst>
              <p:tags r:id="rId8"/>
            </p:custDataLst>
          </p:nvPr>
        </p:nvSpPr>
        <p:spPr>
          <a:xfrm>
            <a:off x="980447" y="4349282"/>
            <a:ext cx="5873298" cy="5912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Применение цифровых технологий для повышения эффективности обучения</a:t>
            </a:r>
            <a:endParaRPr lang="en-US" sz="2000" dirty="0"/>
          </a:p>
        </p:txBody>
      </p:sp>
      <p:sp>
        <p:nvSpPr>
          <p:cNvPr id="11" name="Shape 9"/>
          <p:cNvSpPr/>
          <p:nvPr>
            <p:custDataLst>
              <p:tags r:id="rId9"/>
            </p:custDataLst>
          </p:nvPr>
        </p:nvSpPr>
        <p:spPr>
          <a:xfrm>
            <a:off x="691515" y="5332730"/>
            <a:ext cx="6382385" cy="2152015"/>
          </a:xfrm>
          <a:prstGeom prst="roundRect">
            <a:avLst>
              <a:gd name="adj" fmla="val 6068"/>
            </a:avLst>
          </a:prstGeom>
          <a:solidFill>
            <a:srgbClr val="F3F3F7"/>
          </a:solidFill>
          <a:ln w="22860">
            <a:solidFill>
              <a:srgbClr val="C6C6D2"/>
            </a:solidFill>
            <a:prstDash val="solid"/>
          </a:ln>
        </p:spPr>
      </p:sp>
      <p:sp>
        <p:nvSpPr>
          <p:cNvPr id="12" name="Shape 10"/>
          <p:cNvSpPr/>
          <p:nvPr>
            <p:custDataLst>
              <p:tags r:id="rId10"/>
            </p:custDataLst>
          </p:nvPr>
        </p:nvSpPr>
        <p:spPr>
          <a:xfrm>
            <a:off x="668631" y="5332948"/>
            <a:ext cx="91437" cy="1808267"/>
          </a:xfrm>
          <a:prstGeom prst="roundRect">
            <a:avLst>
              <a:gd name="adj" fmla="val 32408"/>
            </a:avLst>
          </a:prstGeom>
          <a:solidFill>
            <a:srgbClr val="101014"/>
          </a:solidFill>
        </p:spPr>
      </p:sp>
      <p:sp>
        <p:nvSpPr>
          <p:cNvPr id="13" name="Text 11"/>
          <p:cNvSpPr/>
          <p:nvPr>
            <p:custDataLst>
              <p:tags r:id="rId11"/>
            </p:custDataLst>
          </p:nvPr>
        </p:nvSpPr>
        <p:spPr>
          <a:xfrm>
            <a:off x="980447" y="5442839"/>
            <a:ext cx="2469402" cy="30860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Цель</a:t>
            </a:r>
            <a:r>
              <a:rPr lang="ru-RU" altLang="en-US" sz="1900" b="1" dirty="0">
                <a:solidFill>
                  <a:srgbClr val="39393C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:</a:t>
            </a:r>
            <a:endParaRPr lang="ru-RU" altLang="en-US" sz="1900" b="1" dirty="0">
              <a:solidFill>
                <a:srgbClr val="39393C"/>
              </a:solidFill>
              <a:latin typeface="Playfair Display Bold" pitchFamily="34" charset="0"/>
              <a:ea typeface="Playfair Display Bold" pitchFamily="34" charset="-122"/>
              <a:cs typeface="Playfair Display Bold" pitchFamily="34" charset="-120"/>
            </a:endParaRPr>
          </a:p>
        </p:txBody>
      </p:sp>
      <p:sp>
        <p:nvSpPr>
          <p:cNvPr id="14" name="Text 12"/>
          <p:cNvSpPr/>
          <p:nvPr>
            <p:custDataLst>
              <p:tags r:id="rId12"/>
            </p:custDataLst>
          </p:nvPr>
        </p:nvSpPr>
        <p:spPr>
          <a:xfrm>
            <a:off x="980447" y="5812994"/>
            <a:ext cx="5873298" cy="88687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Выявление и анализ возможностей использования цифровых технологий в процессе обучения английскому языку для студентов специальности «Сварочное дело»</a:t>
            </a:r>
            <a:endParaRPr lang="en-US" sz="2000" dirty="0"/>
          </a:p>
        </p:txBody>
      </p:sp>
      <p:sp>
        <p:nvSpPr>
          <p:cNvPr id="15" name="Text 13"/>
          <p:cNvSpPr/>
          <p:nvPr/>
        </p:nvSpPr>
        <p:spPr>
          <a:xfrm>
            <a:off x="7563803" y="1942148"/>
            <a:ext cx="2571393" cy="30861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Задачи исследования</a:t>
            </a:r>
            <a:r>
              <a:rPr lang="ru-RU" altLang="en-US" sz="19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:</a:t>
            </a:r>
            <a:endParaRPr lang="ru-RU" altLang="en-US" sz="1900" b="1" dirty="0">
              <a:solidFill>
                <a:srgbClr val="101014"/>
              </a:solidFill>
              <a:latin typeface="Playfair Display Bold" pitchFamily="34" charset="0"/>
              <a:ea typeface="Playfair Display Bold" pitchFamily="34" charset="-122"/>
              <a:cs typeface="Playfair Display Bold" pitchFamily="34" charset="-12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564120" y="2422525"/>
            <a:ext cx="6917690" cy="471297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00000"/>
              </a:lnSpc>
              <a:buSzPct val="100000"/>
              <a:buChar char="•"/>
            </a:pP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Изучение особенностей обучения английскому языку в профессиональной сфере</a:t>
            </a:r>
            <a:endParaRPr lang="en-US" sz="2000" dirty="0">
              <a:solidFill>
                <a:srgbClr val="39393C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marL="342900" indent="-342900" algn="l">
              <a:lnSpc>
                <a:spcPct val="100000"/>
              </a:lnSpc>
              <a:buSzPct val="100000"/>
              <a:buChar char="•"/>
            </a:pPr>
            <a:endParaRPr lang="en-US" sz="2000" dirty="0"/>
          </a:p>
          <a:p>
            <a:pPr marL="342900" indent="-342900" algn="l">
              <a:lnSpc>
                <a:spcPct val="100000"/>
              </a:lnSpc>
              <a:buSzPct val="100000"/>
              <a:buChar char="•"/>
            </a:pP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Исследование преимуществ и возможностей цифровых технологий в образовании</a:t>
            </a:r>
            <a:endParaRPr lang="en-US" sz="2000" dirty="0">
              <a:solidFill>
                <a:srgbClr val="39393C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indent="0" algn="l">
              <a:lnSpc>
                <a:spcPct val="100000"/>
              </a:lnSpc>
              <a:buSzPct val="100000"/>
              <a:buNone/>
            </a:pPr>
            <a:endParaRPr lang="en-US" sz="2000" dirty="0"/>
          </a:p>
          <a:p>
            <a:pPr marL="342900" indent="-342900" algn="l">
              <a:lnSpc>
                <a:spcPct val="100000"/>
              </a:lnSpc>
              <a:buSzPct val="100000"/>
              <a:buChar char="•"/>
            </a:pP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Анализ существующих программ и приложений для изучения языка</a:t>
            </a:r>
            <a:endParaRPr lang="en-US" sz="2000" dirty="0">
              <a:solidFill>
                <a:srgbClr val="39393C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indent="0" algn="l">
              <a:lnSpc>
                <a:spcPct val="100000"/>
              </a:lnSpc>
              <a:buSzPct val="100000"/>
              <a:buNone/>
            </a:pPr>
            <a:endParaRPr lang="en-US" sz="2000" dirty="0"/>
          </a:p>
          <a:p>
            <a:pPr marL="342900" indent="-342900" algn="l">
              <a:lnSpc>
                <a:spcPct val="100000"/>
              </a:lnSpc>
              <a:buSzPct val="100000"/>
              <a:buChar char="•"/>
            </a:pP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Разработка и апробация цифровых образовательных материалов, адаптированных к специфике сварочного дела</a:t>
            </a:r>
            <a:endParaRPr lang="en-US" sz="2000" dirty="0">
              <a:solidFill>
                <a:srgbClr val="39393C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indent="0" algn="l">
              <a:lnSpc>
                <a:spcPct val="100000"/>
              </a:lnSpc>
              <a:buSzPct val="100000"/>
              <a:buNone/>
            </a:pPr>
            <a:endParaRPr lang="en-US" sz="2000" dirty="0"/>
          </a:p>
          <a:p>
            <a:pPr marL="342900" indent="-342900" algn="l">
              <a:lnSpc>
                <a:spcPct val="100000"/>
              </a:lnSpc>
              <a:buSzPct val="100000"/>
              <a:buChar char="•"/>
            </a:pP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Оценка их эффективности в образовательном процессе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08715" y="374729"/>
            <a:ext cx="8299371" cy="11312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Теоретические основы использования цифровых технологий в обучении иностранным языкам: Преимущества и возможности</a:t>
            </a:r>
            <a:endParaRPr lang="en-US" sz="2350" dirty="0"/>
          </a:p>
        </p:txBody>
      </p:sp>
      <p:sp>
        <p:nvSpPr>
          <p:cNvPr id="16" name="Текстовое поле 15"/>
          <p:cNvSpPr txBox="1"/>
          <p:nvPr/>
        </p:nvSpPr>
        <p:spPr>
          <a:xfrm>
            <a:off x="5908675" y="1767205"/>
            <a:ext cx="7315200" cy="4944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457200"/>
            <a:r>
              <a:rPr lang="en-US" altLang="en-US" sz="2800"/>
              <a:t>Цифровые</a:t>
            </a:r>
            <a:r>
              <a:rPr lang="en-US" altLang="ru-RU" sz="2800"/>
              <a:t> </a:t>
            </a:r>
            <a:r>
              <a:rPr lang="en-US" altLang="en-US" sz="2800"/>
              <a:t>технологии</a:t>
            </a:r>
            <a:r>
              <a:rPr lang="en-US" altLang="ru-RU" sz="2800"/>
              <a:t> </a:t>
            </a:r>
            <a:r>
              <a:rPr lang="en-US" altLang="en-US" sz="2800"/>
              <a:t>в</a:t>
            </a:r>
            <a:r>
              <a:rPr lang="en-US" altLang="ru-RU" sz="2800"/>
              <a:t> </a:t>
            </a:r>
            <a:r>
              <a:rPr lang="en-US" altLang="en-US" sz="2800"/>
              <a:t>образовании</a:t>
            </a:r>
            <a:r>
              <a:rPr lang="en-US" altLang="ru-RU" sz="2800"/>
              <a:t> </a:t>
            </a:r>
            <a:r>
              <a:rPr lang="en-US" altLang="en-US" sz="2800"/>
              <a:t>представляют</a:t>
            </a:r>
            <a:r>
              <a:rPr lang="en-US" altLang="ru-RU" sz="2800"/>
              <a:t> </a:t>
            </a:r>
            <a:r>
              <a:rPr lang="en-US" altLang="en-US" sz="2800"/>
              <a:t>собой</a:t>
            </a:r>
            <a:r>
              <a:rPr lang="en-US" altLang="ru-RU" sz="2800"/>
              <a:t> </a:t>
            </a:r>
            <a:r>
              <a:rPr lang="en-US" altLang="en-US" sz="2800"/>
              <a:t>совокупность</a:t>
            </a:r>
            <a:r>
              <a:rPr lang="en-US" altLang="ru-RU" sz="2800"/>
              <a:t> </a:t>
            </a:r>
            <a:r>
              <a:rPr lang="en-US" altLang="en-US" sz="2800"/>
              <a:t>электронных</a:t>
            </a:r>
            <a:r>
              <a:rPr lang="en-US" altLang="ru-RU" sz="2800"/>
              <a:t> </a:t>
            </a:r>
            <a:r>
              <a:rPr lang="en-US" altLang="en-US" sz="2800"/>
              <a:t>ресурсов</a:t>
            </a:r>
            <a:r>
              <a:rPr lang="en-US" altLang="ru-RU" sz="2800"/>
              <a:t>, </a:t>
            </a:r>
            <a:r>
              <a:rPr lang="en-US" altLang="en-US" sz="2800"/>
              <a:t>платформ</a:t>
            </a:r>
            <a:r>
              <a:rPr lang="en-US" altLang="ru-RU" sz="2800"/>
              <a:t> </a:t>
            </a:r>
            <a:r>
              <a:rPr lang="en-US" altLang="en-US" sz="2800"/>
              <a:t>и</a:t>
            </a:r>
            <a:r>
              <a:rPr lang="en-US" altLang="ru-RU" sz="2800"/>
              <a:t> </a:t>
            </a:r>
            <a:r>
              <a:rPr lang="en-US" altLang="en-US" sz="2800"/>
              <a:t>инструментов</a:t>
            </a:r>
            <a:r>
              <a:rPr lang="en-US" altLang="ru-RU" sz="2800"/>
              <a:t>, </a:t>
            </a:r>
            <a:r>
              <a:rPr lang="en-US" altLang="en-US" sz="2800"/>
              <a:t>используемых</a:t>
            </a:r>
            <a:r>
              <a:rPr lang="en-US" altLang="ru-RU" sz="2800"/>
              <a:t> </a:t>
            </a:r>
            <a:r>
              <a:rPr lang="en-US" altLang="en-US" sz="2800"/>
              <a:t>для</a:t>
            </a:r>
            <a:r>
              <a:rPr lang="en-US" altLang="ru-RU" sz="2800"/>
              <a:t> </a:t>
            </a:r>
            <a:r>
              <a:rPr lang="en-US" altLang="en-US" sz="2800"/>
              <a:t>организации</a:t>
            </a:r>
            <a:r>
              <a:rPr lang="en-US" altLang="ru-RU" sz="2800"/>
              <a:t> </a:t>
            </a:r>
            <a:r>
              <a:rPr lang="en-US" altLang="en-US" sz="2800"/>
              <a:t>учебного</a:t>
            </a:r>
            <a:r>
              <a:rPr lang="en-US" altLang="ru-RU" sz="2800"/>
              <a:t> </a:t>
            </a:r>
            <a:r>
              <a:rPr lang="en-US" altLang="en-US" sz="2800"/>
              <a:t>процесса</a:t>
            </a:r>
            <a:r>
              <a:rPr lang="en-US" altLang="ru-RU" sz="2800"/>
              <a:t>, </a:t>
            </a:r>
            <a:r>
              <a:rPr lang="en-US" altLang="en-US" sz="2800"/>
              <a:t>передачи</a:t>
            </a:r>
            <a:r>
              <a:rPr lang="en-US" altLang="ru-RU" sz="2800"/>
              <a:t> </a:t>
            </a:r>
            <a:r>
              <a:rPr lang="en-US" altLang="en-US" sz="2800"/>
              <a:t>знаний</a:t>
            </a:r>
            <a:r>
              <a:rPr lang="en-US" altLang="ru-RU" sz="2800"/>
              <a:t> </a:t>
            </a:r>
            <a:r>
              <a:rPr lang="en-US" altLang="en-US" sz="2800"/>
              <a:t>и</a:t>
            </a:r>
            <a:r>
              <a:rPr lang="en-US" altLang="ru-RU" sz="2800"/>
              <a:t> </a:t>
            </a:r>
            <a:r>
              <a:rPr lang="en-US" altLang="en-US" sz="2800"/>
              <a:t>оценки</a:t>
            </a:r>
            <a:r>
              <a:rPr lang="en-US" altLang="ru-RU" sz="2800"/>
              <a:t> </a:t>
            </a:r>
            <a:r>
              <a:rPr lang="en-US" altLang="en-US" sz="2800"/>
              <a:t>результатов</a:t>
            </a:r>
            <a:r>
              <a:rPr lang="en-US" altLang="ru-RU" sz="2800"/>
              <a:t> </a:t>
            </a:r>
            <a:r>
              <a:rPr lang="en-US" altLang="en-US" sz="2800"/>
              <a:t>обучения</a:t>
            </a:r>
            <a:r>
              <a:rPr lang="en-US" altLang="ru-RU" sz="2800"/>
              <a:t>.</a:t>
            </a:r>
            <a:endParaRPr lang="en-US" altLang="ru-RU" sz="2800"/>
          </a:p>
          <a:p>
            <a:endParaRPr lang="en-US" altLang="en-US" sz="2800"/>
          </a:p>
          <a:p>
            <a:r>
              <a:rPr lang="en-US" altLang="en-US" sz="2800" b="1"/>
              <a:t>К</a:t>
            </a:r>
            <a:r>
              <a:rPr lang="en-US" altLang="ru-RU" sz="2800" b="1"/>
              <a:t> </a:t>
            </a:r>
            <a:r>
              <a:rPr lang="en-US" altLang="en-US" sz="2800" b="1"/>
              <a:t>основным</a:t>
            </a:r>
            <a:r>
              <a:rPr lang="en-US" altLang="ru-RU" sz="2800" b="1"/>
              <a:t> </a:t>
            </a:r>
            <a:r>
              <a:rPr lang="en-US" altLang="en-US" sz="2800" b="1"/>
              <a:t>видам</a:t>
            </a:r>
            <a:r>
              <a:rPr lang="en-US" altLang="ru-RU" sz="2800" b="1"/>
              <a:t> </a:t>
            </a:r>
            <a:r>
              <a:rPr lang="en-US" altLang="en-US" sz="2800" b="1"/>
              <a:t>цифровых</a:t>
            </a:r>
            <a:r>
              <a:rPr lang="en-US" altLang="ru-RU" sz="2800" b="1"/>
              <a:t> </a:t>
            </a:r>
            <a:r>
              <a:rPr lang="en-US" altLang="en-US" sz="2800" b="1"/>
              <a:t>технологий</a:t>
            </a:r>
            <a:r>
              <a:rPr lang="en-US" altLang="ru-RU" sz="2800" b="1"/>
              <a:t> </a:t>
            </a:r>
            <a:r>
              <a:rPr lang="en-US" altLang="en-US" sz="2800" b="1"/>
              <a:t>относятся</a:t>
            </a:r>
            <a:r>
              <a:rPr lang="en-US" altLang="ru-RU" sz="2800" b="1"/>
              <a:t>:</a:t>
            </a:r>
            <a:endParaRPr lang="en-US" altLang="ru-RU" sz="2800" b="1"/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en-US" sz="2800"/>
              <a:t>образовательные</a:t>
            </a:r>
            <a:r>
              <a:rPr lang="en-US" altLang="ru-RU" sz="2800"/>
              <a:t> </a:t>
            </a:r>
            <a:r>
              <a:rPr lang="en-US" altLang="en-US" sz="2800"/>
              <a:t>платформы</a:t>
            </a:r>
            <a:r>
              <a:rPr lang="en-US" altLang="ru-RU" sz="2800"/>
              <a:t>; </a:t>
            </a:r>
            <a:endParaRPr lang="en-US" altLang="ru-RU" sz="2800"/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en-US" sz="2800"/>
              <a:t>мультимедийные</a:t>
            </a:r>
            <a:r>
              <a:rPr lang="en-US" altLang="ru-RU" sz="2800"/>
              <a:t> </a:t>
            </a:r>
            <a:r>
              <a:rPr lang="en-US" altLang="en-US" sz="2800"/>
              <a:t>ресурсы</a:t>
            </a:r>
            <a:r>
              <a:rPr lang="en-US" altLang="ru-RU" sz="2800"/>
              <a:t>; </a:t>
            </a:r>
            <a:endParaRPr lang="en-US" altLang="ru-RU" sz="2800"/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en-US" sz="2800"/>
              <a:t>онлайн</a:t>
            </a:r>
            <a:r>
              <a:rPr lang="en-US" altLang="ru-RU" sz="2800"/>
              <a:t>-</a:t>
            </a:r>
            <a:r>
              <a:rPr lang="en-US" altLang="en-US" sz="2800"/>
              <a:t>коммуникационные</a:t>
            </a:r>
            <a:r>
              <a:rPr lang="en-US" altLang="ru-RU" sz="2800"/>
              <a:t> </a:t>
            </a:r>
            <a:r>
              <a:rPr lang="en-US" altLang="en-US" sz="2800"/>
              <a:t>сервисы</a:t>
            </a:r>
            <a:r>
              <a:rPr lang="en-US" altLang="ru-RU" sz="2800"/>
              <a:t>; </a:t>
            </a:r>
            <a:endParaRPr lang="en-US" altLang="ru-RU" sz="2800"/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en-US" sz="2800"/>
              <a:t>интерактивные</a:t>
            </a:r>
            <a:r>
              <a:rPr lang="en-US" altLang="ru-RU" sz="2800"/>
              <a:t> </a:t>
            </a:r>
            <a:r>
              <a:rPr lang="en-US" altLang="en-US" sz="2800"/>
              <a:t>приложения</a:t>
            </a:r>
            <a:r>
              <a:rPr lang="en-US" altLang="ru-RU" sz="2800"/>
              <a:t>; </a:t>
            </a:r>
            <a:endParaRPr lang="en-US" altLang="ru-RU" sz="2800"/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en-US" sz="2800"/>
              <a:t>виртуальные</a:t>
            </a:r>
            <a:r>
              <a:rPr lang="en-US" altLang="ru-RU" sz="2800"/>
              <a:t> </a:t>
            </a:r>
            <a:r>
              <a:rPr lang="en-US" altLang="en-US" sz="2800"/>
              <a:t>симуляторы</a:t>
            </a:r>
            <a:r>
              <a:rPr lang="en-US" altLang="ru-RU" sz="2800"/>
              <a:t>. </a:t>
            </a:r>
            <a:endParaRPr lang="ru-RU" altLang="en-US" sz="2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Таблица 1"/>
          <p:cNvGraphicFramePr/>
          <p:nvPr>
            <p:custDataLst>
              <p:tags r:id="rId1"/>
            </p:custDataLst>
          </p:nvPr>
        </p:nvGraphicFramePr>
        <p:xfrm>
          <a:off x="865505" y="1977390"/>
          <a:ext cx="12517120" cy="499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58560"/>
                <a:gridCol w="6258560"/>
              </a:tblGrid>
              <a:tr h="7232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2800">
                          <a:solidFill>
                            <a:schemeClr val="tx1"/>
                          </a:solidFill>
                          <a:cs typeface="+mn-lt"/>
                        </a:rPr>
                        <a:t>Приемущества:</a:t>
                      </a:r>
                      <a:endParaRPr lang="ru-RU" altLang="en-US" sz="2800">
                        <a:solidFill>
                          <a:schemeClr val="tx1"/>
                        </a:solidFill>
                        <a:cs typeface="+mn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ru-RU" altLang="en-US" sz="2800">
                          <a:solidFill>
                            <a:schemeClr val="tx1"/>
                          </a:solidFill>
                          <a:cs typeface="+mn-lt"/>
                        </a:rPr>
                        <a:t>Вызовы: </a:t>
                      </a:r>
                      <a:endParaRPr lang="ru-RU" altLang="en-US" sz="2800">
                        <a:solidFill>
                          <a:schemeClr val="tx1"/>
                        </a:solidFill>
                        <a:cs typeface="+mn-lt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608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800">
                          <a:cs typeface="+mn-lt"/>
                        </a:rPr>
                        <a:t>Повышение</a:t>
                      </a:r>
                      <a:r>
                        <a:rPr lang="en-US" altLang="ru-RU" sz="2800">
                          <a:cs typeface="+mn-lt"/>
                        </a:rPr>
                        <a:t> </a:t>
                      </a:r>
                      <a:r>
                        <a:rPr lang="en-US" altLang="en-US" sz="2800">
                          <a:cs typeface="+mn-lt"/>
                        </a:rPr>
                        <a:t>мотивации</a:t>
                      </a:r>
                      <a:r>
                        <a:rPr lang="en-US" altLang="ru-RU" sz="2800">
                          <a:cs typeface="+mn-lt"/>
                        </a:rPr>
                        <a:t> </a:t>
                      </a:r>
                      <a:r>
                        <a:rPr lang="en-US" altLang="en-US" sz="2800">
                          <a:cs typeface="+mn-lt"/>
                        </a:rPr>
                        <a:t>и</a:t>
                      </a:r>
                      <a:r>
                        <a:rPr lang="en-US" altLang="ru-RU" sz="2800">
                          <a:cs typeface="+mn-lt"/>
                        </a:rPr>
                        <a:t> </a:t>
                      </a:r>
                      <a:r>
                        <a:rPr lang="en-US" altLang="en-US" sz="2800">
                          <a:cs typeface="+mn-lt"/>
                        </a:rPr>
                        <a:t>вовлеченности</a:t>
                      </a:r>
                      <a:r>
                        <a:rPr lang="en-US" altLang="ru-RU" sz="2800">
                          <a:cs typeface="+mn-lt"/>
                        </a:rPr>
                        <a:t>; </a:t>
                      </a:r>
                      <a:endParaRPr lang="en-US" altLang="ru-RU" sz="2800">
                        <a:cs typeface="+mn-lt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800">
                          <a:cs typeface="+mn-lt"/>
                        </a:rPr>
                        <a:t>Цифровое</a:t>
                      </a:r>
                      <a:r>
                        <a:rPr lang="en-US" altLang="ru-RU" sz="2800">
                          <a:cs typeface="+mn-lt"/>
                        </a:rPr>
                        <a:t> </a:t>
                      </a:r>
                      <a:r>
                        <a:rPr lang="en-US" altLang="en-US" sz="2800">
                          <a:cs typeface="+mn-lt"/>
                        </a:rPr>
                        <a:t>неравенство</a:t>
                      </a:r>
                      <a:r>
                        <a:rPr lang="en-US" altLang="ru-RU" sz="2800">
                          <a:cs typeface="+mn-lt"/>
                        </a:rPr>
                        <a:t>;</a:t>
                      </a:r>
                      <a:endParaRPr lang="en-US" altLang="ru-RU" sz="2800">
                        <a:cs typeface="+mn-lt"/>
                      </a:endParaRPr>
                    </a:p>
                  </a:txBody>
                  <a:tcPr/>
                </a:tc>
              </a:tr>
              <a:tr h="5016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800">
                          <a:cs typeface="+mn-lt"/>
                          <a:sym typeface="+mn-ea"/>
                        </a:rPr>
                        <a:t>Индивидуализация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обучения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;</a:t>
                      </a:r>
                      <a:endParaRPr lang="en-US" altLang="ru-RU" sz="2800">
                        <a:cs typeface="+mn-lt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800">
                          <a:cs typeface="+mn-lt"/>
                          <a:sym typeface="+mn-ea"/>
                        </a:rPr>
                        <a:t>Необходимость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цифровой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грамотности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;</a:t>
                      </a:r>
                      <a:endParaRPr lang="en-US" altLang="en-US" sz="2800">
                        <a:cs typeface="+mn-lt"/>
                        <a:sym typeface="+mn-ea"/>
                      </a:endParaRPr>
                    </a:p>
                  </a:txBody>
                  <a:tcPr/>
                </a:tc>
              </a:tr>
              <a:tr h="47434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800">
                          <a:cs typeface="+mn-lt"/>
                          <a:sym typeface="+mn-ea"/>
                        </a:rPr>
                        <a:t>Доступность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и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гибкость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;</a:t>
                      </a:r>
                      <a:endParaRPr lang="en-US" altLang="ru-RU" sz="2800">
                        <a:cs typeface="+mn-lt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800">
                          <a:cs typeface="+mn-lt"/>
                          <a:sym typeface="+mn-ea"/>
                        </a:rPr>
                        <a:t>Риск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отвлечения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;</a:t>
                      </a:r>
                      <a:endParaRPr lang="en-US" altLang="en-US" sz="2800">
                        <a:cs typeface="+mn-lt"/>
                        <a:sym typeface="+mn-ea"/>
                      </a:endParaRPr>
                    </a:p>
                  </a:txBody>
                  <a:tcPr/>
                </a:tc>
              </a:tr>
              <a:tr h="84455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800">
                          <a:cs typeface="+mn-lt"/>
                          <a:sym typeface="+mn-ea"/>
                        </a:rPr>
                        <a:t>Развитие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самостоятельности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и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самообучения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; </a:t>
                      </a:r>
                      <a:endParaRPr lang="en-US" altLang="ru-RU" sz="2800">
                        <a:cs typeface="+mn-lt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800">
                          <a:cs typeface="+mn-lt"/>
                          <a:sym typeface="+mn-ea"/>
                        </a:rPr>
                        <a:t>Проблемы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с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конфиденциальностью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и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безопасностью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данных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; </a:t>
                      </a:r>
                      <a:endParaRPr lang="ru-RU" altLang="en-US" sz="2800">
                        <a:cs typeface="+mn-lt"/>
                      </a:endParaRPr>
                    </a:p>
                    <a:p>
                      <a:pPr>
                        <a:buNone/>
                      </a:pPr>
                      <a:endParaRPr lang="ru-RU" altLang="en-US" sz="2800">
                        <a:cs typeface="+mn-lt"/>
                      </a:endParaRPr>
                    </a:p>
                  </a:txBody>
                  <a:tcPr/>
                </a:tc>
              </a:tr>
              <a:tr h="776605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800">
                          <a:cs typeface="+mn-lt"/>
                          <a:sym typeface="+mn-ea"/>
                        </a:rPr>
                        <a:t>Реалистичность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и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практическая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направленность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;  </a:t>
                      </a:r>
                      <a:endParaRPr lang="en-US" altLang="ru-RU" sz="2800">
                        <a:cs typeface="+mn-lt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800">
                          <a:cs typeface="+mn-lt"/>
                          <a:sym typeface="+mn-ea"/>
                        </a:rPr>
                        <a:t>Необходимость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постоянного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обновления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контента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и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технологий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;</a:t>
                      </a:r>
                      <a:endParaRPr lang="en-US" altLang="en-US" sz="2800">
                        <a:cs typeface="+mn-lt"/>
                        <a:sym typeface="+mn-ea"/>
                      </a:endParaRPr>
                    </a:p>
                  </a:txBody>
                  <a:tcPr/>
                </a:tc>
              </a:tr>
              <a:tr h="50927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en-US" sz="2800">
                          <a:cs typeface="+mn-lt"/>
                          <a:sym typeface="+mn-ea"/>
                        </a:rPr>
                        <a:t>Объективность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оценки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; </a:t>
                      </a:r>
                      <a:endParaRPr lang="en-US" altLang="ru-RU" sz="2800">
                        <a:cs typeface="+mn-lt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Сохранение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человеческого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 </a:t>
                      </a:r>
                      <a:r>
                        <a:rPr lang="en-US" altLang="en-US" sz="2800">
                          <a:cs typeface="+mn-lt"/>
                          <a:sym typeface="+mn-ea"/>
                        </a:rPr>
                        <a:t>фактора</a:t>
                      </a:r>
                      <a:r>
                        <a:rPr lang="en-US" altLang="ru-RU" sz="2800">
                          <a:cs typeface="+mn-lt"/>
                          <a:sym typeface="+mn-ea"/>
                        </a:rPr>
                        <a:t>:</a:t>
                      </a:r>
                      <a:endParaRPr lang="ru-RU" altLang="en-US" sz="2800">
                        <a:cs typeface="+mn-lt"/>
                      </a:endParaRPr>
                    </a:p>
                    <a:p>
                      <a:pPr>
                        <a:buNone/>
                      </a:pPr>
                      <a:endParaRPr lang="ru-RU" altLang="en-US" sz="2800">
                        <a:cs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Текстовое поле 2"/>
          <p:cNvSpPr txBox="1"/>
          <p:nvPr/>
        </p:nvSpPr>
        <p:spPr>
          <a:xfrm>
            <a:off x="865505" y="749935"/>
            <a:ext cx="13167360" cy="469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l">
              <a:lnSpc>
                <a:spcPts val="2950"/>
              </a:lnSpc>
              <a:buNone/>
            </a:pPr>
            <a:r>
              <a:rPr lang="en-US" altLang="en-US" sz="2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  <a:sym typeface="+mn-ea"/>
              </a:rPr>
              <a:t>Использование</a:t>
            </a:r>
            <a:r>
              <a:rPr lang="en-US" altLang="ru-RU" sz="2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  <a:sym typeface="+mn-ea"/>
              </a:rPr>
              <a:t> </a:t>
            </a:r>
            <a:r>
              <a:rPr lang="en-US" altLang="en-US" sz="2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  <a:sym typeface="+mn-ea"/>
              </a:rPr>
              <a:t>цифровых</a:t>
            </a:r>
            <a:r>
              <a:rPr lang="en-US" altLang="ru-RU" sz="2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  <a:sym typeface="+mn-ea"/>
              </a:rPr>
              <a:t> </a:t>
            </a:r>
            <a:r>
              <a:rPr lang="en-US" altLang="en-US" sz="2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  <a:sym typeface="+mn-ea"/>
              </a:rPr>
              <a:t>технологий</a:t>
            </a:r>
            <a:r>
              <a:rPr lang="en-US" altLang="ru-RU" sz="2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  <a:sym typeface="+mn-ea"/>
              </a:rPr>
              <a:t> </a:t>
            </a:r>
            <a:r>
              <a:rPr lang="en-US" altLang="en-US" sz="2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  <a:sym typeface="+mn-ea"/>
              </a:rPr>
              <a:t>дает</a:t>
            </a:r>
            <a:r>
              <a:rPr lang="en-US" altLang="ru-RU" sz="2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  <a:sym typeface="+mn-ea"/>
              </a:rPr>
              <a:t> </a:t>
            </a:r>
            <a:r>
              <a:rPr lang="en-US" altLang="en-US" sz="2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  <a:sym typeface="+mn-ea"/>
              </a:rPr>
              <a:t>такие</a:t>
            </a:r>
            <a:r>
              <a:rPr lang="en-US" altLang="ru-RU" sz="2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  <a:sym typeface="+mn-ea"/>
              </a:rPr>
              <a:t> </a:t>
            </a:r>
            <a:r>
              <a:rPr lang="en-US" altLang="en-US" sz="2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  <a:sym typeface="+mn-ea"/>
              </a:rPr>
              <a:t>приемущества</a:t>
            </a:r>
            <a:r>
              <a:rPr lang="ru-RU" altLang="en-US" sz="2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  <a:sym typeface="+mn-ea"/>
              </a:rPr>
              <a:t> и вызовы:</a:t>
            </a:r>
            <a:endParaRPr lang="ru-RU" altLang="en-US" sz="2350" b="1" dirty="0">
              <a:solidFill>
                <a:srgbClr val="101014"/>
              </a:solidFill>
              <a:latin typeface="Playfair Display Bold" pitchFamily="34" charset="0"/>
              <a:ea typeface="Playfair Display Bold" pitchFamily="34" charset="-122"/>
              <a:cs typeface="Playfair Display Bold" pitchFamily="34" charset="-120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07700" y="0"/>
            <a:ext cx="38227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27025" y="410845"/>
            <a:ext cx="10212070" cy="75882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Особенности обучения английскому языку в профессиональной сфере</a:t>
            </a:r>
            <a:endParaRPr lang="en-US" sz="2850" b="1" dirty="0">
              <a:solidFill>
                <a:srgbClr val="101014"/>
              </a:solidFill>
              <a:latin typeface="Playfair Display Bold" pitchFamily="34" charset="0"/>
              <a:ea typeface="Playfair Display Bold" pitchFamily="34" charset="-122"/>
              <a:cs typeface="Playfair Display Bold" pitchFamily="34" charset="-120"/>
            </a:endParaRPr>
          </a:p>
          <a:p>
            <a:pPr marL="0" indent="0" algn="l">
              <a:lnSpc>
                <a:spcPts val="3550"/>
              </a:lnSpc>
              <a:buNone/>
            </a:pPr>
            <a:endParaRPr lang="en-US" sz="2850" dirty="0"/>
          </a:p>
        </p:txBody>
      </p:sp>
      <p:sp>
        <p:nvSpPr>
          <p:cNvPr id="4" name="Text 1"/>
          <p:cNvSpPr/>
          <p:nvPr/>
        </p:nvSpPr>
        <p:spPr>
          <a:xfrm>
            <a:off x="511850" y="2785943"/>
            <a:ext cx="146209" cy="182761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endParaRPr lang="en-US" sz="1150" dirty="0"/>
          </a:p>
        </p:txBody>
      </p:sp>
      <p:sp>
        <p:nvSpPr>
          <p:cNvPr id="20" name="Текстовое поле 19"/>
          <p:cNvSpPr txBox="1"/>
          <p:nvPr/>
        </p:nvSpPr>
        <p:spPr>
          <a:xfrm>
            <a:off x="635" y="1036320"/>
            <a:ext cx="10807065" cy="6322695"/>
          </a:xfrm>
          <a:prstGeom prst="rect">
            <a:avLst/>
          </a:prstGeom>
        </p:spPr>
        <p:txBody>
          <a:bodyPr wrap="square">
            <a:noAutofit/>
          </a:bodyPr>
          <a:p>
            <a:endParaRPr lang="en-US" altLang="zh-CN" sz="2400" i="1">
              <a:solidFill>
                <a:schemeClr val="tx1"/>
              </a:solidFill>
            </a:endParaRPr>
          </a:p>
          <a:p>
            <a:r>
              <a:rPr lang="en-US" altLang="zh-CN" sz="2400" i="1">
                <a:solidFill>
                  <a:schemeClr val="tx1"/>
                </a:solidFill>
              </a:rPr>
              <a:t>Ключевыми аспектами являются: </a:t>
            </a:r>
            <a:endParaRPr lang="en-US" altLang="zh-CN" sz="2400" i="1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400" b="1"/>
              <a:t>Профессиональная лексика и терминология:</a:t>
            </a:r>
            <a:r>
              <a:rPr lang="ru-RU" altLang="en-US" sz="2400" b="1"/>
              <a:t> </a:t>
            </a:r>
            <a:r>
              <a:rPr lang="ru-RU" altLang="en-US" sz="2000" i="1"/>
              <a:t>(</a:t>
            </a:r>
            <a:r>
              <a:rPr lang="en-US" altLang="zh-CN" sz="2000" i="1"/>
              <a:t>Освоение узкоспециализированных слов, фраз и выражений, характерных для конкретной профессии</a:t>
            </a:r>
            <a:r>
              <a:rPr lang="ru-RU" altLang="en-US" sz="2000" i="1"/>
              <a:t>)</a:t>
            </a:r>
            <a:r>
              <a:rPr lang="en-US" altLang="zh-CN" sz="2000" i="1"/>
              <a:t> </a:t>
            </a:r>
            <a:endParaRPr lang="en-US" altLang="zh-CN" sz="2000" i="1"/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400" b="1"/>
              <a:t>Чтение и понимание профессиональной документации:</a:t>
            </a:r>
            <a:r>
              <a:rPr lang="ru-RU" altLang="en-US" sz="2400" b="1"/>
              <a:t> </a:t>
            </a:r>
            <a:r>
              <a:rPr lang="ru-RU" altLang="en-US" sz="2000" i="1"/>
              <a:t>(</a:t>
            </a:r>
            <a:r>
              <a:rPr lang="en-US" altLang="zh-CN" sz="2000" i="1"/>
              <a:t>Умение работать с техническими текстами, инструкциями, стандартами, чертежами, спецификациями</a:t>
            </a:r>
            <a:r>
              <a:rPr lang="ru-RU" altLang="en-US" sz="2000" i="1"/>
              <a:t>)</a:t>
            </a:r>
            <a:r>
              <a:rPr lang="en-US" altLang="zh-CN" sz="2000" i="1"/>
              <a:t> </a:t>
            </a:r>
            <a:endParaRPr lang="en-US" altLang="zh-CN" sz="2000" i="1"/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400" b="1"/>
              <a:t>Развитие навыков устной речи в профессиональных ситуациях:</a:t>
            </a:r>
            <a:r>
              <a:rPr lang="ru-RU" altLang="en-US" sz="2400" b="1"/>
              <a:t> </a:t>
            </a:r>
            <a:r>
              <a:rPr lang="ru-RU" altLang="en-US" sz="2400"/>
              <a:t>(</a:t>
            </a:r>
            <a:r>
              <a:rPr lang="en-US" altLang="zh-CN" sz="2000" i="1"/>
              <a:t>Умение вести диалог с коллегами, заказчиками, участвовать в обсуждениях технических вопросов, презентовать свою работу</a:t>
            </a:r>
            <a:r>
              <a:rPr lang="ru-RU" altLang="en-US" sz="2000" i="1"/>
              <a:t>)</a:t>
            </a:r>
            <a:endParaRPr lang="en-US" altLang="zh-CN" sz="2000" i="1"/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400" b="1"/>
              <a:t>Аудирование профессиональной информации:</a:t>
            </a:r>
            <a:r>
              <a:rPr lang="ru-RU" altLang="en-US" sz="2400" b="1"/>
              <a:t> </a:t>
            </a:r>
            <a:r>
              <a:rPr lang="ru-RU" altLang="en-US" sz="2000" i="1"/>
              <a:t>(</a:t>
            </a:r>
            <a:r>
              <a:rPr lang="en-US" altLang="zh-CN" sz="2000" i="1"/>
              <a:t>Понимание лекций, семинаров, видеоматериалов, связанных с профессиональной деятельностью</a:t>
            </a:r>
            <a:r>
              <a:rPr lang="ru-RU" altLang="en-US" sz="2000" i="1"/>
              <a:t>)</a:t>
            </a:r>
            <a:r>
              <a:rPr lang="en-US" altLang="zh-CN" sz="2400"/>
              <a:t> </a:t>
            </a:r>
            <a:endParaRPr lang="en-US" altLang="zh-CN" sz="2400"/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400" b="1"/>
              <a:t>Письменная коммуникация:</a:t>
            </a:r>
            <a:r>
              <a:rPr lang="ru-RU" altLang="en-US" sz="2400" b="1"/>
              <a:t> </a:t>
            </a:r>
            <a:r>
              <a:rPr lang="ru-RU" altLang="en-US" sz="2000" i="1"/>
              <a:t>(</a:t>
            </a:r>
            <a:r>
              <a:rPr lang="en-US" altLang="zh-CN" sz="2000" i="1"/>
              <a:t>Составление отчетов, писем, заявок на профессиональную тематику</a:t>
            </a:r>
            <a:r>
              <a:rPr lang="ru-RU" altLang="en-US" sz="2000" i="1"/>
              <a:t>)</a:t>
            </a:r>
            <a:r>
              <a:rPr lang="en-US" altLang="zh-CN" sz="2000" i="1"/>
              <a:t> </a:t>
            </a:r>
            <a:endParaRPr lang="en-US" altLang="zh-CN" sz="2000" i="1"/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400"/>
              <a:t> </a:t>
            </a:r>
            <a:r>
              <a:rPr lang="en-US" altLang="zh-CN" sz="2400" b="1"/>
              <a:t>Культурные аспекты профессионального общения:</a:t>
            </a:r>
            <a:r>
              <a:rPr lang="ru-RU" altLang="en-US" sz="2400" b="1"/>
              <a:t> </a:t>
            </a:r>
            <a:r>
              <a:rPr lang="ru-RU" altLang="en-US" sz="2000" i="1"/>
              <a:t>(</a:t>
            </a:r>
            <a:r>
              <a:rPr lang="en-US" altLang="zh-CN" sz="2000" i="1"/>
              <a:t>Понимание норм и правил делового этикета в международном контексте</a:t>
            </a:r>
            <a:r>
              <a:rPr lang="ru-RU" altLang="en-US" sz="2000" i="1"/>
              <a:t>)</a:t>
            </a:r>
            <a:r>
              <a:rPr lang="en-US" altLang="zh-CN" sz="2000" i="1"/>
              <a:t> </a:t>
            </a:r>
            <a:endParaRPr lang="en-US" altLang="zh-CN" sz="2000" i="1"/>
          </a:p>
          <a:p>
            <a:endParaRPr lang="en-US" altLang="zh-CN" sz="2400"/>
          </a:p>
          <a:p>
            <a:r>
              <a:rPr lang="en-US" altLang="zh-CN" sz="2400"/>
              <a:t>Обучение английскому языку в рамках данной специальности ориентировано на формирование профессионально-ориентированной коммуникативной компетенции.</a:t>
            </a:r>
            <a:endParaRPr lang="en-US" altLang="zh-CN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583690" y="402590"/>
            <a:ext cx="11227435" cy="10814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Анализ существующих программ и приложений для изучения английского языка</a:t>
            </a:r>
            <a:endParaRPr lang="en-US" sz="3800" dirty="0"/>
          </a:p>
        </p:txBody>
      </p:sp>
      <p:sp>
        <p:nvSpPr>
          <p:cNvPr id="5" name="Text 2"/>
          <p:cNvSpPr/>
          <p:nvPr/>
        </p:nvSpPr>
        <p:spPr>
          <a:xfrm>
            <a:off x="681990" y="4363998"/>
            <a:ext cx="3652361" cy="18559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SzPct val="100000"/>
              <a:buNone/>
            </a:pPr>
            <a:endParaRPr lang="en-US" sz="1500" dirty="0"/>
          </a:p>
        </p:txBody>
      </p:sp>
      <p:sp>
        <p:nvSpPr>
          <p:cNvPr id="6" name="Text 3"/>
          <p:cNvSpPr/>
          <p:nvPr/>
        </p:nvSpPr>
        <p:spPr>
          <a:xfrm>
            <a:off x="682149" y="2741017"/>
            <a:ext cx="3652361" cy="7305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2300" dirty="0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567690" y="1775778"/>
            <a:ext cx="5080000" cy="46037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2400" u="sng"/>
              <a:t>Образовательные платформы:</a:t>
            </a:r>
            <a:endParaRPr lang="en-US" altLang="zh-CN" sz="2400" u="sng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2707005"/>
            <a:ext cx="1602740" cy="161290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2480310"/>
            <a:ext cx="2005330" cy="200533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/>
          <a:srcRect l="26468" t="23666" r="26537" b="23666"/>
          <a:stretch>
            <a:fillRect/>
          </a:stretch>
        </p:blipFill>
        <p:spPr>
          <a:xfrm>
            <a:off x="4392930" y="2529205"/>
            <a:ext cx="2486025" cy="1640840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204470" y="4728528"/>
            <a:ext cx="5080000" cy="460375"/>
          </a:xfrm>
          <a:prstGeom prst="rect">
            <a:avLst/>
          </a:prstGeom>
        </p:spPr>
        <p:txBody>
          <a:bodyPr>
            <a:spAutoFit/>
          </a:bodyPr>
          <a:p>
            <a:r>
              <a:rPr lang="en-US" altLang="zh-CN" sz="2400" u="sng"/>
              <a:t>Интерактивные сервисы:</a:t>
            </a:r>
            <a:endParaRPr lang="en-US" altLang="zh-CN" sz="2400" u="sng"/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rcRect l="30736" t="14841" r="31486" b="15000"/>
          <a:stretch>
            <a:fillRect/>
          </a:stretch>
        </p:blipFill>
        <p:spPr>
          <a:xfrm>
            <a:off x="174625" y="5690235"/>
            <a:ext cx="1823720" cy="1778635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5"/>
          <a:srcRect l="22875" r="22319"/>
          <a:stretch>
            <a:fillRect/>
          </a:stretch>
        </p:blipFill>
        <p:spPr>
          <a:xfrm>
            <a:off x="2513330" y="5942330"/>
            <a:ext cx="1821180" cy="1870075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355" y="4728845"/>
            <a:ext cx="2223135" cy="2223135"/>
          </a:xfrm>
          <a:prstGeom prst="rect">
            <a:avLst/>
          </a:prstGeom>
        </p:spPr>
      </p:pic>
      <p:sp>
        <p:nvSpPr>
          <p:cNvPr id="16" name="Текстовое поле 15"/>
          <p:cNvSpPr txBox="1"/>
          <p:nvPr/>
        </p:nvSpPr>
        <p:spPr>
          <a:xfrm>
            <a:off x="7717155" y="1776095"/>
            <a:ext cx="2323465" cy="10312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en-US" sz="2400" u="sng"/>
              <a:t>Видеоресурсы</a:t>
            </a:r>
            <a:r>
              <a:rPr lang="ru-RU" altLang="en-US" sz="2400" u="sng"/>
              <a:t>:</a:t>
            </a:r>
            <a:endParaRPr lang="ru-RU" altLang="en-US" sz="2400" u="sng"/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4825" y="2511425"/>
            <a:ext cx="3989705" cy="1945005"/>
          </a:xfrm>
          <a:prstGeom prst="rect">
            <a:avLst/>
          </a:prstGeom>
        </p:spPr>
      </p:pic>
      <p:sp>
        <p:nvSpPr>
          <p:cNvPr id="18" name="Текстовое поле 17"/>
          <p:cNvSpPr txBox="1"/>
          <p:nvPr/>
        </p:nvSpPr>
        <p:spPr>
          <a:xfrm>
            <a:off x="7142480" y="4865370"/>
            <a:ext cx="34721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 sz="2400" u="sng"/>
              <a:t>Онлайн</a:t>
            </a:r>
            <a:r>
              <a:rPr lang="en-US" altLang="ru-RU" sz="2400" u="sng"/>
              <a:t>-</a:t>
            </a:r>
            <a:r>
              <a:rPr lang="en-US" altLang="en-US" sz="2400" u="sng"/>
              <a:t>коммуникация</a:t>
            </a:r>
            <a:r>
              <a:rPr lang="ru-RU" altLang="en-US" sz="2400" u="sng"/>
              <a:t>:</a:t>
            </a:r>
            <a:endParaRPr lang="ru-RU" altLang="en-US" sz="2400" u="sng"/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1955" y="5690235"/>
            <a:ext cx="2348865" cy="2348865"/>
          </a:xfrm>
          <a:prstGeom prst="rect">
            <a:avLst/>
          </a:prstGeom>
        </p:spPr>
      </p:pic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8285" y="5690235"/>
            <a:ext cx="2305685" cy="23056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3525" y="167640"/>
            <a:ext cx="13988415" cy="106616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5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Практическая часть: Разработка и апробация цифровых образовательных материалов</a:t>
            </a:r>
            <a:endParaRPr lang="en-US" sz="3350" dirty="0"/>
          </a:p>
        </p:txBody>
      </p:sp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1"/>
          <a:srcRect l="5974" t="23715" r="68302" b="9358"/>
          <a:stretch>
            <a:fillRect/>
          </a:stretch>
        </p:blipFill>
        <p:spPr>
          <a:xfrm>
            <a:off x="491490" y="1442085"/>
            <a:ext cx="4901565" cy="6466840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2345" y="1794510"/>
            <a:ext cx="8303895" cy="49466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96010" y="507365"/>
            <a:ext cx="13221335" cy="112649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Применение методического продукта «Иностранный язык в профессиональной деятельности сварщика»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599003" y="2449393"/>
            <a:ext cx="2781181" cy="2815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Интеграция с WorldSkills</a:t>
            </a:r>
            <a:endParaRPr lang="en-US" sz="2000" dirty="0"/>
          </a:p>
        </p:txBody>
      </p:sp>
      <p:sp>
        <p:nvSpPr>
          <p:cNvPr id="4" name="Text 2"/>
          <p:cNvSpPr/>
          <p:nvPr/>
        </p:nvSpPr>
        <p:spPr>
          <a:xfrm>
            <a:off x="924123" y="2874208"/>
            <a:ext cx="4067294" cy="7761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Фокус на лексике и навыках, необходимых для успешного выполнения заданий компетенции</a:t>
            </a:r>
            <a:endParaRPr lang="en-US" sz="2000" dirty="0"/>
          </a:p>
        </p:txBody>
      </p:sp>
      <p:sp>
        <p:nvSpPr>
          <p:cNvPr id="5" name="Text 3"/>
          <p:cNvSpPr/>
          <p:nvPr/>
        </p:nvSpPr>
        <p:spPr>
          <a:xfrm>
            <a:off x="1096208" y="4465439"/>
            <a:ext cx="2569250" cy="2815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Практические занятия</a:t>
            </a:r>
            <a:endParaRPr lang="en-US" sz="2000" dirty="0"/>
          </a:p>
        </p:txBody>
      </p:sp>
      <p:sp>
        <p:nvSpPr>
          <p:cNvPr id="6" name="Text 4"/>
          <p:cNvSpPr/>
          <p:nvPr/>
        </p:nvSpPr>
        <p:spPr>
          <a:xfrm>
            <a:off x="605790" y="4890135"/>
            <a:ext cx="4557395" cy="165290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Разбор инструкций по безопасности на английском языке</a:t>
            </a:r>
            <a:endParaRPr lang="en-US" sz="2000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Изучение спецификаций сварочного оборудования</a:t>
            </a:r>
            <a:endParaRPr lang="en-US" sz="2000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Ролевые игры: общение с заказчиком или напарником-иностранцем</a:t>
            </a:r>
            <a:endParaRPr lang="en-US" sz="20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10939" y="2166104"/>
            <a:ext cx="7930634" cy="442638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5610939" y="6753582"/>
            <a:ext cx="2706410" cy="28158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>
                <a:solidFill>
                  <a:srgbClr val="101014"/>
                </a:solidFill>
                <a:latin typeface="Playfair Display Bold" pitchFamily="34" charset="0"/>
                <a:ea typeface="Playfair Display Bold" pitchFamily="34" charset="-122"/>
                <a:cs typeface="Playfair Display Bold" pitchFamily="34" charset="-120"/>
              </a:rPr>
              <a:t>Оценка эффективности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3380184" y="7196177"/>
            <a:ext cx="7930634" cy="258723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3939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Тестирование студентов до и после использования разработанных материалов</a:t>
            </a:r>
            <a:endParaRPr lang="en-US" sz="2000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46.8,&quot;left&quot;:52.640629921259844,&quot;top&quot;:154.61251968503936,&quot;width&quot;:504.3844094488189}"/>
</p:tagLst>
</file>

<file path=ppt/tags/tag10.xml><?xml version="1.0" encoding="utf-8"?>
<p:tagLst xmlns:p="http://schemas.openxmlformats.org/presentationml/2006/main">
  <p:tag name="KSO_WM_DIAGRAM_VIRTUALLY_FRAME" val="{&quot;height&quot;:446.8,&quot;left&quot;:52.640629921259844,&quot;top&quot;:154.61251968503936,&quot;width&quot;:504.3844094488189}"/>
</p:tagLst>
</file>

<file path=ppt/tags/tag11.xml><?xml version="1.0" encoding="utf-8"?>
<p:tagLst xmlns:p="http://schemas.openxmlformats.org/presentationml/2006/main">
  <p:tag name="KSO_WM_DIAGRAM_VIRTUALLY_FRAME" val="{&quot;height&quot;:446.8,&quot;left&quot;:52.640629921259844,&quot;top&quot;:154.61251968503936,&quot;width&quot;:504.3844094488189}"/>
</p:tagLst>
</file>

<file path=ppt/tags/tag12.xml><?xml version="1.0" encoding="utf-8"?>
<p:tagLst xmlns:p="http://schemas.openxmlformats.org/presentationml/2006/main">
  <p:tag name="KSO_WM_DIAGRAM_VIRTUALLY_FRAME" val="{&quot;height&quot;:446.8,&quot;left&quot;:52.640629921259844,&quot;top&quot;:154.61251968503936,&quot;width&quot;:504.3844094488189}"/>
</p:tagLst>
</file>

<file path=ppt/tags/tag13.xml><?xml version="1.0" encoding="utf-8"?>
<p:tagLst xmlns:p="http://schemas.openxmlformats.org/presentationml/2006/main">
  <p:tag name="TABLE_ENDDRAG_ORIGIN_RECT" val="892*832"/>
  <p:tag name="TABLE_ENDDRAG_RECT" val="86*130*892*832"/>
</p:tagLst>
</file>

<file path=ppt/tags/tag2.xml><?xml version="1.0" encoding="utf-8"?>
<p:tagLst xmlns:p="http://schemas.openxmlformats.org/presentationml/2006/main">
  <p:tag name="KSO_WM_DIAGRAM_VIRTUALLY_FRAME" val="{&quot;height&quot;:446.8,&quot;left&quot;:52.640629921259844,&quot;top&quot;:154.61251968503936,&quot;width&quot;:504.3844094488189}"/>
</p:tagLst>
</file>

<file path=ppt/tags/tag3.xml><?xml version="1.0" encoding="utf-8"?>
<p:tagLst xmlns:p="http://schemas.openxmlformats.org/presentationml/2006/main">
  <p:tag name="KSO_WM_DIAGRAM_VIRTUALLY_FRAME" val="{&quot;height&quot;:446.8,&quot;left&quot;:52.640629921259844,&quot;top&quot;:154.61251968503936,&quot;width&quot;:504.3844094488189}"/>
</p:tagLst>
</file>

<file path=ppt/tags/tag4.xml><?xml version="1.0" encoding="utf-8"?>
<p:tagLst xmlns:p="http://schemas.openxmlformats.org/presentationml/2006/main">
  <p:tag name="KSO_WM_DIAGRAM_VIRTUALLY_FRAME" val="{&quot;height&quot;:446.8,&quot;left&quot;:52.640629921259844,&quot;top&quot;:154.61251968503936,&quot;width&quot;:504.3844094488189}"/>
</p:tagLst>
</file>

<file path=ppt/tags/tag5.xml><?xml version="1.0" encoding="utf-8"?>
<p:tagLst xmlns:p="http://schemas.openxmlformats.org/presentationml/2006/main">
  <p:tag name="KSO_WM_DIAGRAM_VIRTUALLY_FRAME" val="{&quot;height&quot;:446.8,&quot;left&quot;:52.640629921259844,&quot;top&quot;:154.61251968503936,&quot;width&quot;:504.3844094488189}"/>
</p:tagLst>
</file>

<file path=ppt/tags/tag6.xml><?xml version="1.0" encoding="utf-8"?>
<p:tagLst xmlns:p="http://schemas.openxmlformats.org/presentationml/2006/main">
  <p:tag name="KSO_WM_DIAGRAM_VIRTUALLY_FRAME" val="{&quot;height&quot;:446.8,&quot;left&quot;:52.640629921259844,&quot;top&quot;:154.61251968503936,&quot;width&quot;:504.3844094488189}"/>
</p:tagLst>
</file>

<file path=ppt/tags/tag7.xml><?xml version="1.0" encoding="utf-8"?>
<p:tagLst xmlns:p="http://schemas.openxmlformats.org/presentationml/2006/main">
  <p:tag name="KSO_WM_DIAGRAM_VIRTUALLY_FRAME" val="{&quot;height&quot;:446.8,&quot;left&quot;:52.640629921259844,&quot;top&quot;:154.61251968503936,&quot;width&quot;:504.3844094488189}"/>
</p:tagLst>
</file>

<file path=ppt/tags/tag8.xml><?xml version="1.0" encoding="utf-8"?>
<p:tagLst xmlns:p="http://schemas.openxmlformats.org/presentationml/2006/main">
  <p:tag name="KSO_WM_DIAGRAM_VIRTUALLY_FRAME" val="{&quot;height&quot;:446.8,&quot;left&quot;:52.640629921259844,&quot;top&quot;:154.61251968503936,&quot;width&quot;:504.3844094488189}"/>
</p:tagLst>
</file>

<file path=ppt/tags/tag9.xml><?xml version="1.0" encoding="utf-8"?>
<p:tagLst xmlns:p="http://schemas.openxmlformats.org/presentationml/2006/main">
  <p:tag name="KSO_WM_DIAGRAM_VIRTUALLY_FRAME" val="{&quot;height&quot;:446.8,&quot;left&quot;:52.640629921259844,&quot;top&quot;:154.61251968503936,&quot;width&quot;:504.3844094488189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7354</Words>
  <Application>WPS Presentation</Application>
  <PresentationFormat>On-screen Show (16:9)</PresentationFormat>
  <Paragraphs>182</Paragraphs>
  <Slides>13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46" baseType="lpstr">
      <vt:lpstr>Arial</vt:lpstr>
      <vt:lpstr>SimSun</vt:lpstr>
      <vt:lpstr>Wingdings</vt:lpstr>
      <vt:lpstr>Playfair Display Bold</vt:lpstr>
      <vt:lpstr>Segoe Print</vt:lpstr>
      <vt:lpstr>Playfair Display Bold</vt:lpstr>
      <vt:lpstr>Playfair Display Bold</vt:lpstr>
      <vt:lpstr>Open Sans</vt:lpstr>
      <vt:lpstr>Open Sans</vt:lpstr>
      <vt:lpstr>Open Sans</vt:lpstr>
      <vt:lpstr>Playfair Display Light</vt:lpstr>
      <vt:lpstr>Playfair Display Light</vt:lpstr>
      <vt:lpstr>Playfair Display Light</vt:lpstr>
      <vt:lpstr>Calibri</vt:lpstr>
      <vt:lpstr>Microsoft YaHei</vt:lpstr>
      <vt:lpstr>Arial Unicode MS</vt:lpstr>
      <vt:lpstr>MingLiU-ExtB</vt:lpstr>
      <vt:lpstr>Calibri Light</vt:lpstr>
      <vt:lpstr>Wingdings</vt:lpstr>
      <vt:lpstr>等线</vt:lpstr>
      <vt:lpstr>Bookman Old Style</vt:lpstr>
      <vt:lpstr>Candara</vt:lpstr>
      <vt:lpstr>Comic Sans MS</vt:lpstr>
      <vt:lpstr>Courier New</vt:lpstr>
      <vt:lpstr>Gabriola</vt:lpstr>
      <vt:lpstr>Microsoft JhengHei UI Light</vt:lpstr>
      <vt:lpstr>MS UI Gothic</vt:lpstr>
      <vt:lpstr>NSimSun</vt:lpstr>
      <vt:lpstr>Palatino Linotype</vt:lpstr>
      <vt:lpstr>Times New Roman</vt:lpstr>
      <vt:lpstr>ＭＳ 明朝</vt:lpstr>
      <vt:lpstr>Symbol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Zver</cp:lastModifiedBy>
  <cp:revision>4</cp:revision>
  <dcterms:created xsi:type="dcterms:W3CDTF">2026-04-04T13:23:00Z</dcterms:created>
  <dcterms:modified xsi:type="dcterms:W3CDTF">2026-04-04T15:32:24Z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F36FF26A42E441AFBC21E4692AC3EB97_13</vt:lpwstr>
  </property>
  <property fmtid="{D5CDD505-2E9C-101B-9397-08002B2CF9AE}" pid="3" name="KSOProductBuildVer">
    <vt:lpwstr>1049-12.2.0.23196</vt:lpwstr>
  </property>
</Properties>
</file>