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6" r:id="rId6"/>
    <p:sldId id="259" r:id="rId7"/>
    <p:sldId id="260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0323-9F33-4DC2-9347-5F9B19D2FA89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72C-0C81-43C5-9DD8-FC6BD19D3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8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1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6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07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4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9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1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1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8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4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5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0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3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2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6AE7F0-CF67-45B5-B1BE-6F79C58F2461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C66253-24C8-4E32-A04E-CC2CBA6F1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2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8B5A6B-C6E0-4F2C-ABE1-1A2A57A894C6}"/>
              </a:ext>
            </a:extLst>
          </p:cNvPr>
          <p:cNvSpPr txBox="1"/>
          <p:nvPr/>
        </p:nvSpPr>
        <p:spPr>
          <a:xfrm>
            <a:off x="2103492" y="720897"/>
            <a:ext cx="7608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Sitka Text Semibold" pitchFamily="2" charset="0"/>
              </a:rPr>
              <a:t>От реактива к продукту: ключевые темы интеграции химии в технологию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3CF90-0C3D-4831-A04B-FA467B9C4946}"/>
              </a:ext>
            </a:extLst>
          </p:cNvPr>
          <p:cNvSpPr txBox="1"/>
          <p:nvPr/>
        </p:nvSpPr>
        <p:spPr>
          <a:xfrm>
            <a:off x="894779" y="3429000"/>
            <a:ext cx="501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itka Small" pitchFamily="2" charset="0"/>
              </a:rPr>
              <a:t>Преобразование химических идей в коммерчески успешные технологические решения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EB898-BE1F-4FB2-8FB5-4D561F82A51F}"/>
              </a:ext>
            </a:extLst>
          </p:cNvPr>
          <p:cNvSpPr txBox="1"/>
          <p:nvPr/>
        </p:nvSpPr>
        <p:spPr>
          <a:xfrm>
            <a:off x="6902823" y="5213773"/>
            <a:ext cx="5127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itka Small" pitchFamily="2" charset="0"/>
              </a:rPr>
              <a:t>Помыткина Елена Николаевна</a:t>
            </a:r>
          </a:p>
          <a:p>
            <a:r>
              <a:rPr lang="ru-RU" dirty="0">
                <a:latin typeface="Sitka Small" pitchFamily="2" charset="0"/>
              </a:rPr>
              <a:t>БУ «Когалымский политехнический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35440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DECAC8-BF0B-4AE4-92AB-752BEF665C07}"/>
              </a:ext>
            </a:extLst>
          </p:cNvPr>
          <p:cNvSpPr txBox="1"/>
          <p:nvPr/>
        </p:nvSpPr>
        <p:spPr>
          <a:xfrm>
            <a:off x="1792940" y="484093"/>
            <a:ext cx="964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Sitka Text Semibold" pitchFamily="2" charset="0"/>
              </a:rPr>
              <a:t>Ключевые вызовы и ограничения интеграции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F675D-F573-46F4-8A3F-BF914472C51F}"/>
              </a:ext>
            </a:extLst>
          </p:cNvPr>
          <p:cNvSpPr txBox="1"/>
          <p:nvPr/>
        </p:nvSpPr>
        <p:spPr>
          <a:xfrm>
            <a:off x="1017494" y="2444054"/>
            <a:ext cx="39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itka Small" pitchFamily="2" charset="0"/>
              </a:rPr>
              <a:t>Высокие затраты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54927-06EB-4E69-960E-847FA6F61365}"/>
              </a:ext>
            </a:extLst>
          </p:cNvPr>
          <p:cNvSpPr txBox="1"/>
          <p:nvPr/>
        </p:nvSpPr>
        <p:spPr>
          <a:xfrm>
            <a:off x="3348318" y="2813386"/>
            <a:ext cx="3684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itka Small" pitchFamily="2" charset="0"/>
              </a:rPr>
              <a:t>Недостаток квалифицированных специалистов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CF45B-3275-490F-8D80-64703619169F}"/>
              </a:ext>
            </a:extLst>
          </p:cNvPr>
          <p:cNvSpPr txBox="1"/>
          <p:nvPr/>
        </p:nvSpPr>
        <p:spPr>
          <a:xfrm>
            <a:off x="6096000" y="3736716"/>
            <a:ext cx="326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itka Small" pitchFamily="2" charset="0"/>
              </a:rPr>
              <a:t>Жесткие стандарты и обязательные сертификации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BB8B9-081D-4F84-8287-B52392348CB3}"/>
              </a:ext>
            </a:extLst>
          </p:cNvPr>
          <p:cNvSpPr txBox="1"/>
          <p:nvPr/>
        </p:nvSpPr>
        <p:spPr>
          <a:xfrm>
            <a:off x="9363636" y="4660046"/>
            <a:ext cx="252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itka Small" pitchFamily="2" charset="0"/>
              </a:rPr>
              <a:t>Продолжительные циклы внедрения</a:t>
            </a:r>
          </a:p>
        </p:txBody>
      </p:sp>
    </p:spTree>
    <p:extLst>
      <p:ext uri="{BB962C8B-B14F-4D97-AF65-F5344CB8AC3E}">
        <p14:creationId xmlns:p14="http://schemas.microsoft.com/office/powerpoint/2010/main" val="68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F4152-341D-47DA-B9C9-733C98A4508C}"/>
              </a:ext>
            </a:extLst>
          </p:cNvPr>
          <p:cNvSpPr txBox="1"/>
          <p:nvPr/>
        </p:nvSpPr>
        <p:spPr>
          <a:xfrm>
            <a:off x="2510117" y="878541"/>
            <a:ext cx="936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itka Text Semibold" pitchFamily="2" charset="0"/>
              </a:rPr>
              <a:t>Интеграция химии – путь к технологическому прорыву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C72A94-40C9-4B5E-95A3-39B3F1113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94" y="2537651"/>
            <a:ext cx="6212541" cy="34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A9F6-7ED8-4D43-A577-681FCFCC6F13}"/>
              </a:ext>
            </a:extLst>
          </p:cNvPr>
          <p:cNvSpPr txBox="1"/>
          <p:nvPr/>
        </p:nvSpPr>
        <p:spPr>
          <a:xfrm>
            <a:off x="2922495" y="2782669"/>
            <a:ext cx="831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itka Text Semibold" pitchFamily="2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3192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BE4AF-C84F-475B-A6B4-028C0E3A289F}"/>
              </a:ext>
            </a:extLst>
          </p:cNvPr>
          <p:cNvSpPr txBox="1"/>
          <p:nvPr/>
        </p:nvSpPr>
        <p:spPr>
          <a:xfrm>
            <a:off x="2224432" y="665586"/>
            <a:ext cx="75873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Sitka Text Semibold" pitchFamily="2" charset="0"/>
              </a:rPr>
              <a:t>Значение химической интеграции </a:t>
            </a:r>
          </a:p>
          <a:p>
            <a:pPr algn="ctr"/>
            <a:r>
              <a:rPr lang="ru-RU" sz="3200" dirty="0">
                <a:latin typeface="Sitka Text Semibold" pitchFamily="2" charset="0"/>
              </a:rPr>
              <a:t>в истории индустрии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59453-6DE6-4B36-A525-DDB9A71A3D00}"/>
              </a:ext>
            </a:extLst>
          </p:cNvPr>
          <p:cNvSpPr txBox="1"/>
          <p:nvPr/>
        </p:nvSpPr>
        <p:spPr>
          <a:xfrm>
            <a:off x="7316892" y="2978996"/>
            <a:ext cx="4456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Sitka Small" pitchFamily="2" charset="0"/>
              </a:rPr>
              <a:t>Химия – основа для развития промышленных технологий.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B2BDE-C2CF-404E-BB31-76EF5CEBB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01" y="2173857"/>
            <a:ext cx="5272263" cy="43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9FD613-DCEF-4551-84C0-2A38C621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66" y="1928596"/>
            <a:ext cx="5063791" cy="4597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43398-2F18-4522-93C1-EC4585C4CA78}"/>
              </a:ext>
            </a:extLst>
          </p:cNvPr>
          <p:cNvSpPr txBox="1"/>
          <p:nvPr/>
        </p:nvSpPr>
        <p:spPr>
          <a:xfrm>
            <a:off x="1927412" y="534578"/>
            <a:ext cx="7164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Sitka Text Semibold" pitchFamily="2" charset="0"/>
              </a:rPr>
              <a:t>Основные этапы пути реагента до продукта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237E4-C17B-484D-80A5-4BDCB3D8E1F9}"/>
              </a:ext>
            </a:extLst>
          </p:cNvPr>
          <p:cNvSpPr txBox="1"/>
          <p:nvPr/>
        </p:nvSpPr>
        <p:spPr>
          <a:xfrm>
            <a:off x="7291519" y="2223580"/>
            <a:ext cx="3601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Sitka Small" pitchFamily="2" charset="0"/>
              </a:rPr>
              <a:t>От синтеза к исследованию свойств</a:t>
            </a:r>
          </a:p>
          <a:p>
            <a:endParaRPr lang="ru-RU" dirty="0">
              <a:latin typeface="Sitka Small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CF689-BDAB-42DE-A360-1E1BB5603E93}"/>
              </a:ext>
            </a:extLst>
          </p:cNvPr>
          <p:cNvSpPr txBox="1"/>
          <p:nvPr/>
        </p:nvSpPr>
        <p:spPr>
          <a:xfrm>
            <a:off x="7291519" y="4227451"/>
            <a:ext cx="31875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Sitka Small" pitchFamily="2" charset="0"/>
              </a:rPr>
              <a:t>Тестирование и масштабирование продукта</a:t>
            </a:r>
          </a:p>
          <a:p>
            <a:endParaRPr lang="ru-RU" dirty="0"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5B9E62-737A-4AB4-81B9-41118C259FFB}"/>
              </a:ext>
            </a:extLst>
          </p:cNvPr>
          <p:cNvSpPr txBox="1"/>
          <p:nvPr/>
        </p:nvSpPr>
        <p:spPr>
          <a:xfrm>
            <a:off x="1774928" y="557644"/>
            <a:ext cx="8857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Sitka Text Semibold" pitchFamily="2" charset="0"/>
              </a:rPr>
              <a:t>Рост числа внедрённых химических инноваций в промышленность</a:t>
            </a:r>
            <a:endParaRPr lang="ru-RU" sz="3600" dirty="0">
              <a:highlight>
                <a:srgbClr val="FFFF00"/>
              </a:highlight>
              <a:latin typeface="Sitka Text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EA9F4-ACDC-47ED-A487-D733E8133B4B}"/>
              </a:ext>
            </a:extLst>
          </p:cNvPr>
          <p:cNvSpPr txBox="1"/>
          <p:nvPr/>
        </p:nvSpPr>
        <p:spPr>
          <a:xfrm>
            <a:off x="1254889" y="2514705"/>
            <a:ext cx="442129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itka Small" pitchFamily="2" charset="0"/>
              </a:rPr>
              <a:t>Производство в химическом комплексе по итогам первого полугодия 2025 года выросло на 3,1% в годовом выражении. Эти показатели следуют за ростом по итогам всего 2024 года, когда объём производства увеличился на 4,8%, что было почти на уровне 2023 года (4,9%).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CB0081-9319-433B-A1D3-39431C81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822" y="2514705"/>
            <a:ext cx="4421291" cy="32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C37984-3F29-469C-A2C8-58888AE71E6D}"/>
              </a:ext>
            </a:extLst>
          </p:cNvPr>
          <p:cNvSpPr txBox="1"/>
          <p:nvPr/>
        </p:nvSpPr>
        <p:spPr>
          <a:xfrm>
            <a:off x="3218329" y="412375"/>
            <a:ext cx="7100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0" i="0" dirty="0">
                <a:solidFill>
                  <a:srgbClr val="191B1E"/>
                </a:solidFill>
                <a:effectLst/>
                <a:latin typeface="Sitka Text Semibold" pitchFamily="2" charset="0"/>
              </a:rPr>
              <a:t>Новые химические производства 2025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47854-89A9-406E-A117-32986C5D0DDC}"/>
              </a:ext>
            </a:extLst>
          </p:cNvPr>
          <p:cNvSpPr txBox="1"/>
          <p:nvPr/>
        </p:nvSpPr>
        <p:spPr>
          <a:xfrm>
            <a:off x="263335" y="4017813"/>
            <a:ext cx="24775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itka Small" pitchFamily="2" charset="0"/>
              </a:rPr>
              <a:t>В Омске запустили производство полиизобутилена для авиации и оборонной промышленности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BE5DA2-14B6-4715-A64C-908DFC7E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5" y="2045896"/>
            <a:ext cx="2549461" cy="182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29DF4E-63BE-4A7A-B23D-CEA37B11C6C3}"/>
              </a:ext>
            </a:extLst>
          </p:cNvPr>
          <p:cNvSpPr txBox="1"/>
          <p:nvPr/>
        </p:nvSpPr>
        <p:spPr>
          <a:xfrm>
            <a:off x="2864273" y="4017813"/>
            <a:ext cx="27475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itka Small" pitchFamily="2" charset="0"/>
              </a:rPr>
              <a:t>Крупнейший поставщик сырья для химической промышленности построил новое предприятие в Ногинске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C9EA9E-2D3D-447B-A84A-7218F559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018" y="2045897"/>
            <a:ext cx="2554024" cy="1823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09C854-FBE2-447C-A045-817D9F61A677}"/>
              </a:ext>
            </a:extLst>
          </p:cNvPr>
          <p:cNvSpPr txBox="1"/>
          <p:nvPr/>
        </p:nvSpPr>
        <p:spPr>
          <a:xfrm>
            <a:off x="5827059" y="4017813"/>
            <a:ext cx="2666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itka Small" pitchFamily="2" charset="0"/>
              </a:rPr>
              <a:t>В Новомосковске запустили вторую очередь производства полимеров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A769C1-14E1-49FB-B09F-2FB5C33E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304" y="2045895"/>
            <a:ext cx="2731651" cy="18233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7D5443-41F3-4A4F-9C8A-738C07156C85}"/>
              </a:ext>
            </a:extLst>
          </p:cNvPr>
          <p:cNvSpPr txBox="1"/>
          <p:nvPr/>
        </p:nvSpPr>
        <p:spPr>
          <a:xfrm>
            <a:off x="8709228" y="4017813"/>
            <a:ext cx="2937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itka Small" pitchFamily="2" charset="0"/>
              </a:rPr>
              <a:t>В Омске на территории промзоны «Авангард» открыли новый завод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D92796-CAD0-4472-9F6A-670D4EED2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727" y="2045895"/>
            <a:ext cx="3017755" cy="18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1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7FF7F2-304F-4D24-888D-ED73B7BB0A00}"/>
              </a:ext>
            </a:extLst>
          </p:cNvPr>
          <p:cNvSpPr txBox="1"/>
          <p:nvPr/>
        </p:nvSpPr>
        <p:spPr>
          <a:xfrm>
            <a:off x="2779059" y="462227"/>
            <a:ext cx="70750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Sitka Text Semibold" pitchFamily="2" charset="0"/>
              </a:rPr>
              <a:t>Роль прикладной химии в технологическом процессе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F649B-5009-449E-8157-379BA23638C1}"/>
              </a:ext>
            </a:extLst>
          </p:cNvPr>
          <p:cNvSpPr txBox="1"/>
          <p:nvPr/>
        </p:nvSpPr>
        <p:spPr>
          <a:xfrm>
            <a:off x="2779059" y="2051510"/>
            <a:ext cx="79522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Разработка и оптимизация материалов;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Интенсификация производственных процессов;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Экологизация технологий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Аналитическое сопровождение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Инновации </a:t>
            </a:r>
          </a:p>
          <a:p>
            <a:endParaRPr lang="ru-RU" dirty="0"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9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F5C7A0-55EB-4F78-98E2-69096A9125BC}"/>
              </a:ext>
            </a:extLst>
          </p:cNvPr>
          <p:cNvSpPr txBox="1"/>
          <p:nvPr/>
        </p:nvSpPr>
        <p:spPr>
          <a:xfrm>
            <a:off x="1751120" y="369994"/>
            <a:ext cx="868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Sitka Text Semibold" pitchFamily="2" charset="0"/>
              </a:rPr>
              <a:t>Сравнение традиционных и инновационных технологических решений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706F4E87-020C-45A2-A676-FFAFF0982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0912"/>
              </p:ext>
            </p:extLst>
          </p:nvPr>
        </p:nvGraphicFramePr>
        <p:xfrm>
          <a:off x="536529" y="2363638"/>
          <a:ext cx="10867592" cy="35853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14752">
                  <a:extLst>
                    <a:ext uri="{9D8B030D-6E8A-4147-A177-3AD203B41FA5}">
                      <a16:colId xmlns:a16="http://schemas.microsoft.com/office/drawing/2014/main" val="2542490242"/>
                    </a:ext>
                  </a:extLst>
                </a:gridCol>
                <a:gridCol w="3230309">
                  <a:extLst>
                    <a:ext uri="{9D8B030D-6E8A-4147-A177-3AD203B41FA5}">
                      <a16:colId xmlns:a16="http://schemas.microsoft.com/office/drawing/2014/main" val="1014913264"/>
                    </a:ext>
                  </a:extLst>
                </a:gridCol>
                <a:gridCol w="3622531">
                  <a:extLst>
                    <a:ext uri="{9D8B030D-6E8A-4147-A177-3AD203B41FA5}">
                      <a16:colId xmlns:a16="http://schemas.microsoft.com/office/drawing/2014/main" val="803786144"/>
                    </a:ext>
                  </a:extLst>
                </a:gridCol>
              </a:tblGrid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Параметр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Традиционные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Инновационные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2057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Энергоэффективность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Средняя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Высокая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29577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Выбросы загрязнителей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Высокие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Минимальные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563823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Выход продукта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70-80%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90-98%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612984"/>
                  </a:ext>
                </a:extLst>
              </a:tr>
              <a:tr h="717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Стоимость внедрения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Низкая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Sitka Small" pitchFamily="2" charset="0"/>
                        </a:rPr>
                        <a:t>Высокая, но окупаемая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51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15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A5CF74-8698-4969-9D78-46D788C3A32D}"/>
              </a:ext>
            </a:extLst>
          </p:cNvPr>
          <p:cNvSpPr txBox="1"/>
          <p:nvPr/>
        </p:nvSpPr>
        <p:spPr>
          <a:xfrm>
            <a:off x="1371601" y="537654"/>
            <a:ext cx="9681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Sitka Text Semibold" pitchFamily="2" charset="0"/>
              </a:rPr>
              <a:t>Промышленные примеры успешной интеграции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DB20E-8155-446C-A6BB-2B28E04B6054}"/>
              </a:ext>
            </a:extLst>
          </p:cNvPr>
          <p:cNvSpPr txBox="1"/>
          <p:nvPr/>
        </p:nvSpPr>
        <p:spPr>
          <a:xfrm>
            <a:off x="363663" y="1569334"/>
            <a:ext cx="3817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Sitka Small" pitchFamily="2" charset="0"/>
              </a:rPr>
              <a:t>Биоразлагаемые</a:t>
            </a:r>
            <a:r>
              <a:rPr lang="ru-RU" dirty="0">
                <a:latin typeface="Sitka Small" pitchFamily="2" charset="0"/>
              </a:rPr>
              <a:t> пластмассы от </a:t>
            </a:r>
            <a:r>
              <a:rPr lang="ru-RU" dirty="0" err="1">
                <a:latin typeface="Sitka Small" pitchFamily="2" charset="0"/>
              </a:rPr>
              <a:t>Сибур</a:t>
            </a:r>
            <a:endParaRPr lang="ru-RU" dirty="0">
              <a:latin typeface="Sitka Small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2A5C0E-5262-4613-AA60-1190CD00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86" y="2411912"/>
            <a:ext cx="3058826" cy="2294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85CDB2-DA77-40EE-8CA6-AFC8007693AB}"/>
              </a:ext>
            </a:extLst>
          </p:cNvPr>
          <p:cNvSpPr txBox="1"/>
          <p:nvPr/>
        </p:nvSpPr>
        <p:spPr>
          <a:xfrm>
            <a:off x="4494617" y="2334893"/>
            <a:ext cx="3634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itka Small" pitchFamily="2" charset="0"/>
              </a:rPr>
              <a:t>Инновационный катализатор на </a:t>
            </a:r>
            <a:r>
              <a:rPr lang="ru-RU" dirty="0" err="1">
                <a:latin typeface="Sitka Small" pitchFamily="2" charset="0"/>
              </a:rPr>
              <a:t>Фармсинтез</a:t>
            </a:r>
            <a:endParaRPr lang="ru-RU" dirty="0">
              <a:latin typeface="Sitka Small" pitchFamily="2" charset="0"/>
            </a:endParaRPr>
          </a:p>
          <a:p>
            <a:endParaRPr lang="ru-RU" dirty="0">
              <a:latin typeface="Sitka Small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925717-491B-4418-AE42-D894B6AA8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07" y="3132572"/>
            <a:ext cx="2759269" cy="27592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266282-BD6E-4EAD-AAA0-EC2B810EA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731" y="3820916"/>
            <a:ext cx="2598201" cy="2598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EA5EE2-BD59-4F88-834B-1F852414C671}"/>
              </a:ext>
            </a:extLst>
          </p:cNvPr>
          <p:cNvSpPr txBox="1"/>
          <p:nvPr/>
        </p:nvSpPr>
        <p:spPr>
          <a:xfrm>
            <a:off x="8467505" y="2943011"/>
            <a:ext cx="3234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Sitka Small" pitchFamily="2" charset="0"/>
              </a:rPr>
              <a:t>Огнестойкие покрытия НИОСТ</a:t>
            </a:r>
          </a:p>
          <a:p>
            <a:endParaRPr lang="ru-RU" dirty="0">
              <a:latin typeface="Sitka Small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1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7087B5-E1A6-4795-8374-8C16553CF221}"/>
              </a:ext>
            </a:extLst>
          </p:cNvPr>
          <p:cNvSpPr txBox="1"/>
          <p:nvPr/>
        </p:nvSpPr>
        <p:spPr>
          <a:xfrm>
            <a:off x="1255059" y="519953"/>
            <a:ext cx="1010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itka Text Semibold" pitchFamily="2" charset="0"/>
              </a:rPr>
              <a:t>Этапы интеграции химии в производство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D8324-CC92-4C9D-BA09-75BF771DA133}"/>
              </a:ext>
            </a:extLst>
          </p:cNvPr>
          <p:cNvSpPr txBox="1"/>
          <p:nvPr/>
        </p:nvSpPr>
        <p:spPr>
          <a:xfrm>
            <a:off x="896470" y="1372472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Sitka Small" pitchFamily="2" charset="0"/>
              </a:rPr>
              <a:t>Процесс от исследований до коммерческого запуска с учетом безопасности и экономики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564DAADD-52FE-437C-BBB5-2A9CC3E0995C}"/>
              </a:ext>
            </a:extLst>
          </p:cNvPr>
          <p:cNvSpPr/>
          <p:nvPr/>
        </p:nvSpPr>
        <p:spPr>
          <a:xfrm>
            <a:off x="330425" y="3146612"/>
            <a:ext cx="2619809" cy="82914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itka Small" pitchFamily="2" charset="0"/>
              </a:rPr>
              <a:t>Лабораторный синтез</a:t>
            </a:r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46C43C77-5D7F-4A08-BA9A-7D3D3BD2C9B1}"/>
              </a:ext>
            </a:extLst>
          </p:cNvPr>
          <p:cNvSpPr/>
          <p:nvPr/>
        </p:nvSpPr>
        <p:spPr>
          <a:xfrm>
            <a:off x="3220866" y="3146612"/>
            <a:ext cx="2619809" cy="82914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itka Small" pitchFamily="2" charset="0"/>
              </a:rPr>
              <a:t>Оптимизация  и безопасность</a:t>
            </a: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E001472E-A0A7-423E-8237-105D0476A67C}"/>
              </a:ext>
            </a:extLst>
          </p:cNvPr>
          <p:cNvSpPr/>
          <p:nvPr/>
        </p:nvSpPr>
        <p:spPr>
          <a:xfrm>
            <a:off x="6111307" y="3146612"/>
            <a:ext cx="2619809" cy="83099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itka Small" pitchFamily="2" charset="0"/>
              </a:rPr>
              <a:t>Пилотная установка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7E4CC62-4A7A-4D94-83A3-8D46B4B7DDB0}"/>
              </a:ext>
            </a:extLst>
          </p:cNvPr>
          <p:cNvSpPr/>
          <p:nvPr/>
        </p:nvSpPr>
        <p:spPr>
          <a:xfrm>
            <a:off x="9001748" y="3168760"/>
            <a:ext cx="2619809" cy="844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itka Small" pitchFamily="2" charset="0"/>
              </a:rPr>
              <a:t>Промышленное внедрение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24410B-8FEA-4E13-A0DB-F40AC9CF512B}"/>
              </a:ext>
            </a:extLst>
          </p:cNvPr>
          <p:cNvSpPr txBox="1"/>
          <p:nvPr/>
        </p:nvSpPr>
        <p:spPr>
          <a:xfrm>
            <a:off x="435548" y="4337912"/>
            <a:ext cx="2255893" cy="128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  <a:cs typeface="Arial" panose="020B0604020202020204" pitchFamily="34" charset="0"/>
              </a:rPr>
              <a:t>Цель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  <a:cs typeface="Arial" panose="020B0604020202020204" pitchFamily="34" charset="0"/>
              </a:rPr>
              <a:t>Приоритет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  <a:cs typeface="Arial" panose="020B0604020202020204" pitchFamily="34" charset="0"/>
              </a:rPr>
              <a:t>Инструменты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79C0B-BA97-482D-91D2-BAAC2B5B4A3C}"/>
              </a:ext>
            </a:extLst>
          </p:cNvPr>
          <p:cNvSpPr txBox="1"/>
          <p:nvPr/>
        </p:nvSpPr>
        <p:spPr>
          <a:xfrm>
            <a:off x="3220866" y="4337912"/>
            <a:ext cx="2231028" cy="17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Кинетика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Катализ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Замкнутый цикл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3ED2C-8BEF-4766-9F48-6BA0B187FA9F}"/>
              </a:ext>
            </a:extLst>
          </p:cNvPr>
          <p:cNvSpPr txBox="1"/>
          <p:nvPr/>
        </p:nvSpPr>
        <p:spPr>
          <a:xfrm>
            <a:off x="6046312" y="4337912"/>
            <a:ext cx="2955436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Материаловедение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Автоматизация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3FD5D-DAE4-4BB0-B767-7FE5B0F5D788}"/>
              </a:ext>
            </a:extLst>
          </p:cNvPr>
          <p:cNvSpPr txBox="1"/>
          <p:nvPr/>
        </p:nvSpPr>
        <p:spPr>
          <a:xfrm>
            <a:off x="9596166" y="4337912"/>
            <a:ext cx="1920984" cy="129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Логистика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Экономика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Sitka Small" pitchFamily="2" charset="0"/>
              </a:rPr>
              <a:t>Экология </a:t>
            </a:r>
          </a:p>
        </p:txBody>
      </p:sp>
    </p:spTree>
    <p:extLst>
      <p:ext uri="{BB962C8B-B14F-4D97-AF65-F5344CB8AC3E}">
        <p14:creationId xmlns:p14="http://schemas.microsoft.com/office/powerpoint/2010/main" val="280042169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184</TotalTime>
  <Words>283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Sitka Small</vt:lpstr>
      <vt:lpstr>Sitka Text Semibold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Eva</dc:creator>
  <cp:lastModifiedBy>Eva</cp:lastModifiedBy>
  <cp:revision>21</cp:revision>
  <dcterms:created xsi:type="dcterms:W3CDTF">2026-04-05T06:47:42Z</dcterms:created>
  <dcterms:modified xsi:type="dcterms:W3CDTF">2026-04-05T10:06:06Z</dcterms:modified>
</cp:coreProperties>
</file>