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9" r:id="rId3"/>
    <p:sldId id="267" r:id="rId4"/>
    <p:sldId id="277" r:id="rId5"/>
    <p:sldId id="278" r:id="rId6"/>
    <p:sldId id="280" r:id="rId7"/>
    <p:sldId id="279" r:id="rId8"/>
    <p:sldId id="266" r:id="rId9"/>
    <p:sldId id="257" r:id="rId10"/>
    <p:sldId id="273" r:id="rId11"/>
    <p:sldId id="274" r:id="rId12"/>
    <p:sldId id="275" r:id="rId13"/>
    <p:sldId id="268" r:id="rId14"/>
    <p:sldId id="270" r:id="rId15"/>
    <p:sldId id="260" r:id="rId16"/>
    <p:sldId id="262" r:id="rId17"/>
    <p:sldId id="261" r:id="rId18"/>
    <p:sldId id="265"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Verdana" panose="020B0604030504040204" pitchFamily="34" charset="0"/>
      <p:regular r:id="rId25"/>
      <p:bold r:id="rId26"/>
      <p:italic r:id="rId27"/>
      <p:boldItalic r:id="rId28"/>
    </p:embeddedFont>
    <p:embeddedFont>
      <p:font typeface="Lucian Schoenschrift CAT"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9EFB86-EC71-4619-A480-253A1E4A3887}" v="10" dt="2026-04-06T21:02:34.584"/>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972"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Маралдым Маханова" userId="eb4501b40c956f8a" providerId="LiveId" clId="{83CC7194-4A36-43A8-92C9-61CEF60DE154}"/>
    <pc:docChg chg="undo custSel addSld modSld sldOrd">
      <pc:chgData name="Маралдым Маханова" userId="eb4501b40c956f8a" providerId="LiveId" clId="{83CC7194-4A36-43A8-92C9-61CEF60DE154}" dt="2026-04-06T21:02:01.011" v="2101" actId="20577"/>
      <pc:docMkLst>
        <pc:docMk/>
      </pc:docMkLst>
      <pc:sldChg chg="addSp modSp mod ord">
        <pc:chgData name="Маралдым Маханова" userId="eb4501b40c956f8a" providerId="LiveId" clId="{83CC7194-4A36-43A8-92C9-61CEF60DE154}" dt="2026-04-06T20:51:24.802" v="1735"/>
        <pc:sldMkLst>
          <pc:docMk/>
          <pc:sldMk cId="0" sldId="257"/>
        </pc:sldMkLst>
        <pc:spChg chg="mod">
          <ac:chgData name="Маралдым Маханова" userId="eb4501b40c956f8a" providerId="LiveId" clId="{83CC7194-4A36-43A8-92C9-61CEF60DE154}" dt="2026-04-06T20:13:52.787" v="7" actId="1076"/>
          <ac:spMkLst>
            <pc:docMk/>
            <pc:sldMk cId="0" sldId="257"/>
            <ac:spMk id="34" creationId="{00000000-0000-0000-0000-000000000000}"/>
          </ac:spMkLst>
        </pc:spChg>
        <pc:picChg chg="add mod">
          <ac:chgData name="Маралдым Маханова" userId="eb4501b40c956f8a" providerId="LiveId" clId="{83CC7194-4A36-43A8-92C9-61CEF60DE154}" dt="2026-04-06T20:12:51.366" v="4" actId="14100"/>
          <ac:picMkLst>
            <pc:docMk/>
            <pc:sldMk cId="0" sldId="257"/>
            <ac:picMk id="36" creationId="{9A1B21AB-FEF2-0E00-DDC8-99EA2485EE67}"/>
          </ac:picMkLst>
        </pc:picChg>
        <pc:picChg chg="add mod">
          <ac:chgData name="Маралдым Маханова" userId="eb4501b40c956f8a" providerId="LiveId" clId="{83CC7194-4A36-43A8-92C9-61CEF60DE154}" dt="2026-04-06T20:14:00.953" v="11" actId="1076"/>
          <ac:picMkLst>
            <pc:docMk/>
            <pc:sldMk cId="0" sldId="257"/>
            <ac:picMk id="40" creationId="{9AB01358-39B9-3CD1-A57D-75E07E795182}"/>
          </ac:picMkLst>
        </pc:picChg>
        <pc:picChg chg="add mod">
          <ac:chgData name="Маралдым Маханова" userId="eb4501b40c956f8a" providerId="LiveId" clId="{83CC7194-4A36-43A8-92C9-61CEF60DE154}" dt="2026-04-06T20:15:37.458" v="18" actId="14100"/>
          <ac:picMkLst>
            <pc:docMk/>
            <pc:sldMk cId="0" sldId="257"/>
            <ac:picMk id="42" creationId="{B0C80415-FD6E-63CE-3EA7-C2EB702931E4}"/>
          </ac:picMkLst>
        </pc:picChg>
      </pc:sldChg>
      <pc:sldChg chg="delSp modSp mod">
        <pc:chgData name="Маралдым Маханова" userId="eb4501b40c956f8a" providerId="LiveId" clId="{83CC7194-4A36-43A8-92C9-61CEF60DE154}" dt="2026-04-06T20:48:40.189" v="1729" actId="1076"/>
        <pc:sldMkLst>
          <pc:docMk/>
          <pc:sldMk cId="0" sldId="260"/>
        </pc:sldMkLst>
        <pc:spChg chg="del">
          <ac:chgData name="Маралдым Маханова" userId="eb4501b40c956f8a" providerId="LiveId" clId="{83CC7194-4A36-43A8-92C9-61CEF60DE154}" dt="2026-04-06T20:42:29.406" v="1583" actId="21"/>
          <ac:spMkLst>
            <pc:docMk/>
            <pc:sldMk cId="0" sldId="260"/>
            <ac:spMk id="29" creationId="{00000000-0000-0000-0000-000000000000}"/>
          </ac:spMkLst>
        </pc:spChg>
        <pc:spChg chg="del">
          <ac:chgData name="Маралдым Маханова" userId="eb4501b40c956f8a" providerId="LiveId" clId="{83CC7194-4A36-43A8-92C9-61CEF60DE154}" dt="2026-04-06T20:42:46.602" v="1586" actId="21"/>
          <ac:spMkLst>
            <pc:docMk/>
            <pc:sldMk cId="0" sldId="260"/>
            <ac:spMk id="34" creationId="{00000000-0000-0000-0000-000000000000}"/>
          </ac:spMkLst>
        </pc:spChg>
        <pc:spChg chg="mod">
          <ac:chgData name="Маралдым Маханова" userId="eb4501b40c956f8a" providerId="LiveId" clId="{83CC7194-4A36-43A8-92C9-61CEF60DE154}" dt="2026-04-06T20:48:40.189" v="1729" actId="1076"/>
          <ac:spMkLst>
            <pc:docMk/>
            <pc:sldMk cId="0" sldId="260"/>
            <ac:spMk id="35" creationId="{00000000-0000-0000-0000-000000000000}"/>
          </ac:spMkLst>
        </pc:spChg>
        <pc:spChg chg="del">
          <ac:chgData name="Маралдым Маханова" userId="eb4501b40c956f8a" providerId="LiveId" clId="{83CC7194-4A36-43A8-92C9-61CEF60DE154}" dt="2026-04-06T20:42:34.027" v="1584" actId="21"/>
          <ac:spMkLst>
            <pc:docMk/>
            <pc:sldMk cId="0" sldId="260"/>
            <ac:spMk id="36" creationId="{00000000-0000-0000-0000-000000000000}"/>
          </ac:spMkLst>
        </pc:spChg>
        <pc:spChg chg="del">
          <ac:chgData name="Маралдым Маханова" userId="eb4501b40c956f8a" providerId="LiveId" clId="{83CC7194-4A36-43A8-92C9-61CEF60DE154}" dt="2026-04-06T20:42:25.225" v="1582" actId="21"/>
          <ac:spMkLst>
            <pc:docMk/>
            <pc:sldMk cId="0" sldId="260"/>
            <ac:spMk id="37" creationId="{00000000-0000-0000-0000-000000000000}"/>
          </ac:spMkLst>
        </pc:spChg>
        <pc:spChg chg="del">
          <ac:chgData name="Маралдым Маханова" userId="eb4501b40c956f8a" providerId="LiveId" clId="{83CC7194-4A36-43A8-92C9-61CEF60DE154}" dt="2026-04-06T20:42:20.142" v="1581" actId="21"/>
          <ac:spMkLst>
            <pc:docMk/>
            <pc:sldMk cId="0" sldId="260"/>
            <ac:spMk id="38" creationId="{00000000-0000-0000-0000-000000000000}"/>
          </ac:spMkLst>
        </pc:spChg>
        <pc:spChg chg="del">
          <ac:chgData name="Маралдым Маханова" userId="eb4501b40c956f8a" providerId="LiveId" clId="{83CC7194-4A36-43A8-92C9-61CEF60DE154}" dt="2026-04-06T20:42:41.615" v="1585" actId="21"/>
          <ac:spMkLst>
            <pc:docMk/>
            <pc:sldMk cId="0" sldId="260"/>
            <ac:spMk id="41" creationId="{00000000-0000-0000-0000-000000000000}"/>
          </ac:spMkLst>
        </pc:spChg>
        <pc:picChg chg="del">
          <ac:chgData name="Маралдым Маханова" userId="eb4501b40c956f8a" providerId="LiveId" clId="{83CC7194-4A36-43A8-92C9-61CEF60DE154}" dt="2026-04-06T20:42:05.103" v="1580" actId="21"/>
          <ac:picMkLst>
            <pc:docMk/>
            <pc:sldMk cId="0" sldId="260"/>
            <ac:picMk id="40" creationId="{6E4A1985-01EB-04A0-BF3C-058E59CA0884}"/>
          </ac:picMkLst>
        </pc:picChg>
      </pc:sldChg>
      <pc:sldChg chg="modSp mod">
        <pc:chgData name="Маралдым Маханова" userId="eb4501b40c956f8a" providerId="LiveId" clId="{83CC7194-4A36-43A8-92C9-61CEF60DE154}" dt="2026-04-06T20:49:03.515" v="1731" actId="1076"/>
        <pc:sldMkLst>
          <pc:docMk/>
          <pc:sldMk cId="0" sldId="261"/>
        </pc:sldMkLst>
        <pc:spChg chg="mod">
          <ac:chgData name="Маралдым Маханова" userId="eb4501b40c956f8a" providerId="LiveId" clId="{83CC7194-4A36-43A8-92C9-61CEF60DE154}" dt="2026-04-06T20:49:03.515" v="1731" actId="1076"/>
          <ac:spMkLst>
            <pc:docMk/>
            <pc:sldMk cId="0" sldId="261"/>
            <ac:spMk id="45" creationId="{00000000-0000-0000-0000-000000000000}"/>
          </ac:spMkLst>
        </pc:spChg>
      </pc:sldChg>
      <pc:sldChg chg="ord">
        <pc:chgData name="Маралдым Маханова" userId="eb4501b40c956f8a" providerId="LiveId" clId="{83CC7194-4A36-43A8-92C9-61CEF60DE154}" dt="2026-04-06T20:53:23.158" v="1741"/>
        <pc:sldMkLst>
          <pc:docMk/>
          <pc:sldMk cId="1778774344" sldId="267"/>
        </pc:sldMkLst>
      </pc:sldChg>
      <pc:sldChg chg="addSp delSp modSp mod">
        <pc:chgData name="Маралдым Маханова" userId="eb4501b40c956f8a" providerId="LiveId" clId="{83CC7194-4A36-43A8-92C9-61CEF60DE154}" dt="2026-04-06T20:26:39.140" v="883" actId="1076"/>
        <pc:sldMkLst>
          <pc:docMk/>
          <pc:sldMk cId="3477723415" sldId="268"/>
        </pc:sldMkLst>
        <pc:spChg chg="mod">
          <ac:chgData name="Маралдым Маханова" userId="eb4501b40c956f8a" providerId="LiveId" clId="{83CC7194-4A36-43A8-92C9-61CEF60DE154}" dt="2026-04-06T20:21:34.904" v="482" actId="113"/>
          <ac:spMkLst>
            <pc:docMk/>
            <pc:sldMk cId="3477723415" sldId="268"/>
            <ac:spMk id="66" creationId="{00000000-0000-0000-0000-000000000000}"/>
          </ac:spMkLst>
        </pc:spChg>
        <pc:spChg chg="mod">
          <ac:chgData name="Маралдым Маханова" userId="eb4501b40c956f8a" providerId="LiveId" clId="{83CC7194-4A36-43A8-92C9-61CEF60DE154}" dt="2026-04-06T20:23:04.695" v="856" actId="20577"/>
          <ac:spMkLst>
            <pc:docMk/>
            <pc:sldMk cId="3477723415" sldId="268"/>
            <ac:spMk id="77" creationId="{FAE5D042-1B39-4E21-9207-68DE665DEC2E}"/>
          </ac:spMkLst>
        </pc:spChg>
        <pc:picChg chg="add mod">
          <ac:chgData name="Маралдым Маханова" userId="eb4501b40c956f8a" providerId="LiveId" clId="{83CC7194-4A36-43A8-92C9-61CEF60DE154}" dt="2026-04-06T20:23:33.834" v="863" actId="1076"/>
          <ac:picMkLst>
            <pc:docMk/>
            <pc:sldMk cId="3477723415" sldId="268"/>
            <ac:picMk id="37" creationId="{C8660355-9015-248B-2413-4F7B22BD1E6D}"/>
          </ac:picMkLst>
        </pc:picChg>
        <pc:picChg chg="add mod">
          <ac:chgData name="Маралдым Маханова" userId="eb4501b40c956f8a" providerId="LiveId" clId="{83CC7194-4A36-43A8-92C9-61CEF60DE154}" dt="2026-04-06T20:25:20.553" v="873" actId="1076"/>
          <ac:picMkLst>
            <pc:docMk/>
            <pc:sldMk cId="3477723415" sldId="268"/>
            <ac:picMk id="39" creationId="{BF3BB818-38B3-7198-30C2-6F8C72B2EE67}"/>
          </ac:picMkLst>
        </pc:picChg>
        <pc:picChg chg="add mod">
          <ac:chgData name="Маралдым Маханова" userId="eb4501b40c956f8a" providerId="LiveId" clId="{83CC7194-4A36-43A8-92C9-61CEF60DE154}" dt="2026-04-06T20:26:39.140" v="883" actId="1076"/>
          <ac:picMkLst>
            <pc:docMk/>
            <pc:sldMk cId="3477723415" sldId="268"/>
            <ac:picMk id="41" creationId="{CB472D2E-1F4D-1BB0-9A48-F25D5FC446CA}"/>
          </ac:picMkLst>
        </pc:picChg>
        <pc:picChg chg="del">
          <ac:chgData name="Маралдым Маханова" userId="eb4501b40c956f8a" providerId="LiveId" clId="{83CC7194-4A36-43A8-92C9-61CEF60DE154}" dt="2026-04-06T20:19:54.688" v="468" actId="21"/>
          <ac:picMkLst>
            <pc:docMk/>
            <pc:sldMk cId="3477723415" sldId="268"/>
            <ac:picMk id="4098" creationId="{00000000-0000-0000-0000-000000000000}"/>
          </ac:picMkLst>
        </pc:picChg>
      </pc:sldChg>
      <pc:sldChg chg="addSp delSp modSp mod">
        <pc:chgData name="Маралдым Маханова" userId="eb4501b40c956f8a" providerId="LiveId" clId="{83CC7194-4A36-43A8-92C9-61CEF60DE154}" dt="2026-04-06T20:41:22.242" v="1579" actId="1076"/>
        <pc:sldMkLst>
          <pc:docMk/>
          <pc:sldMk cId="1391525333" sldId="270"/>
        </pc:sldMkLst>
        <pc:spChg chg="mod">
          <ac:chgData name="Маралдым Маханова" userId="eb4501b40c956f8a" providerId="LiveId" clId="{83CC7194-4A36-43A8-92C9-61CEF60DE154}" dt="2026-04-06T20:32:53.243" v="1560" actId="20577"/>
          <ac:spMkLst>
            <pc:docMk/>
            <pc:sldMk cId="1391525333" sldId="270"/>
            <ac:spMk id="66" creationId="{00000000-0000-0000-0000-000000000000}"/>
          </ac:spMkLst>
        </pc:spChg>
        <pc:spChg chg="mod">
          <ac:chgData name="Маралдым Маханова" userId="eb4501b40c956f8a" providerId="LiveId" clId="{83CC7194-4A36-43A8-92C9-61CEF60DE154}" dt="2026-04-06T20:34:15.237" v="1566" actId="21"/>
          <ac:spMkLst>
            <pc:docMk/>
            <pc:sldMk cId="1391525333" sldId="270"/>
            <ac:spMk id="77" creationId="{FAE5D042-1B39-4E21-9207-68DE665DEC2E}"/>
          </ac:spMkLst>
        </pc:spChg>
        <pc:picChg chg="add del">
          <ac:chgData name="Маралдым Маханова" userId="eb4501b40c956f8a" providerId="LiveId" clId="{83CC7194-4A36-43A8-92C9-61CEF60DE154}" dt="2026-04-06T20:28:38.555" v="888" actId="21"/>
          <ac:picMkLst>
            <pc:docMk/>
            <pc:sldMk cId="1391525333" sldId="270"/>
            <ac:picMk id="37" creationId="{B2A58E22-B2BC-FCA3-A828-5D04C1DA4760}"/>
          </ac:picMkLst>
        </pc:picChg>
        <pc:picChg chg="add del">
          <ac:chgData name="Маралдым Маханова" userId="eb4501b40c956f8a" providerId="LiveId" clId="{83CC7194-4A36-43A8-92C9-61CEF60DE154}" dt="2026-04-06T20:29:26.141" v="1497" actId="21"/>
          <ac:picMkLst>
            <pc:docMk/>
            <pc:sldMk cId="1391525333" sldId="270"/>
            <ac:picMk id="39" creationId="{200884BD-ED0E-414D-6C10-EF2A2E379CAB}"/>
          </ac:picMkLst>
        </pc:picChg>
        <pc:picChg chg="add mod">
          <ac:chgData name="Маралдым Маханова" userId="eb4501b40c956f8a" providerId="LiveId" clId="{83CC7194-4A36-43A8-92C9-61CEF60DE154}" dt="2026-04-06T20:34:19.424" v="1567" actId="1076"/>
          <ac:picMkLst>
            <pc:docMk/>
            <pc:sldMk cId="1391525333" sldId="270"/>
            <ac:picMk id="41" creationId="{DBF46B3D-D219-0C81-F9E1-2C9C17589AC4}"/>
          </ac:picMkLst>
        </pc:picChg>
        <pc:picChg chg="add mod">
          <ac:chgData name="Маралдым Маханова" userId="eb4501b40c956f8a" providerId="LiveId" clId="{83CC7194-4A36-43A8-92C9-61CEF60DE154}" dt="2026-04-06T20:40:12.489" v="1573" actId="1076"/>
          <ac:picMkLst>
            <pc:docMk/>
            <pc:sldMk cId="1391525333" sldId="270"/>
            <ac:picMk id="43" creationId="{D427BE42-AF9E-2BA6-980F-AD3B5FA2347E}"/>
          </ac:picMkLst>
        </pc:picChg>
        <pc:picChg chg="add mod">
          <ac:chgData name="Маралдым Маханова" userId="eb4501b40c956f8a" providerId="LiveId" clId="{83CC7194-4A36-43A8-92C9-61CEF60DE154}" dt="2026-04-06T20:41:22.242" v="1579" actId="1076"/>
          <ac:picMkLst>
            <pc:docMk/>
            <pc:sldMk cId="1391525333" sldId="270"/>
            <ac:picMk id="45" creationId="{CD1480A4-8993-B4D4-6A0E-D0282DDF952E}"/>
          </ac:picMkLst>
        </pc:picChg>
        <pc:picChg chg="del mod">
          <ac:chgData name="Маралдым Маханова" userId="eb4501b40c956f8a" providerId="LiveId" clId="{83CC7194-4A36-43A8-92C9-61CEF60DE154}" dt="2026-04-06T20:28:26.741" v="886" actId="21"/>
          <ac:picMkLst>
            <pc:docMk/>
            <pc:sldMk cId="1391525333" sldId="270"/>
            <ac:picMk id="5122" creationId="{00000000-0000-0000-0000-000000000000}"/>
          </ac:picMkLst>
        </pc:picChg>
        <pc:picChg chg="del">
          <ac:chgData name="Маралдым Маханова" userId="eb4501b40c956f8a" providerId="LiveId" clId="{83CC7194-4A36-43A8-92C9-61CEF60DE154}" dt="2026-04-06T20:28:22.384" v="885" actId="21"/>
          <ac:picMkLst>
            <pc:docMk/>
            <pc:sldMk cId="1391525333" sldId="270"/>
            <ac:picMk id="5123" creationId="{00000000-0000-0000-0000-000000000000}"/>
          </ac:picMkLst>
        </pc:picChg>
      </pc:sldChg>
      <pc:sldChg chg="addSp delSp modSp mod ord">
        <pc:chgData name="Маралдым Маханова" userId="eb4501b40c956f8a" providerId="LiveId" clId="{83CC7194-4A36-43A8-92C9-61CEF60DE154}" dt="2026-04-06T21:02:01.011" v="2101" actId="20577"/>
        <pc:sldMkLst>
          <pc:docMk/>
          <pc:sldMk cId="221238906" sldId="279"/>
        </pc:sldMkLst>
        <pc:spChg chg="del">
          <ac:chgData name="Маралдым Маханова" userId="eb4501b40c956f8a" providerId="LiveId" clId="{83CC7194-4A36-43A8-92C9-61CEF60DE154}" dt="2026-04-06T20:58:13.744" v="1752" actId="21"/>
          <ac:spMkLst>
            <pc:docMk/>
            <pc:sldMk cId="221238906" sldId="279"/>
            <ac:spMk id="34" creationId="{9269DAE9-073D-8FBA-D893-24EE47A19BC1}"/>
          </ac:spMkLst>
        </pc:spChg>
        <pc:spChg chg="mod">
          <ac:chgData name="Маралдым Маханова" userId="eb4501b40c956f8a" providerId="LiveId" clId="{83CC7194-4A36-43A8-92C9-61CEF60DE154}" dt="2026-04-06T21:02:01.011" v="2101" actId="20577"/>
          <ac:spMkLst>
            <pc:docMk/>
            <pc:sldMk cId="221238906" sldId="279"/>
            <ac:spMk id="44" creationId="{44FE1C37-77C9-233E-1C39-DF24B9E16AEA}"/>
          </ac:spMkLst>
        </pc:spChg>
        <pc:spChg chg="mod">
          <ac:chgData name="Маралдым Маханова" userId="eb4501b40c956f8a" providerId="LiveId" clId="{83CC7194-4A36-43A8-92C9-61CEF60DE154}" dt="2026-04-06T21:01:56.196" v="2100" actId="20578"/>
          <ac:spMkLst>
            <pc:docMk/>
            <pc:sldMk cId="221238906" sldId="279"/>
            <ac:spMk id="45" creationId="{86DBB08B-5034-E72B-71CD-EA9FE7AFD14F}"/>
          </ac:spMkLst>
        </pc:spChg>
        <pc:picChg chg="add del mod">
          <ac:chgData name="Маралдым Маханова" userId="eb4501b40c956f8a" providerId="LiveId" clId="{83CC7194-4A36-43A8-92C9-61CEF60DE154}" dt="2026-04-06T20:58:56.977" v="1761" actId="21"/>
          <ac:picMkLst>
            <pc:docMk/>
            <pc:sldMk cId="221238906" sldId="279"/>
            <ac:picMk id="3" creationId="{5B69A803-4349-CD4A-3F87-80155F9776A6}"/>
          </ac:picMkLst>
        </pc:picChg>
      </pc:sldChg>
      <pc:sldChg chg="modSp add mod">
        <pc:chgData name="Маралдым Маханова" userId="eb4501b40c956f8a" providerId="LiveId" clId="{83CC7194-4A36-43A8-92C9-61CEF60DE154}" dt="2026-04-06T20:59:40.628" v="1802" actId="1076"/>
        <pc:sldMkLst>
          <pc:docMk/>
          <pc:sldMk cId="4087952481" sldId="280"/>
        </pc:sldMkLst>
        <pc:picChg chg="mod">
          <ac:chgData name="Маралдым Маханова" userId="eb4501b40c956f8a" providerId="LiveId" clId="{83CC7194-4A36-43A8-92C9-61CEF60DE154}" dt="2026-04-06T20:59:40.628" v="1802" actId="1076"/>
          <ac:picMkLst>
            <pc:docMk/>
            <pc:sldMk cId="4087952481" sldId="280"/>
            <ac:picMk id="3" creationId="{5600911B-973A-F94F-1B57-50D9804B107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5E8C5B-4B0E-4987-BE08-2A80A4DFB4A6}" type="datetimeFigureOut">
              <a:rPr lang="x-none" smtClean="0"/>
              <a:t>07.04.2026</a:t>
            </a:fld>
            <a:endParaRPr lang="x-none"/>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6826F-347B-4309-BEEC-C00B9B0007EE}" type="slidenum">
              <a:rPr lang="x-none" smtClean="0"/>
              <a:t>‹#›</a:t>
            </a:fld>
            <a:endParaRPr lang="x-none"/>
          </a:p>
        </p:txBody>
      </p:sp>
    </p:spTree>
    <p:extLst>
      <p:ext uri="{BB962C8B-B14F-4D97-AF65-F5344CB8AC3E}">
        <p14:creationId xmlns:p14="http://schemas.microsoft.com/office/powerpoint/2010/main" val="1238153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txBody>
          <a:bodyPr/>
          <a:lstStyle/>
          <a:p>
            <a:endParaRPr lang="x-none"/>
          </a:p>
        </p:txBody>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sz="quarter" idx="5"/>
          </p:nvPr>
        </p:nvSpPr>
        <p:spPr/>
        <p:txBody>
          <a:bodyPr/>
          <a:lstStyle/>
          <a:p>
            <a:fld id="{40C6826F-347B-4309-BEEC-C00B9B0007EE}" type="slidenum">
              <a:rPr lang="x-none" smtClean="0"/>
              <a:t>9</a:t>
            </a:fld>
            <a:endParaRPr lang="x-none"/>
          </a:p>
        </p:txBody>
      </p:sp>
    </p:spTree>
    <p:extLst>
      <p:ext uri="{BB962C8B-B14F-4D97-AF65-F5344CB8AC3E}">
        <p14:creationId xmlns:p14="http://schemas.microsoft.com/office/powerpoint/2010/main" val="1791410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2.jpe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2.jpe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2.jpe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14.png"/><Relationship Id="rId12"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2.jpeg"/><Relationship Id="rId9" Type="http://schemas.openxmlformats.org/officeDocument/2006/relationships/image" Target="../media/image12.pn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9.jpeg"/><Relationship Id="rId5" Type="http://schemas.openxmlformats.org/officeDocument/2006/relationships/image" Target="../media/image3.png"/><Relationship Id="rId10" Type="http://schemas.openxmlformats.org/officeDocument/2006/relationships/image" Target="../media/image28.jpeg"/><Relationship Id="rId4" Type="http://schemas.openxmlformats.org/officeDocument/2006/relationships/image" Target="../media/image11.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2.jpe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2.jpe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4.pn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2.png"/><Relationship Id="rId5" Type="http://schemas.openxmlformats.org/officeDocument/2006/relationships/image" Target="../media/image3.png"/><Relationship Id="rId15" Type="http://schemas.openxmlformats.org/officeDocument/2006/relationships/image" Target="../media/image33.pn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31.png"/><Relationship Id="rId14" Type="http://schemas.openxmlformats.org/officeDocument/2006/relationships/image" Target="../media/image35.sv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2.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2.jpe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2.jpeg"/><Relationship Id="rId15" Type="http://schemas.openxmlformats.org/officeDocument/2006/relationships/image" Target="../media/image22.jpeg"/><Relationship Id="rId10"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p:cNvGrpSpPr/>
        <p:nvPr/>
      </p:nvGrpSpPr>
      <p:grpSpPr>
        <a:xfrm>
          <a:off x="0" y="0"/>
          <a:ext cx="0" cy="0"/>
          <a:chOff x="0" y="0"/>
          <a:chExt cx="0" cy="0"/>
        </a:xfrm>
      </p:grpSpPr>
      <p:sp>
        <p:nvSpPr>
          <p:cNvPr id="2" name="Freeform 2"/>
          <p:cNvSpPr/>
          <p:nvPr/>
        </p:nvSpPr>
        <p:spPr>
          <a:xfrm rot="-1027091">
            <a:off x="12466279" y="-1467028"/>
            <a:ext cx="6700188" cy="6700188"/>
          </a:xfrm>
          <a:custGeom>
            <a:avLst/>
            <a:gdLst/>
            <a:ahLst/>
            <a:cxnLst/>
            <a:rect l="l" t="t" r="r" b="b"/>
            <a:pathLst>
              <a:path w="6700188" h="6700188">
                <a:moveTo>
                  <a:pt x="0" y="0"/>
                </a:moveTo>
                <a:lnTo>
                  <a:pt x="6700188" y="0"/>
                </a:lnTo>
                <a:lnTo>
                  <a:pt x="6700188" y="6700188"/>
                </a:lnTo>
                <a:lnTo>
                  <a:pt x="0" y="6700188"/>
                </a:lnTo>
                <a:lnTo>
                  <a:pt x="0" y="0"/>
                </a:lnTo>
                <a:close/>
              </a:path>
            </a:pathLst>
          </a:custGeom>
          <a:blipFill>
            <a:blip r:embed="rId2"/>
            <a:stretch>
              <a:fillRect/>
            </a:stretch>
          </a:blipFill>
        </p:spPr>
        <p:txBody>
          <a:bodyPr/>
          <a:lstStyle/>
          <a:p>
            <a:endParaRPr lang="x-none"/>
          </a:p>
        </p:txBody>
      </p:sp>
      <p:sp>
        <p:nvSpPr>
          <p:cNvPr id="5" name="Freeform 5"/>
          <p:cNvSpPr/>
          <p:nvPr/>
        </p:nvSpPr>
        <p:spPr>
          <a:xfrm rot="815579">
            <a:off x="-658204" y="-103598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x-none"/>
          </a:p>
        </p:txBody>
      </p:sp>
      <p:sp>
        <p:nvSpPr>
          <p:cNvPr id="6" name="Freeform 6"/>
          <p:cNvSpPr/>
          <p:nvPr/>
        </p:nvSpPr>
        <p:spPr>
          <a:xfrm rot="477033">
            <a:off x="12253818" y="7457110"/>
            <a:ext cx="7125109" cy="3259737"/>
          </a:xfrm>
          <a:custGeom>
            <a:avLst/>
            <a:gdLst/>
            <a:ahLst/>
            <a:cxnLst/>
            <a:rect l="l" t="t" r="r" b="b"/>
            <a:pathLst>
              <a:path w="7125109" h="3259737">
                <a:moveTo>
                  <a:pt x="0" y="0"/>
                </a:moveTo>
                <a:lnTo>
                  <a:pt x="7125109" y="0"/>
                </a:lnTo>
                <a:lnTo>
                  <a:pt x="7125109" y="3259738"/>
                </a:lnTo>
                <a:lnTo>
                  <a:pt x="0" y="3259738"/>
                </a:lnTo>
                <a:lnTo>
                  <a:pt x="0" y="0"/>
                </a:lnTo>
                <a:close/>
              </a:path>
            </a:pathLst>
          </a:custGeom>
          <a:blipFill>
            <a:blip r:embed="rId4"/>
            <a:stretch>
              <a:fillRect/>
            </a:stretch>
          </a:blipFill>
        </p:spPr>
        <p:txBody>
          <a:bodyPr/>
          <a:lstStyle/>
          <a:p>
            <a:endParaRPr lang="x-none"/>
          </a:p>
        </p:txBody>
      </p:sp>
      <p:sp>
        <p:nvSpPr>
          <p:cNvPr id="7" name="Freeform 7"/>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5"/>
            <a:stretch>
              <a:fillRect/>
            </a:stretch>
          </a:blipFill>
        </p:spPr>
        <p:txBody>
          <a:bodyPr/>
          <a:lstStyle/>
          <a:p>
            <a:endParaRPr lang="x-none"/>
          </a:p>
        </p:txBody>
      </p:sp>
      <p:grpSp>
        <p:nvGrpSpPr>
          <p:cNvPr id="9" name="Group 9"/>
          <p:cNvGrpSpPr/>
          <p:nvPr/>
        </p:nvGrpSpPr>
        <p:grpSpPr>
          <a:xfrm rot="-167246">
            <a:off x="12780844" y="4954349"/>
            <a:ext cx="1689623" cy="2202900"/>
            <a:chOff x="0" y="0"/>
            <a:chExt cx="445004" cy="580188"/>
          </a:xfrm>
        </p:grpSpPr>
        <p:sp>
          <p:nvSpPr>
            <p:cNvPr id="10" name="Freeform 10"/>
            <p:cNvSpPr/>
            <p:nvPr/>
          </p:nvSpPr>
          <p:spPr>
            <a:xfrm>
              <a:off x="0" y="0"/>
              <a:ext cx="445004" cy="580188"/>
            </a:xfrm>
            <a:custGeom>
              <a:avLst/>
              <a:gdLst/>
              <a:ahLst/>
              <a:cxnLst/>
              <a:rect l="l" t="t" r="r" b="b"/>
              <a:pathLst>
                <a:path w="445004" h="580188">
                  <a:moveTo>
                    <a:pt x="160371" y="0"/>
                  </a:moveTo>
                  <a:lnTo>
                    <a:pt x="284632" y="0"/>
                  </a:lnTo>
                  <a:cubicBezTo>
                    <a:pt x="373203" y="0"/>
                    <a:pt x="445004" y="71801"/>
                    <a:pt x="445004" y="160371"/>
                  </a:cubicBezTo>
                  <a:lnTo>
                    <a:pt x="445004" y="419816"/>
                  </a:lnTo>
                  <a:cubicBezTo>
                    <a:pt x="445004" y="508387"/>
                    <a:pt x="373203" y="580188"/>
                    <a:pt x="284632" y="580188"/>
                  </a:cubicBezTo>
                  <a:lnTo>
                    <a:pt x="160371" y="580188"/>
                  </a:lnTo>
                  <a:cubicBezTo>
                    <a:pt x="71801" y="580188"/>
                    <a:pt x="0" y="508387"/>
                    <a:pt x="0" y="419816"/>
                  </a:cubicBezTo>
                  <a:lnTo>
                    <a:pt x="0" y="160371"/>
                  </a:lnTo>
                  <a:cubicBezTo>
                    <a:pt x="0" y="71801"/>
                    <a:pt x="71801" y="0"/>
                    <a:pt x="160371" y="0"/>
                  </a:cubicBezTo>
                  <a:close/>
                </a:path>
              </a:pathLst>
            </a:custGeom>
            <a:solidFill>
              <a:srgbClr val="423217"/>
            </a:solidFill>
          </p:spPr>
          <p:txBody>
            <a:bodyPr/>
            <a:lstStyle/>
            <a:p>
              <a:endParaRPr lang="x-none"/>
            </a:p>
          </p:txBody>
        </p:sp>
        <p:sp>
          <p:nvSpPr>
            <p:cNvPr id="11" name="TextBox 11"/>
            <p:cNvSpPr txBox="1"/>
            <p:nvPr/>
          </p:nvSpPr>
          <p:spPr>
            <a:xfrm>
              <a:off x="0" y="-47625"/>
              <a:ext cx="445004" cy="627813"/>
            </a:xfrm>
            <a:prstGeom prst="rect">
              <a:avLst/>
            </a:prstGeom>
          </p:spPr>
          <p:txBody>
            <a:bodyPr lIns="50800" tIns="50800" rIns="50800" bIns="50800" rtlCol="0" anchor="ctr"/>
            <a:lstStyle/>
            <a:p>
              <a:pPr algn="ctr">
                <a:lnSpc>
                  <a:spcPts val="3220"/>
                </a:lnSpc>
              </a:pPr>
              <a:endParaRPr dirty="0"/>
            </a:p>
          </p:txBody>
        </p:sp>
      </p:grpSp>
      <p:sp>
        <p:nvSpPr>
          <p:cNvPr id="12" name="TextBox 12"/>
          <p:cNvSpPr txBox="1"/>
          <p:nvPr/>
        </p:nvSpPr>
        <p:spPr>
          <a:xfrm rot="5197628">
            <a:off x="12874436" y="5826994"/>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CONTACT</a:t>
            </a:r>
          </a:p>
        </p:txBody>
      </p:sp>
      <p:grpSp>
        <p:nvGrpSpPr>
          <p:cNvPr id="13" name="Group 13"/>
          <p:cNvGrpSpPr/>
          <p:nvPr/>
        </p:nvGrpSpPr>
        <p:grpSpPr>
          <a:xfrm rot="-167246">
            <a:off x="12728412" y="3759905"/>
            <a:ext cx="1692322" cy="2437925"/>
            <a:chOff x="0" y="0"/>
            <a:chExt cx="445714" cy="642087"/>
          </a:xfrm>
        </p:grpSpPr>
        <p:sp>
          <p:nvSpPr>
            <p:cNvPr id="14" name="Freeform 14"/>
            <p:cNvSpPr/>
            <p:nvPr/>
          </p:nvSpPr>
          <p:spPr>
            <a:xfrm>
              <a:off x="0" y="0"/>
              <a:ext cx="445714" cy="642087"/>
            </a:xfrm>
            <a:custGeom>
              <a:avLst/>
              <a:gdLst/>
              <a:ahLst/>
              <a:cxnLst/>
              <a:rect l="l" t="t" r="r" b="b"/>
              <a:pathLst>
                <a:path w="445714" h="642087">
                  <a:moveTo>
                    <a:pt x="160116" y="0"/>
                  </a:moveTo>
                  <a:lnTo>
                    <a:pt x="285599" y="0"/>
                  </a:lnTo>
                  <a:cubicBezTo>
                    <a:pt x="328064" y="0"/>
                    <a:pt x="368790" y="16869"/>
                    <a:pt x="398818" y="46897"/>
                  </a:cubicBezTo>
                  <a:cubicBezTo>
                    <a:pt x="428845" y="76924"/>
                    <a:pt x="445714" y="117650"/>
                    <a:pt x="445714" y="160116"/>
                  </a:cubicBezTo>
                  <a:lnTo>
                    <a:pt x="445714" y="481972"/>
                  </a:lnTo>
                  <a:cubicBezTo>
                    <a:pt x="445714" y="524437"/>
                    <a:pt x="428845" y="565163"/>
                    <a:pt x="398818" y="595191"/>
                  </a:cubicBezTo>
                  <a:cubicBezTo>
                    <a:pt x="368790" y="625218"/>
                    <a:pt x="328064" y="642087"/>
                    <a:pt x="285599" y="642087"/>
                  </a:cubicBezTo>
                  <a:lnTo>
                    <a:pt x="160116" y="642087"/>
                  </a:lnTo>
                  <a:cubicBezTo>
                    <a:pt x="117650" y="642087"/>
                    <a:pt x="76924" y="625218"/>
                    <a:pt x="46897" y="595191"/>
                  </a:cubicBezTo>
                  <a:cubicBezTo>
                    <a:pt x="16869" y="565163"/>
                    <a:pt x="0" y="524437"/>
                    <a:pt x="0" y="481972"/>
                  </a:cubicBezTo>
                  <a:lnTo>
                    <a:pt x="0" y="160116"/>
                  </a:lnTo>
                  <a:cubicBezTo>
                    <a:pt x="0" y="117650"/>
                    <a:pt x="16869" y="76924"/>
                    <a:pt x="46897" y="46897"/>
                  </a:cubicBezTo>
                  <a:cubicBezTo>
                    <a:pt x="76924" y="16869"/>
                    <a:pt x="117650" y="0"/>
                    <a:pt x="160116" y="0"/>
                  </a:cubicBezTo>
                  <a:close/>
                </a:path>
              </a:pathLst>
            </a:custGeom>
            <a:solidFill>
              <a:srgbClr val="665336"/>
            </a:solidFill>
          </p:spPr>
          <p:txBody>
            <a:bodyPr/>
            <a:lstStyle/>
            <a:p>
              <a:endParaRPr lang="x-none"/>
            </a:p>
          </p:txBody>
        </p:sp>
        <p:sp>
          <p:nvSpPr>
            <p:cNvPr id="15" name="TextBox 15"/>
            <p:cNvSpPr txBox="1"/>
            <p:nvPr/>
          </p:nvSpPr>
          <p:spPr>
            <a:xfrm>
              <a:off x="0" y="-47625"/>
              <a:ext cx="445714" cy="689712"/>
            </a:xfrm>
            <a:prstGeom prst="rect">
              <a:avLst/>
            </a:prstGeom>
          </p:spPr>
          <p:txBody>
            <a:bodyPr lIns="50800" tIns="50800" rIns="50800" bIns="50800" rtlCol="0" anchor="ctr"/>
            <a:lstStyle/>
            <a:p>
              <a:pPr algn="ctr">
                <a:lnSpc>
                  <a:spcPts val="3220"/>
                </a:lnSpc>
              </a:pPr>
              <a:endParaRPr dirty="0"/>
            </a:p>
          </p:txBody>
        </p:sp>
      </p:grpSp>
      <p:sp>
        <p:nvSpPr>
          <p:cNvPr id="16" name="TextBox 16"/>
          <p:cNvSpPr txBox="1"/>
          <p:nvPr/>
        </p:nvSpPr>
        <p:spPr>
          <a:xfrm rot="5261157">
            <a:off x="12639898" y="4679178"/>
            <a:ext cx="2202900" cy="671830"/>
          </a:xfrm>
          <a:prstGeom prst="rect">
            <a:avLst/>
          </a:prstGeom>
        </p:spPr>
        <p:txBody>
          <a:bodyPr lIns="0" tIns="0" rIns="0" bIns="0" rtlCol="0" anchor="t">
            <a:spAutoFit/>
          </a:bodyPr>
          <a:lstStyle/>
          <a:p>
            <a:pPr algn="ctr">
              <a:lnSpc>
                <a:spcPts val="2645"/>
              </a:lnSpc>
            </a:pPr>
            <a:r>
              <a:rPr lang="en-US" sz="2300" b="1" dirty="0">
                <a:solidFill>
                  <a:srgbClr val="EDDFCC"/>
                </a:solidFill>
                <a:latin typeface="Monterchi Bold"/>
                <a:ea typeface="Monterchi Bold"/>
                <a:cs typeface="Monterchi Bold"/>
                <a:sym typeface="Monterchi Bold"/>
              </a:rPr>
              <a:t>PROJECT PORTFOLIO</a:t>
            </a:r>
          </a:p>
        </p:txBody>
      </p:sp>
      <p:grpSp>
        <p:nvGrpSpPr>
          <p:cNvPr id="17" name="Group 17"/>
          <p:cNvGrpSpPr/>
          <p:nvPr/>
        </p:nvGrpSpPr>
        <p:grpSpPr>
          <a:xfrm rot="-167246">
            <a:off x="12683179" y="2830814"/>
            <a:ext cx="1697921" cy="2437925"/>
            <a:chOff x="0" y="0"/>
            <a:chExt cx="447189" cy="642087"/>
          </a:xfrm>
        </p:grpSpPr>
        <p:sp>
          <p:nvSpPr>
            <p:cNvPr id="18" name="Freeform 18"/>
            <p:cNvSpPr/>
            <p:nvPr/>
          </p:nvSpPr>
          <p:spPr>
            <a:xfrm>
              <a:off x="0" y="0"/>
              <a:ext cx="447189" cy="642087"/>
            </a:xfrm>
            <a:custGeom>
              <a:avLst/>
              <a:gdLst/>
              <a:ahLst/>
              <a:cxnLst/>
              <a:rect l="l" t="t" r="r" b="b"/>
              <a:pathLst>
                <a:path w="447189" h="642087">
                  <a:moveTo>
                    <a:pt x="159588" y="0"/>
                  </a:moveTo>
                  <a:lnTo>
                    <a:pt x="287601" y="0"/>
                  </a:lnTo>
                  <a:cubicBezTo>
                    <a:pt x="375739" y="0"/>
                    <a:pt x="447189" y="71450"/>
                    <a:pt x="447189" y="159588"/>
                  </a:cubicBezTo>
                  <a:lnTo>
                    <a:pt x="447189" y="482500"/>
                  </a:lnTo>
                  <a:cubicBezTo>
                    <a:pt x="447189" y="524825"/>
                    <a:pt x="430375" y="565417"/>
                    <a:pt x="400447" y="595345"/>
                  </a:cubicBezTo>
                  <a:cubicBezTo>
                    <a:pt x="370518" y="625274"/>
                    <a:pt x="329927" y="642087"/>
                    <a:pt x="287601" y="642087"/>
                  </a:cubicBezTo>
                  <a:lnTo>
                    <a:pt x="159588" y="642087"/>
                  </a:lnTo>
                  <a:cubicBezTo>
                    <a:pt x="71450" y="642087"/>
                    <a:pt x="0" y="570638"/>
                    <a:pt x="0" y="482500"/>
                  </a:cubicBezTo>
                  <a:lnTo>
                    <a:pt x="0" y="159588"/>
                  </a:lnTo>
                  <a:cubicBezTo>
                    <a:pt x="0" y="71450"/>
                    <a:pt x="71450" y="0"/>
                    <a:pt x="159588" y="0"/>
                  </a:cubicBezTo>
                  <a:close/>
                </a:path>
              </a:pathLst>
            </a:custGeom>
            <a:solidFill>
              <a:srgbClr val="96805B"/>
            </a:solidFill>
          </p:spPr>
          <p:txBody>
            <a:bodyPr/>
            <a:lstStyle/>
            <a:p>
              <a:endParaRPr lang="x-none"/>
            </a:p>
          </p:txBody>
        </p:sp>
        <p:sp>
          <p:nvSpPr>
            <p:cNvPr id="19" name="TextBox 19"/>
            <p:cNvSpPr txBox="1"/>
            <p:nvPr/>
          </p:nvSpPr>
          <p:spPr>
            <a:xfrm>
              <a:off x="0" y="-47625"/>
              <a:ext cx="447189" cy="689712"/>
            </a:xfrm>
            <a:prstGeom prst="rect">
              <a:avLst/>
            </a:prstGeom>
          </p:spPr>
          <p:txBody>
            <a:bodyPr lIns="50800" tIns="50800" rIns="50800" bIns="50800" rtlCol="0" anchor="ctr"/>
            <a:lstStyle/>
            <a:p>
              <a:pPr algn="ctr">
                <a:lnSpc>
                  <a:spcPts val="3220"/>
                </a:lnSpc>
              </a:pPr>
              <a:endParaRPr dirty="0"/>
            </a:p>
          </p:txBody>
        </p:sp>
      </p:grpSp>
      <p:sp>
        <p:nvSpPr>
          <p:cNvPr id="20" name="TextBox 20"/>
          <p:cNvSpPr txBox="1"/>
          <p:nvPr/>
        </p:nvSpPr>
        <p:spPr>
          <a:xfrm rot="5232753">
            <a:off x="12750268" y="3908092"/>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1" name="Group 21"/>
          <p:cNvGrpSpPr/>
          <p:nvPr/>
        </p:nvGrpSpPr>
        <p:grpSpPr>
          <a:xfrm rot="-167246">
            <a:off x="12627816" y="1934240"/>
            <a:ext cx="1712950" cy="2437925"/>
            <a:chOff x="0" y="0"/>
            <a:chExt cx="451147" cy="642087"/>
          </a:xfrm>
        </p:grpSpPr>
        <p:sp>
          <p:nvSpPr>
            <p:cNvPr id="22" name="Freeform 22"/>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3" name="TextBox 23"/>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24" name="TextBox 24"/>
          <p:cNvSpPr txBox="1"/>
          <p:nvPr/>
        </p:nvSpPr>
        <p:spPr>
          <a:xfrm rot="5232753">
            <a:off x="12703981" y="2957417"/>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665336"/>
                </a:solidFill>
                <a:latin typeface="Monterchi Bold"/>
                <a:ea typeface="Monterchi Bold"/>
                <a:cs typeface="Monterchi Bold"/>
                <a:sym typeface="Monterchi Bold"/>
              </a:rPr>
              <a:t>PERSONAL SKILL</a:t>
            </a:r>
          </a:p>
        </p:txBody>
      </p:sp>
      <p:grpSp>
        <p:nvGrpSpPr>
          <p:cNvPr id="25" name="Group 25"/>
          <p:cNvGrpSpPr/>
          <p:nvPr/>
        </p:nvGrpSpPr>
        <p:grpSpPr>
          <a:xfrm rot="-167246">
            <a:off x="12604671" y="1335676"/>
            <a:ext cx="1712950" cy="2202900"/>
            <a:chOff x="0" y="0"/>
            <a:chExt cx="451147" cy="580188"/>
          </a:xfrm>
        </p:grpSpPr>
        <p:sp>
          <p:nvSpPr>
            <p:cNvPr id="26" name="Freeform 26"/>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7" name="TextBox 27"/>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28" name="TextBox 28"/>
          <p:cNvSpPr txBox="1"/>
          <p:nvPr/>
        </p:nvSpPr>
        <p:spPr>
          <a:xfrm rot="5232753">
            <a:off x="12668441" y="2227466"/>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665336"/>
                </a:solidFill>
                <a:latin typeface="Monterchi Bold"/>
                <a:ea typeface="Monterchi Bold"/>
                <a:cs typeface="Monterchi Bold"/>
                <a:sym typeface="Monterchi Bold"/>
              </a:rPr>
              <a:t>EDUCATION</a:t>
            </a:r>
          </a:p>
        </p:txBody>
      </p:sp>
      <p:grpSp>
        <p:nvGrpSpPr>
          <p:cNvPr id="29" name="Group 29"/>
          <p:cNvGrpSpPr/>
          <p:nvPr/>
        </p:nvGrpSpPr>
        <p:grpSpPr>
          <a:xfrm rot="-167246">
            <a:off x="12570327" y="630294"/>
            <a:ext cx="1712950" cy="2202900"/>
            <a:chOff x="0" y="0"/>
            <a:chExt cx="451147" cy="580188"/>
          </a:xfrm>
        </p:grpSpPr>
        <p:sp>
          <p:nvSpPr>
            <p:cNvPr id="30" name="Freeform 30"/>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31" name="TextBox 31"/>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32" name="Freeform 32"/>
          <p:cNvSpPr/>
          <p:nvPr/>
        </p:nvSpPr>
        <p:spPr>
          <a:xfrm rot="-219497">
            <a:off x="4452821" y="750274"/>
            <a:ext cx="9382357" cy="12244512"/>
          </a:xfrm>
          <a:custGeom>
            <a:avLst/>
            <a:gdLst/>
            <a:ahLst/>
            <a:cxnLst/>
            <a:rect l="l" t="t" r="r" b="b"/>
            <a:pathLst>
              <a:path w="9382357" h="12244512">
                <a:moveTo>
                  <a:pt x="0" y="0"/>
                </a:moveTo>
                <a:lnTo>
                  <a:pt x="9382358" y="0"/>
                </a:lnTo>
                <a:lnTo>
                  <a:pt x="9382358" y="12244512"/>
                </a:lnTo>
                <a:lnTo>
                  <a:pt x="0" y="12244512"/>
                </a:lnTo>
                <a:lnTo>
                  <a:pt x="0" y="0"/>
                </a:lnTo>
                <a:close/>
              </a:path>
            </a:pathLst>
          </a:custGeom>
          <a:blipFill>
            <a:blip r:embed="rId6"/>
            <a:stretch>
              <a:fillRect/>
            </a:stretch>
          </a:blipFill>
        </p:spPr>
        <p:txBody>
          <a:bodyPr/>
          <a:lstStyle/>
          <a:p>
            <a:endParaRPr lang="x-none"/>
          </a:p>
        </p:txBody>
      </p:sp>
      <p:sp>
        <p:nvSpPr>
          <p:cNvPr id="33" name="Freeform 33"/>
          <p:cNvSpPr/>
          <p:nvPr/>
        </p:nvSpPr>
        <p:spPr>
          <a:xfrm rot="-1765977">
            <a:off x="-216792" y="5785672"/>
            <a:ext cx="5422162" cy="5327274"/>
          </a:xfrm>
          <a:custGeom>
            <a:avLst/>
            <a:gdLst/>
            <a:ahLst/>
            <a:cxnLst/>
            <a:rect l="l" t="t" r="r" b="b"/>
            <a:pathLst>
              <a:path w="5422162" h="5327274">
                <a:moveTo>
                  <a:pt x="0" y="0"/>
                </a:moveTo>
                <a:lnTo>
                  <a:pt x="5422162" y="0"/>
                </a:lnTo>
                <a:lnTo>
                  <a:pt x="5422162" y="5327274"/>
                </a:lnTo>
                <a:lnTo>
                  <a:pt x="0" y="5327274"/>
                </a:lnTo>
                <a:lnTo>
                  <a:pt x="0" y="0"/>
                </a:lnTo>
                <a:close/>
              </a:path>
            </a:pathLst>
          </a:custGeom>
          <a:blipFill>
            <a:blip r:embed="rId7"/>
            <a:stretch>
              <a:fillRect/>
            </a:stretch>
          </a:blipFill>
        </p:spPr>
        <p:txBody>
          <a:bodyPr/>
          <a:lstStyle/>
          <a:p>
            <a:endParaRPr lang="x-none"/>
          </a:p>
        </p:txBody>
      </p:sp>
      <p:sp>
        <p:nvSpPr>
          <p:cNvPr id="34" name="Freeform 34"/>
          <p:cNvSpPr/>
          <p:nvPr/>
        </p:nvSpPr>
        <p:spPr>
          <a:xfrm rot="-200202">
            <a:off x="4400026" y="-914600"/>
            <a:ext cx="9219323" cy="13760183"/>
          </a:xfrm>
          <a:custGeom>
            <a:avLst/>
            <a:gdLst/>
            <a:ahLst/>
            <a:cxnLst/>
            <a:rect l="l" t="t" r="r" b="b"/>
            <a:pathLst>
              <a:path w="9219323" h="13760183">
                <a:moveTo>
                  <a:pt x="0" y="0"/>
                </a:moveTo>
                <a:lnTo>
                  <a:pt x="9219322" y="0"/>
                </a:lnTo>
                <a:lnTo>
                  <a:pt x="9219322" y="13760183"/>
                </a:lnTo>
                <a:lnTo>
                  <a:pt x="0" y="13760183"/>
                </a:lnTo>
                <a:lnTo>
                  <a:pt x="0" y="0"/>
                </a:lnTo>
                <a:close/>
              </a:path>
            </a:pathLst>
          </a:custGeom>
          <a:blipFill>
            <a:blip r:embed="rId8"/>
            <a:stretch>
              <a:fillRect/>
            </a:stretch>
          </a:blipFill>
        </p:spPr>
        <p:txBody>
          <a:bodyPr/>
          <a:lstStyle/>
          <a:p>
            <a:endParaRPr lang="ru-RU" dirty="0"/>
          </a:p>
        </p:txBody>
      </p:sp>
      <p:sp>
        <p:nvSpPr>
          <p:cNvPr id="36" name="Freeform 36"/>
          <p:cNvSpPr/>
          <p:nvPr/>
        </p:nvSpPr>
        <p:spPr>
          <a:xfrm rot="-1638543">
            <a:off x="-190191" y="8335260"/>
            <a:ext cx="1843008" cy="2385770"/>
          </a:xfrm>
          <a:custGeom>
            <a:avLst/>
            <a:gdLst/>
            <a:ahLst/>
            <a:cxnLst/>
            <a:rect l="l" t="t" r="r" b="b"/>
            <a:pathLst>
              <a:path w="1843008" h="2385770">
                <a:moveTo>
                  <a:pt x="0" y="0"/>
                </a:moveTo>
                <a:lnTo>
                  <a:pt x="1843008" y="0"/>
                </a:lnTo>
                <a:lnTo>
                  <a:pt x="1843008" y="2385771"/>
                </a:lnTo>
                <a:lnTo>
                  <a:pt x="0" y="2385771"/>
                </a:lnTo>
                <a:lnTo>
                  <a:pt x="0" y="0"/>
                </a:lnTo>
                <a:close/>
              </a:path>
            </a:pathLst>
          </a:custGeom>
          <a:blipFill>
            <a:blip r:embed="rId9"/>
            <a:stretch>
              <a:fillRect/>
            </a:stretch>
          </a:blipFill>
        </p:spPr>
        <p:txBody>
          <a:bodyPr/>
          <a:lstStyle/>
          <a:p>
            <a:endParaRPr lang="x-none"/>
          </a:p>
        </p:txBody>
      </p:sp>
      <p:sp>
        <p:nvSpPr>
          <p:cNvPr id="37" name="TextBox 37"/>
          <p:cNvSpPr txBox="1"/>
          <p:nvPr/>
        </p:nvSpPr>
        <p:spPr>
          <a:xfrm rot="5232753">
            <a:off x="12630802" y="1454414"/>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665336"/>
                </a:solidFill>
                <a:latin typeface="Monterchi Bold"/>
                <a:ea typeface="Monterchi Bold"/>
                <a:cs typeface="Monterchi Bold"/>
                <a:sym typeface="Monterchi Bold"/>
              </a:rPr>
              <a:t>ABOUT ME</a:t>
            </a:r>
          </a:p>
        </p:txBody>
      </p:sp>
      <p:sp>
        <p:nvSpPr>
          <p:cNvPr id="39" name="TextBox 39"/>
          <p:cNvSpPr txBox="1"/>
          <p:nvPr/>
        </p:nvSpPr>
        <p:spPr>
          <a:xfrm rot="-209327">
            <a:off x="5765461" y="940906"/>
            <a:ext cx="6331630" cy="2769989"/>
          </a:xfrm>
          <a:prstGeom prst="rect">
            <a:avLst/>
          </a:prstGeom>
        </p:spPr>
        <p:txBody>
          <a:bodyPr wrap="square" lIns="0" tIns="0" rIns="0" bIns="0" rtlCol="0" anchor="t">
            <a:spAutoFit/>
          </a:bodyPr>
          <a:lstStyle/>
          <a:p>
            <a:pPr algn="ctr"/>
            <a:r>
              <a:rPr lang="kk-KZ" sz="3600" dirty="0">
                <a:solidFill>
                  <a:schemeClr val="bg1"/>
                </a:solidFill>
                <a:latin typeface="Times New Roman" panose="02020603050405020304" pitchFamily="18" charset="0"/>
                <a:cs typeface="Times New Roman" panose="02020603050405020304" pitchFamily="18" charset="0"/>
              </a:rPr>
              <a:t>«Қазақ тілі сабағында кәсіби мәтінмен жұмыс:  (</a:t>
            </a:r>
            <a:r>
              <a:rPr lang="en-US" sz="3600" dirty="0">
                <a:solidFill>
                  <a:schemeClr val="bg1"/>
                </a:solidFill>
                <a:latin typeface="Times New Roman" panose="02020603050405020304" pitchFamily="18" charset="0"/>
                <a:cs typeface="Times New Roman" panose="02020603050405020304" pitchFamily="18" charset="0"/>
              </a:rPr>
              <a:t>FILA, </a:t>
            </a:r>
            <a:r>
              <a:rPr lang="kk-KZ" sz="3600" dirty="0">
                <a:solidFill>
                  <a:schemeClr val="bg1"/>
                </a:solidFill>
                <a:latin typeface="Times New Roman" panose="02020603050405020304" pitchFamily="18" charset="0"/>
                <a:cs typeface="Times New Roman" panose="02020603050405020304" pitchFamily="18" charset="0"/>
              </a:rPr>
              <a:t>кейс, </a:t>
            </a:r>
            <a:r>
              <a:rPr lang="kk-KZ" sz="3600" dirty="0" smtClean="0">
                <a:solidFill>
                  <a:schemeClr val="bg1"/>
                </a:solidFill>
                <a:latin typeface="Times New Roman" panose="02020603050405020304" pitchFamily="18" charset="0"/>
                <a:cs typeface="Times New Roman" panose="02020603050405020304" pitchFamily="18" charset="0"/>
              </a:rPr>
              <a:t>инфографика)</a:t>
            </a:r>
            <a:endParaRPr lang="kk-KZ" sz="3600" dirty="0">
              <a:solidFill>
                <a:schemeClr val="bg1"/>
              </a:solidFill>
              <a:latin typeface="Times New Roman" panose="02020603050405020304" pitchFamily="18" charset="0"/>
              <a:cs typeface="Times New Roman" panose="02020603050405020304" pitchFamily="18" charset="0"/>
            </a:endParaRPr>
          </a:p>
          <a:p>
            <a:pPr algn="ctr"/>
            <a:r>
              <a:rPr lang="en-US" sz="3600" dirty="0">
                <a:solidFill>
                  <a:schemeClr val="bg1"/>
                </a:solidFill>
                <a:latin typeface="Times New Roman" panose="02020603050405020304" pitchFamily="18" charset="0"/>
                <a:cs typeface="Times New Roman" panose="02020603050405020304" pitchFamily="18" charset="0"/>
              </a:rPr>
              <a:t> </a:t>
            </a:r>
            <a:r>
              <a:rPr lang="kk-KZ" sz="3600" dirty="0">
                <a:solidFill>
                  <a:schemeClr val="bg1"/>
                </a:solidFill>
                <a:latin typeface="Times New Roman" panose="02020603050405020304" pitchFamily="18" charset="0"/>
                <a:cs typeface="Times New Roman" panose="02020603050405020304" pitchFamily="18" charset="0"/>
              </a:rPr>
              <a:t>әдісін қолдану арқылы кәсіби мәтінді меңгерту тиімділігі</a:t>
            </a:r>
            <a:endParaRPr lang="ru-RU" sz="3600" dirty="0">
              <a:solidFill>
                <a:schemeClr val="bg1"/>
              </a:solidFill>
              <a:latin typeface="Times New Roman" panose="02020603050405020304" pitchFamily="18" charset="0"/>
              <a:cs typeface="Times New Roman" panose="02020603050405020304" pitchFamily="18" charset="0"/>
            </a:endParaRPr>
          </a:p>
        </p:txBody>
      </p:sp>
      <p:sp>
        <p:nvSpPr>
          <p:cNvPr id="41" name="TextBox 41"/>
          <p:cNvSpPr txBox="1"/>
          <p:nvPr/>
        </p:nvSpPr>
        <p:spPr>
          <a:xfrm rot="-161474">
            <a:off x="6228456" y="9134974"/>
            <a:ext cx="6977277" cy="1889684"/>
          </a:xfrm>
          <a:prstGeom prst="rect">
            <a:avLst/>
          </a:prstGeom>
        </p:spPr>
        <p:txBody>
          <a:bodyPr wrap="square" lIns="0" tIns="0" rIns="0" bIns="0" rtlCol="0" anchor="t">
            <a:spAutoFit/>
          </a:bodyPr>
          <a:lstStyle/>
          <a:p>
            <a:pPr algn="ctr">
              <a:spcBef>
                <a:spcPct val="0"/>
              </a:spcBef>
            </a:pPr>
            <a:r>
              <a:rPr lang="ru-RU" sz="3999" dirty="0">
                <a:solidFill>
                  <a:srgbClr val="D6C5A9"/>
                </a:solidFill>
                <a:latin typeface="Times New Roman" panose="02020603050405020304" pitchFamily="18" charset="0"/>
                <a:ea typeface="Monterchi"/>
                <a:cs typeface="Times New Roman" panose="02020603050405020304" pitchFamily="18" charset="0"/>
                <a:sym typeface="Monterchi"/>
              </a:rPr>
              <a:t>Алматы электромеханика колледжі</a:t>
            </a:r>
          </a:p>
          <a:p>
            <a:pPr algn="ctr">
              <a:lnSpc>
                <a:spcPts val="5599"/>
              </a:lnSpc>
              <a:spcBef>
                <a:spcPct val="0"/>
              </a:spcBef>
            </a:pPr>
            <a:r>
              <a:rPr lang="en-US" sz="3999" dirty="0">
                <a:solidFill>
                  <a:srgbClr val="D6C5A9"/>
                </a:solidFill>
                <a:latin typeface="Times New Roman" panose="02020603050405020304" pitchFamily="18" charset="0"/>
                <a:ea typeface="Monterchi"/>
                <a:cs typeface="Times New Roman" panose="02020603050405020304" pitchFamily="18" charset="0"/>
                <a:sym typeface="Monterchi"/>
              </a:rPr>
              <a:t>202</a:t>
            </a:r>
            <a:r>
              <a:rPr lang="kk-KZ" sz="3999" dirty="0">
                <a:solidFill>
                  <a:srgbClr val="D6C5A9"/>
                </a:solidFill>
                <a:latin typeface="Times New Roman" panose="02020603050405020304" pitchFamily="18" charset="0"/>
                <a:ea typeface="Monterchi"/>
                <a:cs typeface="Times New Roman" panose="02020603050405020304" pitchFamily="18" charset="0"/>
                <a:sym typeface="Monterchi"/>
              </a:rPr>
              <a:t>6</a:t>
            </a:r>
            <a:endParaRPr lang="en-US" sz="3999" dirty="0">
              <a:solidFill>
                <a:srgbClr val="D6C5A9"/>
              </a:solidFill>
              <a:latin typeface="Times New Roman" panose="02020603050405020304" pitchFamily="18" charset="0"/>
              <a:ea typeface="Monterchi"/>
              <a:cs typeface="Times New Roman" panose="02020603050405020304" pitchFamily="18" charset="0"/>
              <a:sym typeface="Monterchi"/>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362885" flipV="1">
            <a:off x="5270802" y="259339"/>
            <a:ext cx="7743568" cy="488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89898" y="6817448"/>
            <a:ext cx="5413375"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a:extLst>
            <a:ext uri="{FF2B5EF4-FFF2-40B4-BE49-F238E27FC236}">
              <a16:creationId xmlns:a16="http://schemas.microsoft.com/office/drawing/2014/main" xmlns="" id="{5D31D672-4765-93B5-E118-ACF25A318FD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ED43F0EC-18A6-51DB-9944-EBED2DF281C2}"/>
              </a:ext>
            </a:extLst>
          </p:cNvPr>
          <p:cNvSpPr/>
          <p:nvPr/>
        </p:nvSpPr>
        <p:spPr>
          <a:xfrm rot="-1027091">
            <a:off x="12569820" y="-2394357"/>
            <a:ext cx="6700188" cy="6700188"/>
          </a:xfrm>
          <a:custGeom>
            <a:avLst/>
            <a:gdLst/>
            <a:ahLst/>
            <a:cxnLst/>
            <a:rect l="l" t="t" r="r" b="b"/>
            <a:pathLst>
              <a:path w="6700188" h="6700188">
                <a:moveTo>
                  <a:pt x="0" y="0"/>
                </a:moveTo>
                <a:lnTo>
                  <a:pt x="6700188" y="0"/>
                </a:lnTo>
                <a:lnTo>
                  <a:pt x="6700188" y="6700188"/>
                </a:lnTo>
                <a:lnTo>
                  <a:pt x="0" y="6700188"/>
                </a:lnTo>
                <a:lnTo>
                  <a:pt x="0" y="0"/>
                </a:lnTo>
                <a:close/>
              </a:path>
            </a:pathLst>
          </a:custGeom>
          <a:blipFill>
            <a:blip r:embed="rId2"/>
            <a:stretch>
              <a:fillRect/>
            </a:stretch>
          </a:blipFill>
        </p:spPr>
        <p:txBody>
          <a:bodyPr/>
          <a:lstStyle/>
          <a:p>
            <a:endParaRPr lang="x-none"/>
          </a:p>
        </p:txBody>
      </p:sp>
      <p:sp>
        <p:nvSpPr>
          <p:cNvPr id="3" name="Freeform 3">
            <a:extLst>
              <a:ext uri="{FF2B5EF4-FFF2-40B4-BE49-F238E27FC236}">
                <a16:creationId xmlns:a16="http://schemas.microsoft.com/office/drawing/2014/main" xmlns="" id="{6D38DE4C-7C64-F36E-3DE4-B9EBDE1D439A}"/>
              </a:ext>
            </a:extLst>
          </p:cNvPr>
          <p:cNvSpPr/>
          <p:nvPr/>
        </p:nvSpPr>
        <p:spPr>
          <a:xfrm rot="-1060020">
            <a:off x="12930812" y="-1172202"/>
            <a:ext cx="8298778" cy="2344405"/>
          </a:xfrm>
          <a:custGeom>
            <a:avLst/>
            <a:gdLst/>
            <a:ahLst/>
            <a:cxnLst/>
            <a:rect l="l" t="t" r="r" b="b"/>
            <a:pathLst>
              <a:path w="8298778" h="2344405">
                <a:moveTo>
                  <a:pt x="0" y="0"/>
                </a:moveTo>
                <a:lnTo>
                  <a:pt x="8298778" y="0"/>
                </a:lnTo>
                <a:lnTo>
                  <a:pt x="8298778" y="2344404"/>
                </a:lnTo>
                <a:lnTo>
                  <a:pt x="0" y="2344404"/>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4" name="Freeform 4">
            <a:extLst>
              <a:ext uri="{FF2B5EF4-FFF2-40B4-BE49-F238E27FC236}">
                <a16:creationId xmlns:a16="http://schemas.microsoft.com/office/drawing/2014/main" xmlns="" id="{3D481933-9E54-3443-3F32-6D431649DC0C}"/>
              </a:ext>
            </a:extLst>
          </p:cNvPr>
          <p:cNvSpPr/>
          <p:nvPr/>
        </p:nvSpPr>
        <p:spPr>
          <a:xfrm rot="-1060020">
            <a:off x="13904419" y="914008"/>
            <a:ext cx="8298778" cy="2344405"/>
          </a:xfrm>
          <a:custGeom>
            <a:avLst/>
            <a:gdLst/>
            <a:ahLst/>
            <a:cxnLst/>
            <a:rect l="l" t="t" r="r" b="b"/>
            <a:pathLst>
              <a:path w="8298778" h="2344405">
                <a:moveTo>
                  <a:pt x="0" y="0"/>
                </a:moveTo>
                <a:lnTo>
                  <a:pt x="8298778" y="0"/>
                </a:lnTo>
                <a:lnTo>
                  <a:pt x="8298778" y="2344405"/>
                </a:lnTo>
                <a:lnTo>
                  <a:pt x="0" y="2344405"/>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5" name="Freeform 5">
            <a:extLst>
              <a:ext uri="{FF2B5EF4-FFF2-40B4-BE49-F238E27FC236}">
                <a16:creationId xmlns:a16="http://schemas.microsoft.com/office/drawing/2014/main" xmlns="" id="{A4338078-9E07-BA2B-7809-6E5B62EB9591}"/>
              </a:ext>
            </a:extLst>
          </p:cNvPr>
          <p:cNvSpPr/>
          <p:nvPr/>
        </p:nvSpPr>
        <p:spPr>
          <a:xfrm rot="815579">
            <a:off x="-1672909"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txBody>
          <a:bodyPr/>
          <a:lstStyle/>
          <a:p>
            <a:endParaRPr lang="x-none"/>
          </a:p>
        </p:txBody>
      </p:sp>
      <p:sp>
        <p:nvSpPr>
          <p:cNvPr id="6" name="Freeform 6">
            <a:extLst>
              <a:ext uri="{FF2B5EF4-FFF2-40B4-BE49-F238E27FC236}">
                <a16:creationId xmlns:a16="http://schemas.microsoft.com/office/drawing/2014/main" xmlns="" id="{F2D0A071-0409-0EA4-2BDF-9E879E8B8941}"/>
              </a:ext>
            </a:extLst>
          </p:cNvPr>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5"/>
            <a:stretch>
              <a:fillRect/>
            </a:stretch>
          </a:blipFill>
        </p:spPr>
        <p:txBody>
          <a:bodyPr/>
          <a:lstStyle/>
          <a:p>
            <a:endParaRPr lang="x-none"/>
          </a:p>
        </p:txBody>
      </p:sp>
      <p:sp>
        <p:nvSpPr>
          <p:cNvPr id="7" name="Freeform 7">
            <a:extLst>
              <a:ext uri="{FF2B5EF4-FFF2-40B4-BE49-F238E27FC236}">
                <a16:creationId xmlns:a16="http://schemas.microsoft.com/office/drawing/2014/main" xmlns="" id="{AD4CB1CC-FB9A-2252-5E3B-ABC2F3ACD7C2}"/>
              </a:ext>
            </a:extLst>
          </p:cNvPr>
          <p:cNvSpPr/>
          <p:nvPr/>
        </p:nvSpPr>
        <p:spPr>
          <a:xfrm rot="747941">
            <a:off x="13038597" y="7011975"/>
            <a:ext cx="7125109" cy="3259737"/>
          </a:xfrm>
          <a:custGeom>
            <a:avLst/>
            <a:gdLst/>
            <a:ahLst/>
            <a:cxnLst/>
            <a:rect l="l" t="t" r="r" b="b"/>
            <a:pathLst>
              <a:path w="7125109" h="3259737">
                <a:moveTo>
                  <a:pt x="0" y="0"/>
                </a:moveTo>
                <a:lnTo>
                  <a:pt x="7125109" y="0"/>
                </a:lnTo>
                <a:lnTo>
                  <a:pt x="7125109" y="3259737"/>
                </a:lnTo>
                <a:lnTo>
                  <a:pt x="0" y="3259737"/>
                </a:lnTo>
                <a:lnTo>
                  <a:pt x="0" y="0"/>
                </a:lnTo>
                <a:close/>
              </a:path>
            </a:pathLst>
          </a:custGeom>
          <a:blipFill>
            <a:blip r:embed="rId6"/>
            <a:stretch>
              <a:fillRect/>
            </a:stretch>
          </a:blipFill>
        </p:spPr>
        <p:txBody>
          <a:bodyPr/>
          <a:lstStyle/>
          <a:p>
            <a:endParaRPr lang="x-none"/>
          </a:p>
        </p:txBody>
      </p:sp>
      <p:sp>
        <p:nvSpPr>
          <p:cNvPr id="8" name="Freeform 8">
            <a:extLst>
              <a:ext uri="{FF2B5EF4-FFF2-40B4-BE49-F238E27FC236}">
                <a16:creationId xmlns:a16="http://schemas.microsoft.com/office/drawing/2014/main" xmlns="" id="{445131DD-04CA-0998-4137-8B4DEAFA0A76}"/>
              </a:ext>
            </a:extLst>
          </p:cNvPr>
          <p:cNvSpPr/>
          <p:nvPr/>
        </p:nvSpPr>
        <p:spPr>
          <a:xfrm rot="-1154372">
            <a:off x="-2354202" y="3983403"/>
            <a:ext cx="6250608" cy="4023829"/>
          </a:xfrm>
          <a:custGeom>
            <a:avLst/>
            <a:gdLst/>
            <a:ahLst/>
            <a:cxnLst/>
            <a:rect l="l" t="t" r="r" b="b"/>
            <a:pathLst>
              <a:path w="6250608" h="4023829">
                <a:moveTo>
                  <a:pt x="0" y="0"/>
                </a:moveTo>
                <a:lnTo>
                  <a:pt x="6250609" y="0"/>
                </a:lnTo>
                <a:lnTo>
                  <a:pt x="6250609" y="4023829"/>
                </a:lnTo>
                <a:lnTo>
                  <a:pt x="0" y="4023829"/>
                </a:lnTo>
                <a:lnTo>
                  <a:pt x="0" y="0"/>
                </a:lnTo>
                <a:close/>
              </a:path>
            </a:pathLst>
          </a:custGeom>
          <a:blipFill>
            <a:blip r:embed="rId7"/>
            <a:stretch>
              <a:fillRect/>
            </a:stretch>
          </a:blipFill>
        </p:spPr>
        <p:txBody>
          <a:bodyPr/>
          <a:lstStyle/>
          <a:p>
            <a:endParaRPr lang="x-none"/>
          </a:p>
        </p:txBody>
      </p:sp>
      <p:sp>
        <p:nvSpPr>
          <p:cNvPr id="9" name="Freeform 9">
            <a:extLst>
              <a:ext uri="{FF2B5EF4-FFF2-40B4-BE49-F238E27FC236}">
                <a16:creationId xmlns:a16="http://schemas.microsoft.com/office/drawing/2014/main" xmlns="" id="{374EABA1-AFB0-42A2-A11A-E12E2877D0DB}"/>
              </a:ext>
            </a:extLst>
          </p:cNvPr>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8"/>
            <a:stretch>
              <a:fillRect/>
            </a:stretch>
          </a:blipFill>
        </p:spPr>
        <p:txBody>
          <a:bodyPr/>
          <a:lstStyle/>
          <a:p>
            <a:endParaRPr lang="x-none"/>
          </a:p>
        </p:txBody>
      </p:sp>
      <p:sp>
        <p:nvSpPr>
          <p:cNvPr id="10" name="Freeform 10">
            <a:extLst>
              <a:ext uri="{FF2B5EF4-FFF2-40B4-BE49-F238E27FC236}">
                <a16:creationId xmlns:a16="http://schemas.microsoft.com/office/drawing/2014/main" xmlns="" id="{34AA501E-E8F1-7EF4-CADA-F90E6697120F}"/>
              </a:ext>
            </a:extLst>
          </p:cNvPr>
          <p:cNvSpPr/>
          <p:nvPr/>
        </p:nvSpPr>
        <p:spPr>
          <a:xfrm>
            <a:off x="1028700" y="955737"/>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9"/>
            <a:stretch>
              <a:fillRect/>
            </a:stretch>
          </a:blipFill>
        </p:spPr>
        <p:txBody>
          <a:bodyPr/>
          <a:lstStyle/>
          <a:p>
            <a:endParaRPr lang="x-none"/>
          </a:p>
        </p:txBody>
      </p:sp>
      <p:grpSp>
        <p:nvGrpSpPr>
          <p:cNvPr id="11" name="Group 11">
            <a:extLst>
              <a:ext uri="{FF2B5EF4-FFF2-40B4-BE49-F238E27FC236}">
                <a16:creationId xmlns:a16="http://schemas.microsoft.com/office/drawing/2014/main" xmlns="" id="{D4C39423-A936-803B-34FF-CD82AF0CC090}"/>
              </a:ext>
            </a:extLst>
          </p:cNvPr>
          <p:cNvGrpSpPr/>
          <p:nvPr/>
        </p:nvGrpSpPr>
        <p:grpSpPr>
          <a:xfrm>
            <a:off x="16196929" y="5425059"/>
            <a:ext cx="1712950" cy="2202900"/>
            <a:chOff x="0" y="0"/>
            <a:chExt cx="451147" cy="580188"/>
          </a:xfrm>
        </p:grpSpPr>
        <p:sp>
          <p:nvSpPr>
            <p:cNvPr id="12" name="Freeform 12">
              <a:extLst>
                <a:ext uri="{FF2B5EF4-FFF2-40B4-BE49-F238E27FC236}">
                  <a16:creationId xmlns:a16="http://schemas.microsoft.com/office/drawing/2014/main" xmlns="" id="{45E7B4AB-D7D4-D56C-37CB-CC36A58E6E9E}"/>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a:extLst>
                <a:ext uri="{FF2B5EF4-FFF2-40B4-BE49-F238E27FC236}">
                  <a16:creationId xmlns:a16="http://schemas.microsoft.com/office/drawing/2014/main" xmlns="" id="{63AA2DEF-DA7D-AC74-2E5A-ED7B2C08EEE1}"/>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14" name="TextBox 14">
            <a:extLst>
              <a:ext uri="{FF2B5EF4-FFF2-40B4-BE49-F238E27FC236}">
                <a16:creationId xmlns:a16="http://schemas.microsoft.com/office/drawing/2014/main" xmlns="" id="{F71C09CB-8BD6-874B-00E9-A7DF38500A1F}"/>
              </a:ext>
            </a:extLst>
          </p:cNvPr>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EDDFCC"/>
                </a:solidFill>
                <a:latin typeface="Monterchi Bold"/>
                <a:ea typeface="Monterchi Bold"/>
                <a:cs typeface="Monterchi Bold"/>
                <a:sym typeface="Monterchi Bold"/>
              </a:rPr>
              <a:t>CONTACT</a:t>
            </a:r>
          </a:p>
        </p:txBody>
      </p:sp>
      <p:grpSp>
        <p:nvGrpSpPr>
          <p:cNvPr id="15" name="Group 15">
            <a:extLst>
              <a:ext uri="{FF2B5EF4-FFF2-40B4-BE49-F238E27FC236}">
                <a16:creationId xmlns:a16="http://schemas.microsoft.com/office/drawing/2014/main" xmlns="" id="{E09A38C5-AD9A-1061-98E7-4B99F66B9103}"/>
              </a:ext>
            </a:extLst>
          </p:cNvPr>
          <p:cNvGrpSpPr/>
          <p:nvPr/>
        </p:nvGrpSpPr>
        <p:grpSpPr>
          <a:xfrm>
            <a:off x="16196929" y="4229405"/>
            <a:ext cx="1712950" cy="2437925"/>
            <a:chOff x="0" y="0"/>
            <a:chExt cx="451147" cy="642087"/>
          </a:xfrm>
        </p:grpSpPr>
        <p:sp>
          <p:nvSpPr>
            <p:cNvPr id="16" name="Freeform 16">
              <a:extLst>
                <a:ext uri="{FF2B5EF4-FFF2-40B4-BE49-F238E27FC236}">
                  <a16:creationId xmlns:a16="http://schemas.microsoft.com/office/drawing/2014/main" xmlns="" id="{47D00605-F55E-B4CC-E397-B5B9F6D465AD}"/>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a:extLst>
                <a:ext uri="{FF2B5EF4-FFF2-40B4-BE49-F238E27FC236}">
                  <a16:creationId xmlns:a16="http://schemas.microsoft.com/office/drawing/2014/main" xmlns="" id="{CBAD060C-C2EC-260F-522D-4E6184BADAF2}"/>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18" name="TextBox 18">
            <a:extLst>
              <a:ext uri="{FF2B5EF4-FFF2-40B4-BE49-F238E27FC236}">
                <a16:creationId xmlns:a16="http://schemas.microsoft.com/office/drawing/2014/main" xmlns="" id="{BC5D77A1-7A65-76D0-04F3-911B0EAAB0D9}"/>
              </a:ext>
            </a:extLst>
          </p:cNvPr>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a:solidFill>
                  <a:srgbClr val="EDDFCC"/>
                </a:solidFill>
                <a:latin typeface="Monterchi Bold"/>
                <a:ea typeface="Monterchi Bold"/>
                <a:cs typeface="Monterchi Bold"/>
                <a:sym typeface="Monterchi Bold"/>
              </a:rPr>
              <a:t>PROJECT PORTFOLIO</a:t>
            </a:r>
          </a:p>
        </p:txBody>
      </p:sp>
      <p:grpSp>
        <p:nvGrpSpPr>
          <p:cNvPr id="19" name="Group 19">
            <a:extLst>
              <a:ext uri="{FF2B5EF4-FFF2-40B4-BE49-F238E27FC236}">
                <a16:creationId xmlns:a16="http://schemas.microsoft.com/office/drawing/2014/main" xmlns="" id="{D0C719B6-DEFA-3896-0829-C76804F63BC3}"/>
              </a:ext>
            </a:extLst>
          </p:cNvPr>
          <p:cNvGrpSpPr/>
          <p:nvPr/>
        </p:nvGrpSpPr>
        <p:grpSpPr>
          <a:xfrm>
            <a:off x="16196929" y="3299350"/>
            <a:ext cx="1712950" cy="2437925"/>
            <a:chOff x="0" y="0"/>
            <a:chExt cx="451147" cy="642087"/>
          </a:xfrm>
        </p:grpSpPr>
        <p:sp>
          <p:nvSpPr>
            <p:cNvPr id="20" name="Freeform 20">
              <a:extLst>
                <a:ext uri="{FF2B5EF4-FFF2-40B4-BE49-F238E27FC236}">
                  <a16:creationId xmlns:a16="http://schemas.microsoft.com/office/drawing/2014/main" xmlns="" id="{C59E5ED1-45C5-D5C9-2EFC-EDD651F477FB}"/>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a:extLst>
                <a:ext uri="{FF2B5EF4-FFF2-40B4-BE49-F238E27FC236}">
                  <a16:creationId xmlns:a16="http://schemas.microsoft.com/office/drawing/2014/main" xmlns="" id="{6EA29AF3-28EF-F639-99B2-B8FA63E16172}"/>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2" name="TextBox 22">
            <a:extLst>
              <a:ext uri="{FF2B5EF4-FFF2-40B4-BE49-F238E27FC236}">
                <a16:creationId xmlns:a16="http://schemas.microsoft.com/office/drawing/2014/main" xmlns="" id="{297500B7-549F-E710-FA46-1DA29E9815A2}"/>
              </a:ext>
            </a:extLst>
          </p:cNvPr>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3" name="Group 23">
            <a:extLst>
              <a:ext uri="{FF2B5EF4-FFF2-40B4-BE49-F238E27FC236}">
                <a16:creationId xmlns:a16="http://schemas.microsoft.com/office/drawing/2014/main" xmlns="" id="{5B93A2B1-EFCD-4536-0375-A949D537B196}"/>
              </a:ext>
            </a:extLst>
          </p:cNvPr>
          <p:cNvGrpSpPr/>
          <p:nvPr/>
        </p:nvGrpSpPr>
        <p:grpSpPr>
          <a:xfrm>
            <a:off x="16196929" y="2415971"/>
            <a:ext cx="1712950" cy="2437925"/>
            <a:chOff x="0" y="0"/>
            <a:chExt cx="451147" cy="642087"/>
          </a:xfrm>
        </p:grpSpPr>
        <p:sp>
          <p:nvSpPr>
            <p:cNvPr id="24" name="Freeform 24">
              <a:extLst>
                <a:ext uri="{FF2B5EF4-FFF2-40B4-BE49-F238E27FC236}">
                  <a16:creationId xmlns:a16="http://schemas.microsoft.com/office/drawing/2014/main" xmlns="" id="{96BBD490-38A9-457F-17C6-9E1E6333DDF4}"/>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5" name="TextBox 25">
              <a:extLst>
                <a:ext uri="{FF2B5EF4-FFF2-40B4-BE49-F238E27FC236}">
                  <a16:creationId xmlns:a16="http://schemas.microsoft.com/office/drawing/2014/main" xmlns="" id="{07FE8DD5-180F-5146-76B7-F4B5E82D310F}"/>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6" name="TextBox 26">
            <a:extLst>
              <a:ext uri="{FF2B5EF4-FFF2-40B4-BE49-F238E27FC236}">
                <a16:creationId xmlns:a16="http://schemas.microsoft.com/office/drawing/2014/main" xmlns="" id="{A40649C2-FA7C-D64B-C5DF-14C7AB59E729}"/>
              </a:ext>
            </a:extLst>
          </p:cNvPr>
          <p:cNvSpPr txBox="1"/>
          <p:nvPr/>
        </p:nvSpPr>
        <p:spPr>
          <a:xfrm rot="5400000">
            <a:off x="16261066" y="3440306"/>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PERSONAL SKILL</a:t>
            </a:r>
          </a:p>
        </p:txBody>
      </p:sp>
      <p:grpSp>
        <p:nvGrpSpPr>
          <p:cNvPr id="27" name="Group 27">
            <a:extLst>
              <a:ext uri="{FF2B5EF4-FFF2-40B4-BE49-F238E27FC236}">
                <a16:creationId xmlns:a16="http://schemas.microsoft.com/office/drawing/2014/main" xmlns="" id="{602023D7-7F53-DB0D-2428-02A14FC0454F}"/>
              </a:ext>
            </a:extLst>
          </p:cNvPr>
          <p:cNvGrpSpPr/>
          <p:nvPr/>
        </p:nvGrpSpPr>
        <p:grpSpPr>
          <a:xfrm>
            <a:off x="16196929" y="1802668"/>
            <a:ext cx="1712950" cy="2202900"/>
            <a:chOff x="0" y="0"/>
            <a:chExt cx="451147" cy="580188"/>
          </a:xfrm>
        </p:grpSpPr>
        <p:sp>
          <p:nvSpPr>
            <p:cNvPr id="28" name="Freeform 28">
              <a:extLst>
                <a:ext uri="{FF2B5EF4-FFF2-40B4-BE49-F238E27FC236}">
                  <a16:creationId xmlns:a16="http://schemas.microsoft.com/office/drawing/2014/main" xmlns="" id="{65BC1F35-615F-6EF0-270D-F0A978A02321}"/>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9" name="TextBox 29">
              <a:extLst>
                <a:ext uri="{FF2B5EF4-FFF2-40B4-BE49-F238E27FC236}">
                  <a16:creationId xmlns:a16="http://schemas.microsoft.com/office/drawing/2014/main" xmlns="" id="{3D49C472-69F8-AA47-4A1B-CCBC50F94470}"/>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0" name="TextBox 30">
            <a:extLst>
              <a:ext uri="{FF2B5EF4-FFF2-40B4-BE49-F238E27FC236}">
                <a16:creationId xmlns:a16="http://schemas.microsoft.com/office/drawing/2014/main" xmlns="" id="{B1090A59-9FC4-AFB3-BCF3-8A1339EF4E42}"/>
              </a:ext>
            </a:extLst>
          </p:cNvPr>
          <p:cNvSpPr txBox="1"/>
          <p:nvPr/>
        </p:nvSpPr>
        <p:spPr>
          <a:xfrm rot="5400000">
            <a:off x="16261066" y="2709490"/>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EDUCATION</a:t>
            </a:r>
          </a:p>
        </p:txBody>
      </p:sp>
      <p:grpSp>
        <p:nvGrpSpPr>
          <p:cNvPr id="31" name="Group 31">
            <a:extLst>
              <a:ext uri="{FF2B5EF4-FFF2-40B4-BE49-F238E27FC236}">
                <a16:creationId xmlns:a16="http://schemas.microsoft.com/office/drawing/2014/main" xmlns="" id="{8D1D523A-5A5F-6BE8-C786-849A8FB8FCC7}"/>
              </a:ext>
            </a:extLst>
          </p:cNvPr>
          <p:cNvGrpSpPr/>
          <p:nvPr/>
        </p:nvGrpSpPr>
        <p:grpSpPr>
          <a:xfrm>
            <a:off x="16196929" y="1096450"/>
            <a:ext cx="1712950" cy="2202900"/>
            <a:chOff x="0" y="0"/>
            <a:chExt cx="451147" cy="580188"/>
          </a:xfrm>
        </p:grpSpPr>
        <p:sp>
          <p:nvSpPr>
            <p:cNvPr id="32" name="Freeform 32">
              <a:extLst>
                <a:ext uri="{FF2B5EF4-FFF2-40B4-BE49-F238E27FC236}">
                  <a16:creationId xmlns:a16="http://schemas.microsoft.com/office/drawing/2014/main" xmlns="" id="{85627211-F94F-7D24-107A-8E35D31B22BA}"/>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33" name="TextBox 33">
              <a:extLst>
                <a:ext uri="{FF2B5EF4-FFF2-40B4-BE49-F238E27FC236}">
                  <a16:creationId xmlns:a16="http://schemas.microsoft.com/office/drawing/2014/main" xmlns="" id="{0B197E5A-289E-533B-D966-32EF3BEED973}"/>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4" name="Freeform 34">
            <a:extLst>
              <a:ext uri="{FF2B5EF4-FFF2-40B4-BE49-F238E27FC236}">
                <a16:creationId xmlns:a16="http://schemas.microsoft.com/office/drawing/2014/main" xmlns="" id="{55519CB0-7A70-A80D-56D6-D3DA317938F8}"/>
              </a:ext>
            </a:extLst>
          </p:cNvPr>
          <p:cNvSpPr/>
          <p:nvPr/>
        </p:nvSpPr>
        <p:spPr>
          <a:xfrm>
            <a:off x="1428243" y="1012335"/>
            <a:ext cx="15627699" cy="10651331"/>
          </a:xfrm>
          <a:custGeom>
            <a:avLst/>
            <a:gdLst/>
            <a:ahLst/>
            <a:cxnLst/>
            <a:rect l="l" t="t" r="r" b="b"/>
            <a:pathLst>
              <a:path w="15627699" h="10651331">
                <a:moveTo>
                  <a:pt x="0" y="0"/>
                </a:moveTo>
                <a:lnTo>
                  <a:pt x="15627699" y="0"/>
                </a:lnTo>
                <a:lnTo>
                  <a:pt x="15627699" y="10651331"/>
                </a:lnTo>
                <a:lnTo>
                  <a:pt x="0" y="10651331"/>
                </a:lnTo>
                <a:lnTo>
                  <a:pt x="0" y="0"/>
                </a:lnTo>
                <a:close/>
              </a:path>
            </a:pathLst>
          </a:custGeom>
          <a:blipFill>
            <a:blip r:embed="rId9"/>
            <a:stretch>
              <a:fillRect l="-1093" r="-2764"/>
            </a:stretch>
          </a:blipFill>
        </p:spPr>
        <p:txBody>
          <a:bodyPr/>
          <a:lstStyle/>
          <a:p>
            <a:endParaRPr lang="x-none"/>
          </a:p>
        </p:txBody>
      </p:sp>
      <p:sp>
        <p:nvSpPr>
          <p:cNvPr id="61" name="Freeform 61">
            <a:extLst>
              <a:ext uri="{FF2B5EF4-FFF2-40B4-BE49-F238E27FC236}">
                <a16:creationId xmlns:a16="http://schemas.microsoft.com/office/drawing/2014/main" xmlns="" id="{5AAD041A-7B6C-AB43-62E6-9C0ABB181451}"/>
              </a:ext>
            </a:extLst>
          </p:cNvPr>
          <p:cNvSpPr/>
          <p:nvPr/>
        </p:nvSpPr>
        <p:spPr>
          <a:xfrm rot="1314148">
            <a:off x="1965071" y="2035525"/>
            <a:ext cx="770850" cy="760890"/>
          </a:xfrm>
          <a:custGeom>
            <a:avLst/>
            <a:gdLst/>
            <a:ahLst/>
            <a:cxnLst/>
            <a:rect l="l" t="t" r="r" b="b"/>
            <a:pathLst>
              <a:path w="770850" h="760890">
                <a:moveTo>
                  <a:pt x="0" y="0"/>
                </a:moveTo>
                <a:lnTo>
                  <a:pt x="770850" y="0"/>
                </a:lnTo>
                <a:lnTo>
                  <a:pt x="770850" y="760891"/>
                </a:lnTo>
                <a:lnTo>
                  <a:pt x="0" y="760891"/>
                </a:lnTo>
                <a:lnTo>
                  <a:pt x="0" y="0"/>
                </a:lnTo>
                <a:close/>
              </a:path>
            </a:pathLst>
          </a:custGeom>
          <a:blipFill>
            <a:blip r:embed="rId10"/>
            <a:stretch>
              <a:fillRect/>
            </a:stretch>
          </a:blipFill>
        </p:spPr>
        <p:txBody>
          <a:bodyPr/>
          <a:lstStyle/>
          <a:p>
            <a:endParaRPr lang="x-none"/>
          </a:p>
        </p:txBody>
      </p:sp>
      <p:sp>
        <p:nvSpPr>
          <p:cNvPr id="65" name="TextBox 65">
            <a:extLst>
              <a:ext uri="{FF2B5EF4-FFF2-40B4-BE49-F238E27FC236}">
                <a16:creationId xmlns:a16="http://schemas.microsoft.com/office/drawing/2014/main" xmlns="" id="{202C717C-CAF8-3015-350C-BF608C7842B8}"/>
              </a:ext>
            </a:extLst>
          </p:cNvPr>
          <p:cNvSpPr txBox="1"/>
          <p:nvPr/>
        </p:nvSpPr>
        <p:spPr>
          <a:xfrm rot="5400000">
            <a:off x="16261066" y="1935522"/>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ABOUT ME</a:t>
            </a:r>
          </a:p>
        </p:txBody>
      </p:sp>
      <p:sp>
        <p:nvSpPr>
          <p:cNvPr id="66" name="TextBox 66">
            <a:extLst>
              <a:ext uri="{FF2B5EF4-FFF2-40B4-BE49-F238E27FC236}">
                <a16:creationId xmlns:a16="http://schemas.microsoft.com/office/drawing/2014/main" xmlns="" id="{5412B2A2-6DB3-636C-CC1B-0EC5F66940D6}"/>
              </a:ext>
            </a:extLst>
          </p:cNvPr>
          <p:cNvSpPr txBox="1"/>
          <p:nvPr/>
        </p:nvSpPr>
        <p:spPr>
          <a:xfrm>
            <a:off x="1850975" y="1636130"/>
            <a:ext cx="7064425" cy="10095071"/>
          </a:xfrm>
          <a:prstGeom prst="rect">
            <a:avLst/>
          </a:prstGeom>
        </p:spPr>
        <p:txBody>
          <a:bodyPr wrap="square" lIns="0" tIns="0" rIns="0" bIns="0" rtlCol="0" anchor="t">
            <a:spAutoFit/>
          </a:bodyPr>
          <a:lstStyle/>
          <a:p>
            <a:pPr>
              <a:spcBef>
                <a:spcPct val="0"/>
              </a:spcBef>
            </a:pPr>
            <a:r>
              <a:rPr lang="ru-RU" sz="2400" b="1" dirty="0">
                <a:latin typeface="Times New Roman" panose="02020603050405020304" pitchFamily="18" charset="0"/>
                <a:cs typeface="Times New Roman" panose="02020603050405020304" pitchFamily="18" charset="0"/>
              </a:rPr>
              <a:t>1-ТОП МӘТІНІ</a:t>
            </a:r>
          </a:p>
          <a:p>
            <a:pPr>
              <a:spcBef>
                <a:spcPct val="0"/>
              </a:spcBef>
            </a:pPr>
            <a:r>
              <a:rPr lang="ru-RU" sz="2800" b="1" dirty="0">
                <a:latin typeface="Times New Roman" panose="02020603050405020304" pitchFamily="18" charset="0"/>
                <a:cs typeface="Times New Roman" panose="02020603050405020304" pitchFamily="18" charset="0"/>
              </a:rPr>
              <a:t>🔹 Тақырыбы: Электр қауіпсіздігі</a:t>
            </a:r>
          </a:p>
          <a:p>
            <a:pPr>
              <a:spcBef>
                <a:spcPct val="0"/>
              </a:spcBef>
            </a:pPr>
            <a:r>
              <a:rPr lang="ru-RU" sz="2800" dirty="0" smtClean="0">
                <a:latin typeface="Times New Roman" panose="02020603050405020304" pitchFamily="18" charset="0"/>
                <a:cs typeface="Times New Roman" panose="02020603050405020304" pitchFamily="18" charset="0"/>
              </a:rPr>
              <a:t>Электрик </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электр</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желілерін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орнату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жөндеу</a:t>
            </a:r>
            <a:r>
              <a:rPr lang="ru-RU" sz="2800" dirty="0">
                <a:latin typeface="Times New Roman" panose="02020603050405020304" pitchFamily="18" charset="0"/>
                <a:cs typeface="Times New Roman" panose="02020603050405020304" pitchFamily="18" charset="0"/>
              </a:rPr>
              <a:t> және </a:t>
            </a:r>
            <a:r>
              <a:rPr lang="ru-RU" sz="2800" dirty="0" err="1">
                <a:latin typeface="Times New Roman" panose="02020603050405020304" pitchFamily="18" charset="0"/>
                <a:cs typeface="Times New Roman" panose="02020603050405020304" pitchFamily="18" charset="0"/>
              </a:rPr>
              <a:t>қызмет</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көрсету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жұмыстарын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атқаратын</a:t>
            </a:r>
            <a:r>
              <a:rPr lang="ru-RU" sz="2800" dirty="0">
                <a:latin typeface="Times New Roman" panose="02020603050405020304" pitchFamily="18" charset="0"/>
                <a:cs typeface="Times New Roman" panose="02020603050405020304" pitchFamily="18" charset="0"/>
              </a:rPr>
              <a:t> маман. Электр </a:t>
            </a:r>
            <a:r>
              <a:rPr lang="ru-RU" sz="2800" dirty="0" err="1">
                <a:latin typeface="Times New Roman" panose="02020603050405020304" pitchFamily="18" charset="0"/>
                <a:cs typeface="Times New Roman" panose="02020603050405020304" pitchFamily="18" charset="0"/>
              </a:rPr>
              <a:t>тогы</a:t>
            </a:r>
            <a:r>
              <a:rPr lang="ru-RU" sz="2800" dirty="0">
                <a:latin typeface="Times New Roman" panose="02020603050405020304" pitchFamily="18" charset="0"/>
                <a:cs typeface="Times New Roman" panose="02020603050405020304" pitchFamily="18" charset="0"/>
              </a:rPr>
              <a:t> адам </a:t>
            </a:r>
            <a:r>
              <a:rPr lang="ru-RU" sz="2800" dirty="0" err="1">
                <a:latin typeface="Times New Roman" panose="02020603050405020304" pitchFamily="18" charset="0"/>
                <a:cs typeface="Times New Roman" panose="02020603050405020304" pitchFamily="18" charset="0"/>
              </a:rPr>
              <a:t>өміріне</a:t>
            </a:r>
            <a:r>
              <a:rPr lang="ru-RU" sz="2800" dirty="0">
                <a:latin typeface="Times New Roman" panose="02020603050405020304" pitchFamily="18" charset="0"/>
                <a:cs typeface="Times New Roman" panose="02020603050405020304" pitchFamily="18" charset="0"/>
              </a:rPr>
              <a:t> аса қауіпті </a:t>
            </a:r>
            <a:r>
              <a:rPr lang="ru-RU" sz="2800" dirty="0" err="1">
                <a:latin typeface="Times New Roman" panose="02020603050405020304" pitchFamily="18" charset="0"/>
                <a:cs typeface="Times New Roman" panose="02020603050405020304" pitchFamily="18" charset="0"/>
              </a:rPr>
              <a:t>болғандықтан</a:t>
            </a:r>
            <a:r>
              <a:rPr lang="ru-RU" sz="2800" dirty="0">
                <a:latin typeface="Times New Roman" panose="02020603050405020304" pitchFamily="18" charset="0"/>
                <a:cs typeface="Times New Roman" panose="02020603050405020304" pitchFamily="18" charset="0"/>
              </a:rPr>
              <a:t>, қауіпсіздік ережелерін </a:t>
            </a:r>
            <a:r>
              <a:rPr lang="ru-RU" sz="2800" dirty="0" err="1">
                <a:latin typeface="Times New Roman" panose="02020603050405020304" pitchFamily="18" charset="0"/>
                <a:cs typeface="Times New Roman" panose="02020603050405020304" pitchFamily="18" charset="0"/>
              </a:rPr>
              <a:t>сақтау</a:t>
            </a:r>
            <a:r>
              <a:rPr lang="ru-RU" sz="2800" dirty="0">
                <a:latin typeface="Times New Roman" panose="02020603050405020304" pitchFamily="18" charset="0"/>
                <a:cs typeface="Times New Roman" panose="02020603050405020304" pitchFamily="18" charset="0"/>
              </a:rPr>
              <a:t> – </a:t>
            </a:r>
            <a:r>
              <a:rPr lang="ru-RU" sz="2800" dirty="0" err="1">
                <a:latin typeface="Times New Roman" panose="02020603050405020304" pitchFamily="18" charset="0"/>
                <a:cs typeface="Times New Roman" panose="02020603050405020304" pitchFamily="18" charset="0"/>
              </a:rPr>
              <a:t>басты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талап</a:t>
            </a:r>
            <a:r>
              <a:rPr lang="ru-RU" sz="2800" dirty="0">
                <a:latin typeface="Times New Roman" panose="02020603050405020304" pitchFamily="18" charset="0"/>
                <a:cs typeface="Times New Roman" panose="02020603050405020304" pitchFamily="18" charset="0"/>
              </a:rPr>
              <a:t>. Жұмыс </a:t>
            </a:r>
            <a:r>
              <a:rPr lang="ru-RU" sz="2800" dirty="0" err="1">
                <a:latin typeface="Times New Roman" panose="02020603050405020304" pitchFamily="18" charset="0"/>
                <a:cs typeface="Times New Roman" panose="02020603050405020304" pitchFamily="18" charset="0"/>
              </a:rPr>
              <a:t>басталар</a:t>
            </a:r>
            <a:r>
              <a:rPr lang="ru-RU" sz="2800" dirty="0">
                <a:latin typeface="Times New Roman" panose="02020603050405020304" pitchFamily="18" charset="0"/>
                <a:cs typeface="Times New Roman" panose="02020603050405020304" pitchFamily="18" charset="0"/>
              </a:rPr>
              <a:t> алдында </a:t>
            </a:r>
            <a:r>
              <a:rPr lang="ru-RU" sz="2800" dirty="0" err="1">
                <a:latin typeface="Times New Roman" panose="02020603050405020304" pitchFamily="18" charset="0"/>
                <a:cs typeface="Times New Roman" panose="02020603050405020304" pitchFamily="18" charset="0"/>
              </a:rPr>
              <a:t>электр</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желісінің</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токтан</a:t>
            </a:r>
            <a:r>
              <a:rPr lang="ru-RU" sz="2800" dirty="0">
                <a:latin typeface="Times New Roman" panose="02020603050405020304" pitchFamily="18" charset="0"/>
                <a:cs typeface="Times New Roman" panose="02020603050405020304" pitchFamily="18" charset="0"/>
              </a:rPr>
              <a:t> толық </a:t>
            </a:r>
            <a:r>
              <a:rPr lang="ru-RU" sz="2800" dirty="0" err="1">
                <a:latin typeface="Times New Roman" panose="02020603050405020304" pitchFamily="18" charset="0"/>
                <a:cs typeface="Times New Roman" panose="02020603050405020304" pitchFamily="18" charset="0"/>
              </a:rPr>
              <a:t>ажыратылғанын</a:t>
            </a:r>
            <a:r>
              <a:rPr lang="ru-RU" sz="2800" dirty="0">
                <a:latin typeface="Times New Roman" panose="02020603050405020304" pitchFamily="18" charset="0"/>
                <a:cs typeface="Times New Roman" panose="02020603050405020304" pitchFamily="18" charset="0"/>
              </a:rPr>
              <a:t> тексеру </a:t>
            </a:r>
            <a:r>
              <a:rPr lang="ru-RU" sz="2800" dirty="0" err="1">
                <a:latin typeface="Times New Roman" panose="02020603050405020304" pitchFamily="18" charset="0"/>
                <a:cs typeface="Times New Roman" panose="02020603050405020304" pitchFamily="18" charset="0"/>
              </a:rPr>
              <a:t>қажет.Сонымен</a:t>
            </a:r>
            <a:r>
              <a:rPr lang="ru-RU" sz="2800" dirty="0">
                <a:latin typeface="Times New Roman" panose="02020603050405020304" pitchFamily="18" charset="0"/>
                <a:cs typeface="Times New Roman" panose="02020603050405020304" pitchFamily="18" charset="0"/>
              </a:rPr>
              <a:t> қатар, </a:t>
            </a:r>
            <a:r>
              <a:rPr lang="ru-RU" sz="2800" dirty="0" err="1">
                <a:latin typeface="Times New Roman" panose="02020603050405020304" pitchFamily="18" charset="0"/>
                <a:cs typeface="Times New Roman" panose="02020603050405020304" pitchFamily="18" charset="0"/>
              </a:rPr>
              <a:t>қорғаныш</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құралдарын</a:t>
            </a:r>
            <a:r>
              <a:rPr lang="ru-RU" sz="2800" dirty="0">
                <a:latin typeface="Times New Roman" panose="02020603050405020304" pitchFamily="18" charset="0"/>
                <a:cs typeface="Times New Roman" panose="02020603050405020304" pitchFamily="18" charset="0"/>
              </a:rPr>
              <a:t> қолдану </a:t>
            </a:r>
            <a:r>
              <a:rPr lang="ru-RU" sz="2800" dirty="0" err="1">
                <a:latin typeface="Times New Roman" panose="02020603050405020304" pitchFamily="18" charset="0"/>
                <a:cs typeface="Times New Roman" panose="02020603050405020304" pitchFamily="18" charset="0"/>
              </a:rPr>
              <a:t>міндетті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диэлектрлік</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қолғап</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арнайы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аяқ</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киім</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қорғаныш</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көзілдірігі</a:t>
            </a:r>
            <a:r>
              <a:rPr lang="ru-RU" sz="2800" dirty="0">
                <a:latin typeface="Times New Roman" panose="02020603050405020304" pitchFamily="18" charset="0"/>
                <a:cs typeface="Times New Roman" panose="02020603050405020304" pitchFamily="18" charset="0"/>
              </a:rPr>
              <a:t>. Электрик жұмыс барысында </a:t>
            </a:r>
            <a:r>
              <a:rPr lang="ru-RU" sz="2800" dirty="0" err="1">
                <a:latin typeface="Times New Roman" panose="02020603050405020304" pitchFamily="18" charset="0"/>
                <a:cs typeface="Times New Roman" panose="02020603050405020304" pitchFamily="18" charset="0"/>
              </a:rPr>
              <a:t>асығыстыққа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жол</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бермеуі</a:t>
            </a:r>
            <a:r>
              <a:rPr lang="ru-RU" sz="2800" dirty="0">
                <a:latin typeface="Times New Roman" panose="02020603050405020304" pitchFamily="18" charset="0"/>
                <a:cs typeface="Times New Roman" panose="02020603050405020304" pitchFamily="18" charset="0"/>
              </a:rPr>
              <a:t> тиіс, </a:t>
            </a:r>
            <a:r>
              <a:rPr lang="ru-RU" sz="2800" dirty="0" err="1">
                <a:latin typeface="Times New Roman" panose="02020603050405020304" pitchFamily="18" charset="0"/>
                <a:cs typeface="Times New Roman" panose="02020603050405020304" pitchFamily="18" charset="0"/>
              </a:rPr>
              <a:t>себебі</a:t>
            </a:r>
            <a:r>
              <a:rPr lang="ru-RU" sz="2800" dirty="0">
                <a:latin typeface="Times New Roman" panose="02020603050405020304" pitchFamily="18" charset="0"/>
                <a:cs typeface="Times New Roman" panose="02020603050405020304" pitchFamily="18" charset="0"/>
              </a:rPr>
              <a:t> бір </a:t>
            </a:r>
            <a:r>
              <a:rPr lang="ru-RU" sz="2800" dirty="0" err="1">
                <a:latin typeface="Times New Roman" panose="02020603050405020304" pitchFamily="18" charset="0"/>
                <a:cs typeface="Times New Roman" panose="02020603050405020304" pitchFamily="18" charset="0"/>
              </a:rPr>
              <a:t>ғана</a:t>
            </a:r>
            <a:r>
              <a:rPr lang="ru-RU" sz="2800" dirty="0">
                <a:latin typeface="Times New Roman" panose="02020603050405020304" pitchFamily="18" charset="0"/>
                <a:cs typeface="Times New Roman" panose="02020603050405020304" pitchFamily="18" charset="0"/>
              </a:rPr>
              <a:t> қате </a:t>
            </a:r>
            <a:r>
              <a:rPr lang="ru-RU" sz="2800" dirty="0" err="1">
                <a:latin typeface="Times New Roman" panose="02020603050405020304" pitchFamily="18" charset="0"/>
                <a:cs typeface="Times New Roman" panose="02020603050405020304" pitchFamily="18" charset="0"/>
              </a:rPr>
              <a:t>әрекет</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ауыр</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зардаптарға</a:t>
            </a:r>
            <a:r>
              <a:rPr lang="ru-RU" sz="2800" dirty="0">
                <a:latin typeface="Times New Roman" panose="02020603050405020304" pitchFamily="18" charset="0"/>
                <a:cs typeface="Times New Roman" panose="02020603050405020304" pitchFamily="18" charset="0"/>
              </a:rPr>
              <a:t> әкелуі </a:t>
            </a:r>
            <a:r>
              <a:rPr lang="ru-RU" sz="2800" dirty="0" err="1">
                <a:latin typeface="Times New Roman" panose="02020603050405020304" pitchFamily="18" charset="0"/>
                <a:cs typeface="Times New Roman" panose="02020603050405020304" pitchFamily="18" charset="0"/>
              </a:rPr>
              <a:t>мүмкін.Нұсқаулардың</a:t>
            </a:r>
            <a:r>
              <a:rPr lang="ru-RU" sz="2800" dirty="0">
                <a:latin typeface="Times New Roman" panose="02020603050405020304" pitchFamily="18" charset="0"/>
                <a:cs typeface="Times New Roman" panose="02020603050405020304" pitchFamily="18" charset="0"/>
              </a:rPr>
              <a:t> нақты </a:t>
            </a:r>
            <a:r>
              <a:rPr lang="ru-RU" sz="2800" dirty="0" err="1">
                <a:latin typeface="Times New Roman" panose="02020603050405020304" pitchFamily="18" charset="0"/>
                <a:cs typeface="Times New Roman" panose="02020603050405020304" pitchFamily="18" charset="0"/>
              </a:rPr>
              <a:t>әрі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түсінікті</a:t>
            </a:r>
            <a:r>
              <a:rPr lang="ru-RU" sz="2800" dirty="0">
                <a:latin typeface="Times New Roman" panose="02020603050405020304" pitchFamily="18" charset="0"/>
                <a:cs typeface="Times New Roman" panose="02020603050405020304" pitchFamily="18" charset="0"/>
              </a:rPr>
              <a:t> берілуі – қауіпсіз жұмыстың негізгі кепілі. </a:t>
            </a:r>
            <a:r>
              <a:rPr lang="ru-RU" sz="2800" dirty="0" err="1">
                <a:latin typeface="Times New Roman" panose="02020603050405020304" pitchFamily="18" charset="0"/>
                <a:cs typeface="Times New Roman" panose="02020603050405020304" pitchFamily="18" charset="0"/>
              </a:rPr>
              <a:t>Сөздің</a:t>
            </a:r>
            <a:r>
              <a:rPr lang="ru-RU" sz="2800" dirty="0">
                <a:latin typeface="Times New Roman" panose="02020603050405020304" pitchFamily="18" charset="0"/>
                <a:cs typeface="Times New Roman" panose="02020603050405020304" pitchFamily="18" charset="0"/>
              </a:rPr>
              <a:t> дұрыс </a:t>
            </a:r>
            <a:r>
              <a:rPr lang="ru-RU" sz="2800" dirty="0" err="1">
                <a:latin typeface="Times New Roman" panose="02020603050405020304" pitchFamily="18" charset="0"/>
                <a:cs typeface="Times New Roman" panose="02020603050405020304" pitchFamily="18" charset="0"/>
              </a:rPr>
              <a:t>қолданылмауы</a:t>
            </a:r>
            <a:r>
              <a:rPr lang="ru-RU" sz="2800" dirty="0">
                <a:latin typeface="Times New Roman" panose="02020603050405020304" pitchFamily="18" charset="0"/>
                <a:cs typeface="Times New Roman" panose="02020603050405020304" pitchFamily="18" charset="0"/>
              </a:rPr>
              <a:t> немесе </a:t>
            </a:r>
            <a:r>
              <a:rPr lang="ru-RU" sz="2800" dirty="0" err="1">
                <a:latin typeface="Times New Roman" panose="02020603050405020304" pitchFamily="18" charset="0"/>
                <a:cs typeface="Times New Roman" panose="02020603050405020304" pitchFamily="18" charset="0"/>
              </a:rPr>
              <a:t>бұлыңғыр</a:t>
            </a:r>
            <a:r>
              <a:rPr lang="ru-RU" sz="2800" dirty="0">
                <a:latin typeface="Times New Roman" panose="02020603050405020304" pitchFamily="18" charset="0"/>
                <a:cs typeface="Times New Roman" panose="02020603050405020304" pitchFamily="18" charset="0"/>
              </a:rPr>
              <a:t> нұсқау қауіпті </a:t>
            </a:r>
            <a:r>
              <a:rPr lang="ru-RU" sz="2800" dirty="0" err="1">
                <a:latin typeface="Times New Roman" panose="02020603050405020304" pitchFamily="18" charset="0"/>
                <a:cs typeface="Times New Roman" panose="02020603050405020304" pitchFamily="18" charset="0"/>
              </a:rPr>
              <a:t>жағдай</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туғызады</a:t>
            </a:r>
            <a:r>
              <a:rPr lang="ru-RU" sz="2800" dirty="0">
                <a:latin typeface="Times New Roman" panose="02020603050405020304" pitchFamily="18" charset="0"/>
                <a:cs typeface="Times New Roman" panose="02020603050405020304" pitchFamily="18" charset="0"/>
              </a:rPr>
              <a:t>. Сондықтан әрбір </a:t>
            </a:r>
            <a:r>
              <a:rPr lang="ru-RU" sz="2800" dirty="0" err="1">
                <a:latin typeface="Times New Roman" panose="02020603050405020304" pitchFamily="18" charset="0"/>
                <a:cs typeface="Times New Roman" panose="02020603050405020304" pitchFamily="18" charset="0"/>
              </a:rPr>
              <a:t>әрекет</a:t>
            </a:r>
            <a:r>
              <a:rPr lang="ru-RU" sz="2800" dirty="0">
                <a:latin typeface="Times New Roman" panose="02020603050405020304" pitchFamily="18" charset="0"/>
                <a:cs typeface="Times New Roman" panose="02020603050405020304" pitchFamily="18" charset="0"/>
              </a:rPr>
              <a:t> нақты, қысқа және </a:t>
            </a:r>
            <a:r>
              <a:rPr lang="ru-RU" sz="2800" dirty="0" err="1">
                <a:latin typeface="Times New Roman" panose="02020603050405020304" pitchFamily="18" charset="0"/>
                <a:cs typeface="Times New Roman" panose="02020603050405020304" pitchFamily="18" charset="0"/>
              </a:rPr>
              <a:t>түсінікті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айтылуы</a:t>
            </a:r>
            <a:r>
              <a:rPr lang="ru-RU" sz="2800" dirty="0">
                <a:latin typeface="Times New Roman" panose="02020603050405020304" pitchFamily="18" charset="0"/>
                <a:cs typeface="Times New Roman" panose="02020603050405020304" pitchFamily="18" charset="0"/>
              </a:rPr>
              <a:t> тиіс.</a:t>
            </a:r>
          </a:p>
          <a:p>
            <a:pPr>
              <a:spcBef>
                <a:spcPct val="0"/>
              </a:spcBef>
            </a:pPr>
            <a:endParaRPr lang="ru-RU" sz="2400" dirty="0">
              <a:latin typeface="Times New Roman" panose="02020603050405020304" pitchFamily="18" charset="0"/>
              <a:cs typeface="Times New Roman" panose="02020603050405020304" pitchFamily="18" charset="0"/>
            </a:endParaRPr>
          </a:p>
          <a:p>
            <a:pPr>
              <a:spcBef>
                <a:spcPct val="0"/>
              </a:spcBef>
            </a:pPr>
            <a:endParaRPr lang="ru-RU" sz="2400" dirty="0">
              <a:latin typeface="Times New Roman" panose="02020603050405020304" pitchFamily="18" charset="0"/>
              <a:cs typeface="Times New Roman" panose="02020603050405020304" pitchFamily="18" charset="0"/>
            </a:endParaRPr>
          </a:p>
          <a:p>
            <a:pPr>
              <a:spcBef>
                <a:spcPct val="0"/>
              </a:spcBef>
            </a:pPr>
            <a:r>
              <a:rPr lang="ru-RU" sz="2400" dirty="0">
                <a:latin typeface="Times New Roman" panose="02020603050405020304" pitchFamily="18" charset="0"/>
                <a:cs typeface="Times New Roman" panose="02020603050405020304" pitchFamily="18" charset="0"/>
              </a:rPr>
              <a:t>________________________________________</a:t>
            </a:r>
          </a:p>
          <a:p>
            <a:pPr>
              <a:spcBef>
                <a:spcPct val="0"/>
              </a:spcBef>
            </a:pPr>
            <a:endParaRPr lang="ru-RU" sz="2800" dirty="0">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xmlns="" id="{88511A61-AB7A-A3AB-3563-C416B43515C9}"/>
              </a:ext>
            </a:extLst>
          </p:cNvPr>
          <p:cNvSpPr txBox="1"/>
          <p:nvPr/>
        </p:nvSpPr>
        <p:spPr>
          <a:xfrm>
            <a:off x="9448800" y="1382647"/>
            <a:ext cx="7604603" cy="10402848"/>
          </a:xfrm>
          <a:prstGeom prst="rect">
            <a:avLst/>
          </a:prstGeom>
          <a:noFill/>
        </p:spPr>
        <p:txBody>
          <a:bodyPr wrap="square" rtlCol="0">
            <a:spAutoFit/>
          </a:bodyPr>
          <a:lstStyle/>
          <a:p>
            <a:pPr lvl="0" eaLnBrk="0" fontAlgn="base" hangingPunct="0">
              <a:spcBef>
                <a:spcPct val="0"/>
              </a:spcBef>
              <a:spcAft>
                <a:spcPct val="0"/>
              </a:spcAft>
            </a:pPr>
            <a:r>
              <a:rPr lang="ru-RU" altLang="ru-RU" sz="3200" b="1" dirty="0">
                <a:latin typeface="Times New Roman" panose="02020603050405020304" pitchFamily="18" charset="0"/>
                <a:cs typeface="Times New Roman" panose="02020603050405020304" pitchFamily="18" charset="0"/>
              </a:rPr>
              <a:t>1-топ (Электр қауіпсіздігі)</a:t>
            </a:r>
          </a:p>
          <a:p>
            <a:pPr lvl="0" eaLnBrk="0" fontAlgn="base" hangingPunct="0">
              <a:spcBef>
                <a:spcPct val="0"/>
              </a:spcBef>
              <a:spcAft>
                <a:spcPct val="0"/>
              </a:spcAft>
            </a:pPr>
            <a:r>
              <a:rPr lang="en-US" altLang="ru-RU" sz="3200" b="1" dirty="0">
                <a:latin typeface="Times New Roman" panose="02020603050405020304" pitchFamily="18" charset="0"/>
                <a:cs typeface="Times New Roman" panose="02020603050405020304" pitchFamily="18" charset="0"/>
              </a:rPr>
              <a:t>F – </a:t>
            </a:r>
            <a:r>
              <a:rPr lang="ru-RU" altLang="ru-RU" sz="3200" b="1" dirty="0">
                <a:latin typeface="Times New Roman" panose="02020603050405020304" pitchFamily="18" charset="0"/>
                <a:cs typeface="Times New Roman" panose="02020603050405020304" pitchFamily="18" charset="0"/>
              </a:rPr>
              <a:t>Фактілер:</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Электрик </a:t>
            </a:r>
            <a:r>
              <a:rPr lang="ru-RU" altLang="ru-RU" sz="3200" dirty="0" err="1">
                <a:latin typeface="Times New Roman" panose="02020603050405020304" pitchFamily="18" charset="0"/>
                <a:cs typeface="Times New Roman" panose="02020603050405020304" pitchFamily="18" charset="0"/>
              </a:rPr>
              <a:t>электр</a:t>
            </a:r>
            <a:r>
              <a:rPr lang="ru-RU" altLang="ru-RU" sz="3200" dirty="0">
                <a:latin typeface="Times New Roman" panose="02020603050405020304" pitchFamily="18" charset="0"/>
                <a:cs typeface="Times New Roman" panose="02020603050405020304" pitchFamily="18" charset="0"/>
              </a:rPr>
              <a:t> </a:t>
            </a:r>
            <a:r>
              <a:rPr lang="ru-RU" altLang="ru-RU" sz="3200" dirty="0" err="1">
                <a:latin typeface="Times New Roman" panose="02020603050405020304" pitchFamily="18" charset="0"/>
                <a:cs typeface="Times New Roman" panose="02020603050405020304" pitchFamily="18" charset="0"/>
              </a:rPr>
              <a:t>желілерін</a:t>
            </a:r>
            <a:r>
              <a:rPr lang="ru-RU" altLang="ru-RU" sz="3200" dirty="0">
                <a:latin typeface="Times New Roman" panose="02020603050405020304" pitchFamily="18" charset="0"/>
                <a:cs typeface="Times New Roman" panose="02020603050405020304" pitchFamily="18" charset="0"/>
              </a:rPr>
              <a:t> </a:t>
            </a:r>
            <a:r>
              <a:rPr lang="ru-RU" altLang="ru-RU" sz="3200" dirty="0" err="1">
                <a:latin typeface="Times New Roman" panose="02020603050405020304" pitchFamily="18" charset="0"/>
                <a:cs typeface="Times New Roman" panose="02020603050405020304" pitchFamily="18" charset="0"/>
              </a:rPr>
              <a:t>жөндейді</a:t>
            </a:r>
            <a:endParaRPr lang="ru-RU"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Ток адам </a:t>
            </a:r>
            <a:r>
              <a:rPr lang="ru-RU" altLang="ru-RU" sz="3200" dirty="0" err="1">
                <a:latin typeface="Times New Roman" panose="02020603050405020304" pitchFamily="18" charset="0"/>
                <a:cs typeface="Times New Roman" panose="02020603050405020304" pitchFamily="18" charset="0"/>
              </a:rPr>
              <a:t>өміріне</a:t>
            </a:r>
            <a:r>
              <a:rPr lang="ru-RU" altLang="ru-RU" sz="3200" dirty="0">
                <a:latin typeface="Times New Roman" panose="02020603050405020304" pitchFamily="18" charset="0"/>
                <a:cs typeface="Times New Roman" panose="02020603050405020304" pitchFamily="18" charset="0"/>
              </a:rPr>
              <a:t> қауіпті</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Жұмыс алдында </a:t>
            </a:r>
            <a:r>
              <a:rPr lang="ru-RU" altLang="ru-RU" sz="3200" dirty="0" err="1">
                <a:latin typeface="Times New Roman" panose="02020603050405020304" pitchFamily="18" charset="0"/>
                <a:cs typeface="Times New Roman" panose="02020603050405020304" pitchFamily="18" charset="0"/>
              </a:rPr>
              <a:t>токты</a:t>
            </a:r>
            <a:r>
              <a:rPr lang="ru-RU" altLang="ru-RU" sz="3200" dirty="0">
                <a:latin typeface="Times New Roman" panose="02020603050405020304" pitchFamily="18" charset="0"/>
                <a:cs typeface="Times New Roman" panose="02020603050405020304" pitchFamily="18" charset="0"/>
              </a:rPr>
              <a:t> </a:t>
            </a:r>
            <a:r>
              <a:rPr lang="ru-RU" altLang="ru-RU" sz="3200" dirty="0" err="1">
                <a:latin typeface="Times New Roman" panose="02020603050405020304" pitchFamily="18" charset="0"/>
                <a:cs typeface="Times New Roman" panose="02020603050405020304" pitchFamily="18" charset="0"/>
              </a:rPr>
              <a:t>ажырату</a:t>
            </a:r>
            <a:r>
              <a:rPr lang="ru-RU" altLang="ru-RU" sz="3200" dirty="0">
                <a:latin typeface="Times New Roman" panose="02020603050405020304" pitchFamily="18" charset="0"/>
                <a:cs typeface="Times New Roman" panose="02020603050405020304" pitchFamily="18" charset="0"/>
              </a:rPr>
              <a:t> керек</a:t>
            </a:r>
          </a:p>
          <a:p>
            <a:pPr lvl="0" eaLnBrk="0" fontAlgn="base" hangingPunct="0">
              <a:spcBef>
                <a:spcPct val="0"/>
              </a:spcBef>
              <a:spcAft>
                <a:spcPct val="0"/>
              </a:spcAft>
            </a:pPr>
            <a:r>
              <a:rPr lang="ru-RU" altLang="ru-RU" sz="3200" dirty="0" err="1">
                <a:latin typeface="Times New Roman" panose="02020603050405020304" pitchFamily="18" charset="0"/>
                <a:cs typeface="Times New Roman" panose="02020603050405020304" pitchFamily="18" charset="0"/>
              </a:rPr>
              <a:t>Қорғаныш</a:t>
            </a:r>
            <a:r>
              <a:rPr lang="ru-RU" altLang="ru-RU" sz="3200" dirty="0">
                <a:latin typeface="Times New Roman" panose="02020603050405020304" pitchFamily="18" charset="0"/>
                <a:cs typeface="Times New Roman" panose="02020603050405020304" pitchFamily="18" charset="0"/>
              </a:rPr>
              <a:t> </a:t>
            </a:r>
            <a:r>
              <a:rPr lang="ru-RU" altLang="ru-RU" sz="3200" dirty="0" err="1">
                <a:latin typeface="Times New Roman" panose="02020603050405020304" pitchFamily="18" charset="0"/>
                <a:cs typeface="Times New Roman" panose="02020603050405020304" pitchFamily="18" charset="0"/>
              </a:rPr>
              <a:t>құралдары</a:t>
            </a:r>
            <a:r>
              <a:rPr lang="ru-RU" altLang="ru-RU" sz="3200" dirty="0">
                <a:latin typeface="Times New Roman" panose="02020603050405020304" pitchFamily="18" charset="0"/>
                <a:cs typeface="Times New Roman" panose="02020603050405020304" pitchFamily="18" charset="0"/>
              </a:rPr>
              <a:t> </a:t>
            </a:r>
            <a:r>
              <a:rPr lang="ru-RU" altLang="ru-RU" sz="3200" dirty="0" err="1">
                <a:latin typeface="Times New Roman" panose="02020603050405020304" pitchFamily="18" charset="0"/>
                <a:cs typeface="Times New Roman" panose="02020603050405020304" pitchFamily="18" charset="0"/>
              </a:rPr>
              <a:t>міндетті</a:t>
            </a:r>
            <a:endParaRPr lang="ru-RU"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ru-RU" sz="3200" b="1" dirty="0">
                <a:latin typeface="Times New Roman" panose="02020603050405020304" pitchFamily="18" charset="0"/>
                <a:cs typeface="Times New Roman" panose="02020603050405020304" pitchFamily="18" charset="0"/>
              </a:rPr>
              <a:t>I – </a:t>
            </a:r>
            <a:r>
              <a:rPr lang="ru-RU" altLang="ru-RU" sz="3200" b="1" dirty="0">
                <a:latin typeface="Times New Roman" panose="02020603050405020304" pitchFamily="18" charset="0"/>
                <a:cs typeface="Times New Roman" panose="02020603050405020304" pitchFamily="18" charset="0"/>
              </a:rPr>
              <a:t>Идея: Негізгі ой: </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Қауіпсіздік – </a:t>
            </a:r>
            <a:r>
              <a:rPr lang="ru-RU" altLang="ru-RU" sz="3200" dirty="0" err="1">
                <a:latin typeface="Times New Roman" panose="02020603050405020304" pitchFamily="18" charset="0"/>
                <a:cs typeface="Times New Roman" panose="02020603050405020304" pitchFamily="18" charset="0"/>
              </a:rPr>
              <a:t>бірінші</a:t>
            </a:r>
            <a:r>
              <a:rPr lang="ru-RU" altLang="ru-RU" sz="3200" dirty="0">
                <a:latin typeface="Times New Roman" panose="02020603050405020304" pitchFamily="18" charset="0"/>
                <a:cs typeface="Times New Roman" panose="02020603050405020304" pitchFamily="18" charset="0"/>
              </a:rPr>
              <a:t> </a:t>
            </a:r>
            <a:r>
              <a:rPr lang="ru-RU" altLang="ru-RU" sz="3200" dirty="0" err="1">
                <a:latin typeface="Times New Roman" panose="02020603050405020304" pitchFamily="18" charset="0"/>
                <a:cs typeface="Times New Roman" panose="02020603050405020304" pitchFamily="18" charset="0"/>
              </a:rPr>
              <a:t>орында</a:t>
            </a:r>
            <a:endParaRPr lang="ru-RU"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Қосымша ой: Дұрыс </a:t>
            </a:r>
            <a:r>
              <a:rPr lang="ru-RU" altLang="ru-RU" sz="3200" dirty="0" err="1">
                <a:latin typeface="Times New Roman" panose="02020603050405020304" pitchFamily="18" charset="0"/>
                <a:cs typeface="Times New Roman" panose="02020603050405020304" pitchFamily="18" charset="0"/>
              </a:rPr>
              <a:t>әрекет</a:t>
            </a:r>
            <a:r>
              <a:rPr lang="ru-RU" altLang="ru-RU" sz="3200" dirty="0">
                <a:latin typeface="Times New Roman" panose="02020603050405020304" pitchFamily="18" charset="0"/>
                <a:cs typeface="Times New Roman" panose="02020603050405020304" pitchFamily="18" charset="0"/>
              </a:rPr>
              <a:t> адам </a:t>
            </a:r>
            <a:r>
              <a:rPr lang="ru-RU" altLang="ru-RU" sz="3200" dirty="0" err="1">
                <a:latin typeface="Times New Roman" panose="02020603050405020304" pitchFamily="18" charset="0"/>
                <a:cs typeface="Times New Roman" panose="02020603050405020304" pitchFamily="18" charset="0"/>
              </a:rPr>
              <a:t>өмірін</a:t>
            </a:r>
            <a:r>
              <a:rPr lang="ru-RU" altLang="ru-RU" sz="3200" dirty="0">
                <a:latin typeface="Times New Roman" panose="02020603050405020304" pitchFamily="18" charset="0"/>
                <a:cs typeface="Times New Roman" panose="02020603050405020304" pitchFamily="18" charset="0"/>
              </a:rPr>
              <a:t> </a:t>
            </a:r>
            <a:r>
              <a:rPr lang="ru-RU" altLang="ru-RU" sz="3200" dirty="0" err="1">
                <a:latin typeface="Times New Roman" panose="02020603050405020304" pitchFamily="18" charset="0"/>
                <a:cs typeface="Times New Roman" panose="02020603050405020304" pitchFamily="18" charset="0"/>
              </a:rPr>
              <a:t>сақтайды</a:t>
            </a:r>
            <a:endParaRPr lang="ru-RU"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ru-RU" sz="3200" b="1" dirty="0">
                <a:latin typeface="Times New Roman" panose="02020603050405020304" pitchFamily="18" charset="0"/>
                <a:cs typeface="Times New Roman" panose="02020603050405020304" pitchFamily="18" charset="0"/>
              </a:rPr>
              <a:t>L – </a:t>
            </a:r>
            <a:r>
              <a:rPr lang="ru-RU" altLang="ru-RU" sz="3200" b="1" dirty="0">
                <a:latin typeface="Times New Roman" panose="02020603050405020304" pitchFamily="18" charset="0"/>
                <a:cs typeface="Times New Roman" panose="02020603050405020304" pitchFamily="18" charset="0"/>
              </a:rPr>
              <a:t>Сұрақтар:</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Егер ток </a:t>
            </a:r>
            <a:r>
              <a:rPr lang="ru-RU" altLang="ru-RU" sz="3200" dirty="0" err="1">
                <a:latin typeface="Times New Roman" panose="02020603050405020304" pitchFamily="18" charset="0"/>
                <a:cs typeface="Times New Roman" panose="02020603050405020304" pitchFamily="18" charset="0"/>
              </a:rPr>
              <a:t>ажыратылмаса</a:t>
            </a:r>
            <a:r>
              <a:rPr lang="ru-RU" altLang="ru-RU" sz="3200" dirty="0">
                <a:latin typeface="Times New Roman" panose="02020603050405020304" pitchFamily="18" charset="0"/>
                <a:cs typeface="Times New Roman" panose="02020603050405020304" pitchFamily="18" charset="0"/>
              </a:rPr>
              <a:t> не болады?</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Қандай </a:t>
            </a:r>
            <a:r>
              <a:rPr lang="ru-RU" altLang="ru-RU" sz="3200" dirty="0" err="1">
                <a:latin typeface="Times New Roman" panose="02020603050405020304" pitchFamily="18" charset="0"/>
                <a:cs typeface="Times New Roman" panose="02020603050405020304" pitchFamily="18" charset="0"/>
              </a:rPr>
              <a:t>қорғаныш</a:t>
            </a:r>
            <a:r>
              <a:rPr lang="ru-RU" altLang="ru-RU" sz="3200" dirty="0">
                <a:latin typeface="Times New Roman" panose="02020603050405020304" pitchFamily="18" charset="0"/>
                <a:cs typeface="Times New Roman" panose="02020603050405020304" pitchFamily="18" charset="0"/>
              </a:rPr>
              <a:t> </a:t>
            </a:r>
            <a:r>
              <a:rPr lang="ru-RU" altLang="ru-RU" sz="3200" dirty="0" err="1">
                <a:latin typeface="Times New Roman" panose="02020603050405020304" pitchFamily="18" charset="0"/>
                <a:cs typeface="Times New Roman" panose="02020603050405020304" pitchFamily="18" charset="0"/>
              </a:rPr>
              <a:t>құралдары</a:t>
            </a:r>
            <a:r>
              <a:rPr lang="ru-RU" altLang="ru-RU" sz="3200" dirty="0">
                <a:latin typeface="Times New Roman" panose="02020603050405020304" pitchFamily="18" charset="0"/>
                <a:cs typeface="Times New Roman" panose="02020603050405020304" pitchFamily="18" charset="0"/>
              </a:rPr>
              <a:t> маңызды?</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Қауіпсіздік </a:t>
            </a:r>
            <a:r>
              <a:rPr lang="ru-RU" altLang="ru-RU" sz="3200" dirty="0" err="1">
                <a:latin typeface="Times New Roman" panose="02020603050405020304" pitchFamily="18" charset="0"/>
                <a:cs typeface="Times New Roman" panose="02020603050405020304" pitchFamily="18" charset="0"/>
              </a:rPr>
              <a:t>ережесін</a:t>
            </a:r>
            <a:r>
              <a:rPr lang="ru-RU" altLang="ru-RU" sz="3200" dirty="0">
                <a:latin typeface="Times New Roman" panose="02020603050405020304" pitchFamily="18" charset="0"/>
                <a:cs typeface="Times New Roman" panose="02020603050405020304" pitchFamily="18" charset="0"/>
              </a:rPr>
              <a:t> </a:t>
            </a:r>
            <a:r>
              <a:rPr lang="ru-RU" altLang="ru-RU" sz="3200" dirty="0" err="1">
                <a:latin typeface="Times New Roman" panose="02020603050405020304" pitchFamily="18" charset="0"/>
                <a:cs typeface="Times New Roman" panose="02020603050405020304" pitchFamily="18" charset="0"/>
              </a:rPr>
              <a:t>бұзу</a:t>
            </a:r>
            <a:r>
              <a:rPr lang="ru-RU" altLang="ru-RU" sz="3200" dirty="0">
                <a:latin typeface="Times New Roman" panose="02020603050405020304" pitchFamily="18" charset="0"/>
                <a:cs typeface="Times New Roman" panose="02020603050405020304" pitchFamily="18" charset="0"/>
              </a:rPr>
              <a:t> неге әкеледі?</a:t>
            </a:r>
          </a:p>
          <a:p>
            <a:pPr lvl="0" eaLnBrk="0" fontAlgn="base" hangingPunct="0">
              <a:spcBef>
                <a:spcPct val="0"/>
              </a:spcBef>
              <a:spcAft>
                <a:spcPct val="0"/>
              </a:spcAft>
            </a:pPr>
            <a:r>
              <a:rPr lang="en-US" altLang="ru-RU" sz="3200" b="1" dirty="0">
                <a:latin typeface="Times New Roman" panose="02020603050405020304" pitchFamily="18" charset="0"/>
                <a:cs typeface="Times New Roman" panose="02020603050405020304" pitchFamily="18" charset="0"/>
              </a:rPr>
              <a:t>A – </a:t>
            </a:r>
            <a:r>
              <a:rPr lang="ru-RU" altLang="ru-RU" sz="3200" b="1" dirty="0" err="1">
                <a:latin typeface="Times New Roman" panose="02020603050405020304" pitchFamily="18" charset="0"/>
                <a:cs typeface="Times New Roman" panose="02020603050405020304" pitchFamily="18" charset="0"/>
              </a:rPr>
              <a:t>Әрекет</a:t>
            </a:r>
            <a:r>
              <a:rPr lang="ru-RU" altLang="ru-RU" sz="3200" b="1" dirty="0">
                <a:latin typeface="Times New Roman" panose="02020603050405020304" pitchFamily="18" charset="0"/>
                <a:cs typeface="Times New Roman" panose="02020603050405020304" pitchFamily="18" charset="0"/>
              </a:rPr>
              <a:t> (алгоритм):</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Ток </a:t>
            </a:r>
            <a:r>
              <a:rPr lang="ru-RU" altLang="ru-RU" sz="3200" dirty="0" err="1">
                <a:latin typeface="Times New Roman" panose="02020603050405020304" pitchFamily="18" charset="0"/>
                <a:cs typeface="Times New Roman" panose="02020603050405020304" pitchFamily="18" charset="0"/>
              </a:rPr>
              <a:t>көзін</a:t>
            </a:r>
            <a:r>
              <a:rPr lang="ru-RU" altLang="ru-RU" sz="3200" dirty="0">
                <a:latin typeface="Times New Roman" panose="02020603050405020304" pitchFamily="18" charset="0"/>
                <a:cs typeface="Times New Roman" panose="02020603050405020304" pitchFamily="18" charset="0"/>
              </a:rPr>
              <a:t> </a:t>
            </a:r>
            <a:r>
              <a:rPr lang="ru-RU" altLang="ru-RU" sz="3200" dirty="0" err="1">
                <a:latin typeface="Times New Roman" panose="02020603050405020304" pitchFamily="18" charset="0"/>
                <a:cs typeface="Times New Roman" panose="02020603050405020304" pitchFamily="18" charset="0"/>
              </a:rPr>
              <a:t>ажырату</a:t>
            </a:r>
            <a:endParaRPr lang="ru-RU"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Құралдарды тексеру</a:t>
            </a:r>
          </a:p>
          <a:p>
            <a:pPr lvl="0" eaLnBrk="0" fontAlgn="base" hangingPunct="0">
              <a:spcBef>
                <a:spcPct val="0"/>
              </a:spcBef>
              <a:spcAft>
                <a:spcPct val="0"/>
              </a:spcAft>
            </a:pPr>
            <a:r>
              <a:rPr lang="ru-RU" altLang="ru-RU" sz="3200" dirty="0" err="1">
                <a:latin typeface="Times New Roman" panose="02020603050405020304" pitchFamily="18" charset="0"/>
                <a:cs typeface="Times New Roman" panose="02020603050405020304" pitchFamily="18" charset="0"/>
              </a:rPr>
              <a:t>Қорғаныш</a:t>
            </a:r>
            <a:r>
              <a:rPr lang="ru-RU" altLang="ru-RU" sz="3200" dirty="0">
                <a:latin typeface="Times New Roman" panose="02020603050405020304" pitchFamily="18" charset="0"/>
                <a:cs typeface="Times New Roman" panose="02020603050405020304" pitchFamily="18" charset="0"/>
              </a:rPr>
              <a:t> </a:t>
            </a:r>
            <a:r>
              <a:rPr lang="ru-RU" altLang="ru-RU" sz="3200" dirty="0" err="1">
                <a:latin typeface="Times New Roman" panose="02020603050405020304" pitchFamily="18" charset="0"/>
                <a:cs typeface="Times New Roman" panose="02020603050405020304" pitchFamily="18" charset="0"/>
              </a:rPr>
              <a:t>құралдарын</a:t>
            </a:r>
            <a:r>
              <a:rPr lang="ru-RU" altLang="ru-RU" sz="3200" dirty="0">
                <a:latin typeface="Times New Roman" panose="02020603050405020304" pitchFamily="18" charset="0"/>
                <a:cs typeface="Times New Roman" panose="02020603050405020304" pitchFamily="18" charset="0"/>
              </a:rPr>
              <a:t> кию</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Жұмыс орнын дайындау</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Жұмысты </a:t>
            </a:r>
            <a:r>
              <a:rPr lang="ru-RU" altLang="ru-RU" sz="3200" dirty="0" err="1">
                <a:latin typeface="Times New Roman" panose="02020603050405020304" pitchFamily="18" charset="0"/>
                <a:cs typeface="Times New Roman" panose="02020603050405020304" pitchFamily="18" charset="0"/>
              </a:rPr>
              <a:t>бастау</a:t>
            </a:r>
            <a:endParaRPr lang="ru-RU"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116027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a:extLst>
            <a:ext uri="{FF2B5EF4-FFF2-40B4-BE49-F238E27FC236}">
              <a16:creationId xmlns:a16="http://schemas.microsoft.com/office/drawing/2014/main" xmlns="" id="{ECE6A2B3-DC4F-90F3-1E0F-D7B38385EAE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08D6C794-5030-AC10-54AD-C5D4F614FF3D}"/>
              </a:ext>
            </a:extLst>
          </p:cNvPr>
          <p:cNvSpPr/>
          <p:nvPr/>
        </p:nvSpPr>
        <p:spPr>
          <a:xfrm rot="-1027091">
            <a:off x="12569820" y="-2394357"/>
            <a:ext cx="6700188" cy="6700188"/>
          </a:xfrm>
          <a:custGeom>
            <a:avLst/>
            <a:gdLst/>
            <a:ahLst/>
            <a:cxnLst/>
            <a:rect l="l" t="t" r="r" b="b"/>
            <a:pathLst>
              <a:path w="6700188" h="6700188">
                <a:moveTo>
                  <a:pt x="0" y="0"/>
                </a:moveTo>
                <a:lnTo>
                  <a:pt x="6700188" y="0"/>
                </a:lnTo>
                <a:lnTo>
                  <a:pt x="6700188" y="6700188"/>
                </a:lnTo>
                <a:lnTo>
                  <a:pt x="0" y="6700188"/>
                </a:lnTo>
                <a:lnTo>
                  <a:pt x="0" y="0"/>
                </a:lnTo>
                <a:close/>
              </a:path>
            </a:pathLst>
          </a:custGeom>
          <a:blipFill>
            <a:blip r:embed="rId2"/>
            <a:stretch>
              <a:fillRect/>
            </a:stretch>
          </a:blipFill>
        </p:spPr>
        <p:txBody>
          <a:bodyPr/>
          <a:lstStyle/>
          <a:p>
            <a:endParaRPr lang="x-none"/>
          </a:p>
        </p:txBody>
      </p:sp>
      <p:sp>
        <p:nvSpPr>
          <p:cNvPr id="3" name="Freeform 3">
            <a:extLst>
              <a:ext uri="{FF2B5EF4-FFF2-40B4-BE49-F238E27FC236}">
                <a16:creationId xmlns:a16="http://schemas.microsoft.com/office/drawing/2014/main" xmlns="" id="{A8853A67-DBEA-9E29-BABA-386391C60E9E}"/>
              </a:ext>
            </a:extLst>
          </p:cNvPr>
          <p:cNvSpPr/>
          <p:nvPr/>
        </p:nvSpPr>
        <p:spPr>
          <a:xfrm rot="-1060020">
            <a:off x="12930812" y="-1172202"/>
            <a:ext cx="8298778" cy="2344405"/>
          </a:xfrm>
          <a:custGeom>
            <a:avLst/>
            <a:gdLst/>
            <a:ahLst/>
            <a:cxnLst/>
            <a:rect l="l" t="t" r="r" b="b"/>
            <a:pathLst>
              <a:path w="8298778" h="2344405">
                <a:moveTo>
                  <a:pt x="0" y="0"/>
                </a:moveTo>
                <a:lnTo>
                  <a:pt x="8298778" y="0"/>
                </a:lnTo>
                <a:lnTo>
                  <a:pt x="8298778" y="2344404"/>
                </a:lnTo>
                <a:lnTo>
                  <a:pt x="0" y="2344404"/>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4" name="Freeform 4">
            <a:extLst>
              <a:ext uri="{FF2B5EF4-FFF2-40B4-BE49-F238E27FC236}">
                <a16:creationId xmlns:a16="http://schemas.microsoft.com/office/drawing/2014/main" xmlns="" id="{34AEFD97-93EF-029A-2FF5-111B1C9BA6A5}"/>
              </a:ext>
            </a:extLst>
          </p:cNvPr>
          <p:cNvSpPr/>
          <p:nvPr/>
        </p:nvSpPr>
        <p:spPr>
          <a:xfrm rot="-1060020">
            <a:off x="13904419" y="914008"/>
            <a:ext cx="8298778" cy="2344405"/>
          </a:xfrm>
          <a:custGeom>
            <a:avLst/>
            <a:gdLst/>
            <a:ahLst/>
            <a:cxnLst/>
            <a:rect l="l" t="t" r="r" b="b"/>
            <a:pathLst>
              <a:path w="8298778" h="2344405">
                <a:moveTo>
                  <a:pt x="0" y="0"/>
                </a:moveTo>
                <a:lnTo>
                  <a:pt x="8298778" y="0"/>
                </a:lnTo>
                <a:lnTo>
                  <a:pt x="8298778" y="2344405"/>
                </a:lnTo>
                <a:lnTo>
                  <a:pt x="0" y="2344405"/>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5" name="Freeform 5">
            <a:extLst>
              <a:ext uri="{FF2B5EF4-FFF2-40B4-BE49-F238E27FC236}">
                <a16:creationId xmlns:a16="http://schemas.microsoft.com/office/drawing/2014/main" xmlns="" id="{3CF2F658-74E8-1E8F-2995-6EACFEE2448A}"/>
              </a:ext>
            </a:extLst>
          </p:cNvPr>
          <p:cNvSpPr/>
          <p:nvPr/>
        </p:nvSpPr>
        <p:spPr>
          <a:xfrm rot="815579">
            <a:off x="-1672909"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txBody>
          <a:bodyPr/>
          <a:lstStyle/>
          <a:p>
            <a:endParaRPr lang="x-none"/>
          </a:p>
        </p:txBody>
      </p:sp>
      <p:sp>
        <p:nvSpPr>
          <p:cNvPr id="6" name="Freeform 6">
            <a:extLst>
              <a:ext uri="{FF2B5EF4-FFF2-40B4-BE49-F238E27FC236}">
                <a16:creationId xmlns:a16="http://schemas.microsoft.com/office/drawing/2014/main" xmlns="" id="{FF7100EF-A09D-DFA2-086A-C961E16CDEFE}"/>
              </a:ext>
            </a:extLst>
          </p:cNvPr>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5"/>
            <a:stretch>
              <a:fillRect/>
            </a:stretch>
          </a:blipFill>
        </p:spPr>
        <p:txBody>
          <a:bodyPr/>
          <a:lstStyle/>
          <a:p>
            <a:endParaRPr lang="x-none"/>
          </a:p>
        </p:txBody>
      </p:sp>
      <p:sp>
        <p:nvSpPr>
          <p:cNvPr id="7" name="Freeform 7">
            <a:extLst>
              <a:ext uri="{FF2B5EF4-FFF2-40B4-BE49-F238E27FC236}">
                <a16:creationId xmlns:a16="http://schemas.microsoft.com/office/drawing/2014/main" xmlns="" id="{EFF7A65F-A735-F495-740F-134DAE99CBF4}"/>
              </a:ext>
            </a:extLst>
          </p:cNvPr>
          <p:cNvSpPr/>
          <p:nvPr/>
        </p:nvSpPr>
        <p:spPr>
          <a:xfrm rot="747941">
            <a:off x="13038597" y="7011975"/>
            <a:ext cx="7125109" cy="3259737"/>
          </a:xfrm>
          <a:custGeom>
            <a:avLst/>
            <a:gdLst/>
            <a:ahLst/>
            <a:cxnLst/>
            <a:rect l="l" t="t" r="r" b="b"/>
            <a:pathLst>
              <a:path w="7125109" h="3259737">
                <a:moveTo>
                  <a:pt x="0" y="0"/>
                </a:moveTo>
                <a:lnTo>
                  <a:pt x="7125109" y="0"/>
                </a:lnTo>
                <a:lnTo>
                  <a:pt x="7125109" y="3259737"/>
                </a:lnTo>
                <a:lnTo>
                  <a:pt x="0" y="3259737"/>
                </a:lnTo>
                <a:lnTo>
                  <a:pt x="0" y="0"/>
                </a:lnTo>
                <a:close/>
              </a:path>
            </a:pathLst>
          </a:custGeom>
          <a:blipFill>
            <a:blip r:embed="rId6"/>
            <a:stretch>
              <a:fillRect/>
            </a:stretch>
          </a:blipFill>
        </p:spPr>
        <p:txBody>
          <a:bodyPr/>
          <a:lstStyle/>
          <a:p>
            <a:endParaRPr lang="x-none"/>
          </a:p>
        </p:txBody>
      </p:sp>
      <p:sp>
        <p:nvSpPr>
          <p:cNvPr id="8" name="Freeform 8">
            <a:extLst>
              <a:ext uri="{FF2B5EF4-FFF2-40B4-BE49-F238E27FC236}">
                <a16:creationId xmlns:a16="http://schemas.microsoft.com/office/drawing/2014/main" xmlns="" id="{D41795A2-AE00-3214-A822-F33969D02769}"/>
              </a:ext>
            </a:extLst>
          </p:cNvPr>
          <p:cNvSpPr/>
          <p:nvPr/>
        </p:nvSpPr>
        <p:spPr>
          <a:xfrm rot="-1154372">
            <a:off x="-2354202" y="3983403"/>
            <a:ext cx="6250608" cy="4023829"/>
          </a:xfrm>
          <a:custGeom>
            <a:avLst/>
            <a:gdLst/>
            <a:ahLst/>
            <a:cxnLst/>
            <a:rect l="l" t="t" r="r" b="b"/>
            <a:pathLst>
              <a:path w="6250608" h="4023829">
                <a:moveTo>
                  <a:pt x="0" y="0"/>
                </a:moveTo>
                <a:lnTo>
                  <a:pt x="6250609" y="0"/>
                </a:lnTo>
                <a:lnTo>
                  <a:pt x="6250609" y="4023829"/>
                </a:lnTo>
                <a:lnTo>
                  <a:pt x="0" y="4023829"/>
                </a:lnTo>
                <a:lnTo>
                  <a:pt x="0" y="0"/>
                </a:lnTo>
                <a:close/>
              </a:path>
            </a:pathLst>
          </a:custGeom>
          <a:blipFill>
            <a:blip r:embed="rId7"/>
            <a:stretch>
              <a:fillRect/>
            </a:stretch>
          </a:blipFill>
        </p:spPr>
        <p:txBody>
          <a:bodyPr/>
          <a:lstStyle/>
          <a:p>
            <a:endParaRPr lang="x-none"/>
          </a:p>
        </p:txBody>
      </p:sp>
      <p:sp>
        <p:nvSpPr>
          <p:cNvPr id="9" name="Freeform 9">
            <a:extLst>
              <a:ext uri="{FF2B5EF4-FFF2-40B4-BE49-F238E27FC236}">
                <a16:creationId xmlns:a16="http://schemas.microsoft.com/office/drawing/2014/main" xmlns="" id="{4D7A6466-3FF2-1E89-4B74-819DCCEBE38D}"/>
              </a:ext>
            </a:extLst>
          </p:cNvPr>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8"/>
            <a:stretch>
              <a:fillRect/>
            </a:stretch>
          </a:blipFill>
        </p:spPr>
        <p:txBody>
          <a:bodyPr/>
          <a:lstStyle/>
          <a:p>
            <a:endParaRPr lang="x-none"/>
          </a:p>
        </p:txBody>
      </p:sp>
      <p:sp>
        <p:nvSpPr>
          <p:cNvPr id="10" name="Freeform 10">
            <a:extLst>
              <a:ext uri="{FF2B5EF4-FFF2-40B4-BE49-F238E27FC236}">
                <a16:creationId xmlns:a16="http://schemas.microsoft.com/office/drawing/2014/main" xmlns="" id="{AF925987-68F4-C3F7-86D9-177BBD006ACB}"/>
              </a:ext>
            </a:extLst>
          </p:cNvPr>
          <p:cNvSpPr/>
          <p:nvPr/>
        </p:nvSpPr>
        <p:spPr>
          <a:xfrm>
            <a:off x="1028700" y="955737"/>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9"/>
            <a:stretch>
              <a:fillRect/>
            </a:stretch>
          </a:blipFill>
        </p:spPr>
        <p:txBody>
          <a:bodyPr/>
          <a:lstStyle/>
          <a:p>
            <a:endParaRPr lang="x-none"/>
          </a:p>
        </p:txBody>
      </p:sp>
      <p:grpSp>
        <p:nvGrpSpPr>
          <p:cNvPr id="11" name="Group 11">
            <a:extLst>
              <a:ext uri="{FF2B5EF4-FFF2-40B4-BE49-F238E27FC236}">
                <a16:creationId xmlns:a16="http://schemas.microsoft.com/office/drawing/2014/main" xmlns="" id="{5B8033F7-ED0B-D347-3F99-98EE62176042}"/>
              </a:ext>
            </a:extLst>
          </p:cNvPr>
          <p:cNvGrpSpPr/>
          <p:nvPr/>
        </p:nvGrpSpPr>
        <p:grpSpPr>
          <a:xfrm>
            <a:off x="16196929" y="5425059"/>
            <a:ext cx="1712950" cy="2202900"/>
            <a:chOff x="0" y="0"/>
            <a:chExt cx="451147" cy="580188"/>
          </a:xfrm>
        </p:grpSpPr>
        <p:sp>
          <p:nvSpPr>
            <p:cNvPr id="12" name="Freeform 12">
              <a:extLst>
                <a:ext uri="{FF2B5EF4-FFF2-40B4-BE49-F238E27FC236}">
                  <a16:creationId xmlns:a16="http://schemas.microsoft.com/office/drawing/2014/main" xmlns="" id="{9C21BC24-E956-DA3F-9613-0DD6555FD28A}"/>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a:extLst>
                <a:ext uri="{FF2B5EF4-FFF2-40B4-BE49-F238E27FC236}">
                  <a16:creationId xmlns:a16="http://schemas.microsoft.com/office/drawing/2014/main" xmlns="" id="{73BB01D5-B90A-344D-A94D-D65711B135D6}"/>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14" name="TextBox 14">
            <a:extLst>
              <a:ext uri="{FF2B5EF4-FFF2-40B4-BE49-F238E27FC236}">
                <a16:creationId xmlns:a16="http://schemas.microsoft.com/office/drawing/2014/main" xmlns="" id="{03A08A16-BC24-AC9D-045F-AAA63B59665C}"/>
              </a:ext>
            </a:extLst>
          </p:cNvPr>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EDDFCC"/>
                </a:solidFill>
                <a:latin typeface="Monterchi Bold"/>
                <a:ea typeface="Monterchi Bold"/>
                <a:cs typeface="Monterchi Bold"/>
                <a:sym typeface="Monterchi Bold"/>
              </a:rPr>
              <a:t>CONTACT</a:t>
            </a:r>
          </a:p>
        </p:txBody>
      </p:sp>
      <p:grpSp>
        <p:nvGrpSpPr>
          <p:cNvPr id="15" name="Group 15">
            <a:extLst>
              <a:ext uri="{FF2B5EF4-FFF2-40B4-BE49-F238E27FC236}">
                <a16:creationId xmlns:a16="http://schemas.microsoft.com/office/drawing/2014/main" xmlns="" id="{66809840-9B21-7CC6-5FBC-354A3DA3FB36}"/>
              </a:ext>
            </a:extLst>
          </p:cNvPr>
          <p:cNvGrpSpPr/>
          <p:nvPr/>
        </p:nvGrpSpPr>
        <p:grpSpPr>
          <a:xfrm>
            <a:off x="16196929" y="4229405"/>
            <a:ext cx="1712950" cy="2437925"/>
            <a:chOff x="0" y="0"/>
            <a:chExt cx="451147" cy="642087"/>
          </a:xfrm>
        </p:grpSpPr>
        <p:sp>
          <p:nvSpPr>
            <p:cNvPr id="16" name="Freeform 16">
              <a:extLst>
                <a:ext uri="{FF2B5EF4-FFF2-40B4-BE49-F238E27FC236}">
                  <a16:creationId xmlns:a16="http://schemas.microsoft.com/office/drawing/2014/main" xmlns="" id="{711BB3E1-086B-CDF8-7895-C3A43378D06A}"/>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a:extLst>
                <a:ext uri="{FF2B5EF4-FFF2-40B4-BE49-F238E27FC236}">
                  <a16:creationId xmlns:a16="http://schemas.microsoft.com/office/drawing/2014/main" xmlns="" id="{DB80F450-31AF-2531-4ED6-2EE6EB314724}"/>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18" name="TextBox 18">
            <a:extLst>
              <a:ext uri="{FF2B5EF4-FFF2-40B4-BE49-F238E27FC236}">
                <a16:creationId xmlns:a16="http://schemas.microsoft.com/office/drawing/2014/main" xmlns="" id="{F0C2CF7C-308A-F443-5D7A-56C267234627}"/>
              </a:ext>
            </a:extLst>
          </p:cNvPr>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a:solidFill>
                  <a:srgbClr val="EDDFCC"/>
                </a:solidFill>
                <a:latin typeface="Monterchi Bold"/>
                <a:ea typeface="Monterchi Bold"/>
                <a:cs typeface="Monterchi Bold"/>
                <a:sym typeface="Monterchi Bold"/>
              </a:rPr>
              <a:t>PROJECT PORTFOLIO</a:t>
            </a:r>
          </a:p>
        </p:txBody>
      </p:sp>
      <p:grpSp>
        <p:nvGrpSpPr>
          <p:cNvPr id="19" name="Group 19">
            <a:extLst>
              <a:ext uri="{FF2B5EF4-FFF2-40B4-BE49-F238E27FC236}">
                <a16:creationId xmlns:a16="http://schemas.microsoft.com/office/drawing/2014/main" xmlns="" id="{8EBD4F42-844B-9D65-0FA2-27BCE4A1CAFE}"/>
              </a:ext>
            </a:extLst>
          </p:cNvPr>
          <p:cNvGrpSpPr/>
          <p:nvPr/>
        </p:nvGrpSpPr>
        <p:grpSpPr>
          <a:xfrm>
            <a:off x="16196929" y="3299350"/>
            <a:ext cx="1712950" cy="2437925"/>
            <a:chOff x="0" y="0"/>
            <a:chExt cx="451147" cy="642087"/>
          </a:xfrm>
        </p:grpSpPr>
        <p:sp>
          <p:nvSpPr>
            <p:cNvPr id="20" name="Freeform 20">
              <a:extLst>
                <a:ext uri="{FF2B5EF4-FFF2-40B4-BE49-F238E27FC236}">
                  <a16:creationId xmlns:a16="http://schemas.microsoft.com/office/drawing/2014/main" xmlns="" id="{8BA63390-E1F8-B4CA-B93C-FA713ACFA8EC}"/>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a:extLst>
                <a:ext uri="{FF2B5EF4-FFF2-40B4-BE49-F238E27FC236}">
                  <a16:creationId xmlns:a16="http://schemas.microsoft.com/office/drawing/2014/main" xmlns="" id="{E18C8D61-E6A4-A360-F785-75716D5C4D9C}"/>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2" name="TextBox 22">
            <a:extLst>
              <a:ext uri="{FF2B5EF4-FFF2-40B4-BE49-F238E27FC236}">
                <a16:creationId xmlns:a16="http://schemas.microsoft.com/office/drawing/2014/main" xmlns="" id="{D4FB8217-094A-0E87-81CB-63D66EEA4CAC}"/>
              </a:ext>
            </a:extLst>
          </p:cNvPr>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3" name="Group 23">
            <a:extLst>
              <a:ext uri="{FF2B5EF4-FFF2-40B4-BE49-F238E27FC236}">
                <a16:creationId xmlns:a16="http://schemas.microsoft.com/office/drawing/2014/main" xmlns="" id="{9BD1A3DA-C2B6-A409-6D34-052BD1F4F7A9}"/>
              </a:ext>
            </a:extLst>
          </p:cNvPr>
          <p:cNvGrpSpPr/>
          <p:nvPr/>
        </p:nvGrpSpPr>
        <p:grpSpPr>
          <a:xfrm>
            <a:off x="16196929" y="2415971"/>
            <a:ext cx="1712950" cy="2437925"/>
            <a:chOff x="0" y="0"/>
            <a:chExt cx="451147" cy="642087"/>
          </a:xfrm>
        </p:grpSpPr>
        <p:sp>
          <p:nvSpPr>
            <p:cNvPr id="24" name="Freeform 24">
              <a:extLst>
                <a:ext uri="{FF2B5EF4-FFF2-40B4-BE49-F238E27FC236}">
                  <a16:creationId xmlns:a16="http://schemas.microsoft.com/office/drawing/2014/main" xmlns="" id="{8530712C-C672-CA5B-6A66-2696327F0498}"/>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5" name="TextBox 25">
              <a:extLst>
                <a:ext uri="{FF2B5EF4-FFF2-40B4-BE49-F238E27FC236}">
                  <a16:creationId xmlns:a16="http://schemas.microsoft.com/office/drawing/2014/main" xmlns="" id="{E5101A05-9E2F-C7BB-0B8A-2C02E53AF585}"/>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6" name="TextBox 26">
            <a:extLst>
              <a:ext uri="{FF2B5EF4-FFF2-40B4-BE49-F238E27FC236}">
                <a16:creationId xmlns:a16="http://schemas.microsoft.com/office/drawing/2014/main" xmlns="" id="{6263B5F0-4EDB-4E20-8FB0-871490C060FA}"/>
              </a:ext>
            </a:extLst>
          </p:cNvPr>
          <p:cNvSpPr txBox="1"/>
          <p:nvPr/>
        </p:nvSpPr>
        <p:spPr>
          <a:xfrm rot="5400000">
            <a:off x="16261066" y="3440306"/>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PERSONAL SKILL</a:t>
            </a:r>
          </a:p>
        </p:txBody>
      </p:sp>
      <p:grpSp>
        <p:nvGrpSpPr>
          <p:cNvPr id="27" name="Group 27">
            <a:extLst>
              <a:ext uri="{FF2B5EF4-FFF2-40B4-BE49-F238E27FC236}">
                <a16:creationId xmlns:a16="http://schemas.microsoft.com/office/drawing/2014/main" xmlns="" id="{D2EDD8CC-F10F-5146-8232-E25C098FCDB9}"/>
              </a:ext>
            </a:extLst>
          </p:cNvPr>
          <p:cNvGrpSpPr/>
          <p:nvPr/>
        </p:nvGrpSpPr>
        <p:grpSpPr>
          <a:xfrm>
            <a:off x="16196929" y="1802668"/>
            <a:ext cx="1712950" cy="2202900"/>
            <a:chOff x="0" y="0"/>
            <a:chExt cx="451147" cy="580188"/>
          </a:xfrm>
        </p:grpSpPr>
        <p:sp>
          <p:nvSpPr>
            <p:cNvPr id="28" name="Freeform 28">
              <a:extLst>
                <a:ext uri="{FF2B5EF4-FFF2-40B4-BE49-F238E27FC236}">
                  <a16:creationId xmlns:a16="http://schemas.microsoft.com/office/drawing/2014/main" xmlns="" id="{39C1135A-8522-7A8E-3624-1D2F5DBAFBB2}"/>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9" name="TextBox 29">
              <a:extLst>
                <a:ext uri="{FF2B5EF4-FFF2-40B4-BE49-F238E27FC236}">
                  <a16:creationId xmlns:a16="http://schemas.microsoft.com/office/drawing/2014/main" xmlns="" id="{59E08120-F99D-3529-D1C8-26EF719BAB73}"/>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0" name="TextBox 30">
            <a:extLst>
              <a:ext uri="{FF2B5EF4-FFF2-40B4-BE49-F238E27FC236}">
                <a16:creationId xmlns:a16="http://schemas.microsoft.com/office/drawing/2014/main" xmlns="" id="{6B66633A-FD9F-0B91-AB33-96DFA56C09EB}"/>
              </a:ext>
            </a:extLst>
          </p:cNvPr>
          <p:cNvSpPr txBox="1"/>
          <p:nvPr/>
        </p:nvSpPr>
        <p:spPr>
          <a:xfrm rot="5400000">
            <a:off x="16261066" y="2709490"/>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EDUCATION</a:t>
            </a:r>
          </a:p>
        </p:txBody>
      </p:sp>
      <p:grpSp>
        <p:nvGrpSpPr>
          <p:cNvPr id="31" name="Group 31">
            <a:extLst>
              <a:ext uri="{FF2B5EF4-FFF2-40B4-BE49-F238E27FC236}">
                <a16:creationId xmlns:a16="http://schemas.microsoft.com/office/drawing/2014/main" xmlns="" id="{138C99BE-B78C-7394-23AA-884A80E4BC5B}"/>
              </a:ext>
            </a:extLst>
          </p:cNvPr>
          <p:cNvGrpSpPr/>
          <p:nvPr/>
        </p:nvGrpSpPr>
        <p:grpSpPr>
          <a:xfrm>
            <a:off x="16196929" y="1096450"/>
            <a:ext cx="1712950" cy="2202900"/>
            <a:chOff x="0" y="0"/>
            <a:chExt cx="451147" cy="580188"/>
          </a:xfrm>
        </p:grpSpPr>
        <p:sp>
          <p:nvSpPr>
            <p:cNvPr id="32" name="Freeform 32">
              <a:extLst>
                <a:ext uri="{FF2B5EF4-FFF2-40B4-BE49-F238E27FC236}">
                  <a16:creationId xmlns:a16="http://schemas.microsoft.com/office/drawing/2014/main" xmlns="" id="{00B857AE-4634-D353-6A18-4B4E351BF755}"/>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33" name="TextBox 33">
              <a:extLst>
                <a:ext uri="{FF2B5EF4-FFF2-40B4-BE49-F238E27FC236}">
                  <a16:creationId xmlns:a16="http://schemas.microsoft.com/office/drawing/2014/main" xmlns="" id="{F8AB6DAA-E5AD-E1F0-CA48-34C5A9CE072B}"/>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4" name="Freeform 34">
            <a:extLst>
              <a:ext uri="{FF2B5EF4-FFF2-40B4-BE49-F238E27FC236}">
                <a16:creationId xmlns:a16="http://schemas.microsoft.com/office/drawing/2014/main" xmlns="" id="{DA709CAB-A765-9D71-568F-97F0E4D108E8}"/>
              </a:ext>
            </a:extLst>
          </p:cNvPr>
          <p:cNvSpPr/>
          <p:nvPr/>
        </p:nvSpPr>
        <p:spPr>
          <a:xfrm>
            <a:off x="1428243" y="1012335"/>
            <a:ext cx="15627699" cy="10651331"/>
          </a:xfrm>
          <a:custGeom>
            <a:avLst/>
            <a:gdLst/>
            <a:ahLst/>
            <a:cxnLst/>
            <a:rect l="l" t="t" r="r" b="b"/>
            <a:pathLst>
              <a:path w="15627699" h="10651331">
                <a:moveTo>
                  <a:pt x="0" y="0"/>
                </a:moveTo>
                <a:lnTo>
                  <a:pt x="15627699" y="0"/>
                </a:lnTo>
                <a:lnTo>
                  <a:pt x="15627699" y="10651331"/>
                </a:lnTo>
                <a:lnTo>
                  <a:pt x="0" y="10651331"/>
                </a:lnTo>
                <a:lnTo>
                  <a:pt x="0" y="0"/>
                </a:lnTo>
                <a:close/>
              </a:path>
            </a:pathLst>
          </a:custGeom>
          <a:blipFill>
            <a:blip r:embed="rId9"/>
            <a:stretch>
              <a:fillRect l="-1093" r="-2764"/>
            </a:stretch>
          </a:blipFill>
        </p:spPr>
        <p:txBody>
          <a:bodyPr/>
          <a:lstStyle/>
          <a:p>
            <a:endParaRPr lang="x-none"/>
          </a:p>
        </p:txBody>
      </p:sp>
      <p:sp>
        <p:nvSpPr>
          <p:cNvPr id="61" name="Freeform 61">
            <a:extLst>
              <a:ext uri="{FF2B5EF4-FFF2-40B4-BE49-F238E27FC236}">
                <a16:creationId xmlns:a16="http://schemas.microsoft.com/office/drawing/2014/main" xmlns="" id="{FB3C961A-8D6E-0BD8-5982-6AD80A8F9611}"/>
              </a:ext>
            </a:extLst>
          </p:cNvPr>
          <p:cNvSpPr/>
          <p:nvPr/>
        </p:nvSpPr>
        <p:spPr>
          <a:xfrm rot="1314148">
            <a:off x="1965071" y="2035525"/>
            <a:ext cx="770850" cy="760890"/>
          </a:xfrm>
          <a:custGeom>
            <a:avLst/>
            <a:gdLst/>
            <a:ahLst/>
            <a:cxnLst/>
            <a:rect l="l" t="t" r="r" b="b"/>
            <a:pathLst>
              <a:path w="770850" h="760890">
                <a:moveTo>
                  <a:pt x="0" y="0"/>
                </a:moveTo>
                <a:lnTo>
                  <a:pt x="770850" y="0"/>
                </a:lnTo>
                <a:lnTo>
                  <a:pt x="770850" y="760891"/>
                </a:lnTo>
                <a:lnTo>
                  <a:pt x="0" y="760891"/>
                </a:lnTo>
                <a:lnTo>
                  <a:pt x="0" y="0"/>
                </a:lnTo>
                <a:close/>
              </a:path>
            </a:pathLst>
          </a:custGeom>
          <a:blipFill>
            <a:blip r:embed="rId10"/>
            <a:stretch>
              <a:fillRect/>
            </a:stretch>
          </a:blipFill>
        </p:spPr>
        <p:txBody>
          <a:bodyPr/>
          <a:lstStyle/>
          <a:p>
            <a:endParaRPr lang="x-none"/>
          </a:p>
        </p:txBody>
      </p:sp>
      <p:sp>
        <p:nvSpPr>
          <p:cNvPr id="65" name="TextBox 65">
            <a:extLst>
              <a:ext uri="{FF2B5EF4-FFF2-40B4-BE49-F238E27FC236}">
                <a16:creationId xmlns:a16="http://schemas.microsoft.com/office/drawing/2014/main" xmlns="" id="{3121EA6E-028B-F2A9-260A-D5046C061511}"/>
              </a:ext>
            </a:extLst>
          </p:cNvPr>
          <p:cNvSpPr txBox="1"/>
          <p:nvPr/>
        </p:nvSpPr>
        <p:spPr>
          <a:xfrm rot="5400000">
            <a:off x="16261066" y="1935522"/>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ABOUT ME</a:t>
            </a:r>
          </a:p>
        </p:txBody>
      </p:sp>
      <p:sp>
        <p:nvSpPr>
          <p:cNvPr id="66" name="TextBox 66">
            <a:extLst>
              <a:ext uri="{FF2B5EF4-FFF2-40B4-BE49-F238E27FC236}">
                <a16:creationId xmlns:a16="http://schemas.microsoft.com/office/drawing/2014/main" xmlns="" id="{923FB710-937F-1608-8556-820A57BCEADA}"/>
              </a:ext>
            </a:extLst>
          </p:cNvPr>
          <p:cNvSpPr txBox="1"/>
          <p:nvPr/>
        </p:nvSpPr>
        <p:spPr>
          <a:xfrm>
            <a:off x="1850975" y="1636130"/>
            <a:ext cx="7064425" cy="9725739"/>
          </a:xfrm>
          <a:prstGeom prst="rect">
            <a:avLst/>
          </a:prstGeom>
        </p:spPr>
        <p:txBody>
          <a:bodyPr wrap="square" lIns="0" tIns="0" rIns="0" bIns="0" rtlCol="0" anchor="t">
            <a:spAutoFit/>
          </a:bodyPr>
          <a:lstStyle/>
          <a:p>
            <a:pPr>
              <a:spcBef>
                <a:spcPct val="0"/>
              </a:spcBef>
            </a:pPr>
            <a:r>
              <a:rPr lang="ru-RU" sz="2800" b="1" dirty="0" smtClean="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2-ТОП МӘТІНІ</a:t>
            </a:r>
          </a:p>
          <a:p>
            <a:pPr>
              <a:spcBef>
                <a:spcPct val="0"/>
              </a:spcBef>
            </a:pPr>
            <a:r>
              <a:rPr lang="ru-RU" sz="2800" b="1" dirty="0">
                <a:latin typeface="Times New Roman" panose="02020603050405020304" pitchFamily="18" charset="0"/>
                <a:cs typeface="Times New Roman" panose="02020603050405020304" pitchFamily="18" charset="0"/>
              </a:rPr>
              <a:t>Тақырыбы: Электрик құралдарымен жұмыс</a:t>
            </a:r>
          </a:p>
          <a:p>
            <a:pPr>
              <a:spcBef>
                <a:spcPct val="0"/>
              </a:spcBef>
            </a:pPr>
            <a:r>
              <a:rPr lang="ru-RU" sz="2800" dirty="0" smtClean="0">
                <a:latin typeface="Times New Roman" panose="02020603050405020304" pitchFamily="18" charset="0"/>
                <a:cs typeface="Times New Roman" panose="02020603050405020304" pitchFamily="18" charset="0"/>
              </a:rPr>
              <a:t>Электрик </a:t>
            </a:r>
            <a:r>
              <a:rPr lang="ru-RU" sz="2800" dirty="0">
                <a:latin typeface="Times New Roman" panose="02020603050405020304" pitchFamily="18" charset="0"/>
                <a:cs typeface="Times New Roman" panose="02020603050405020304" pitchFamily="18" charset="0"/>
              </a:rPr>
              <a:t>өз жұмысында әртүрлі құралдарды пайдаланады. Олардың қатарына мультиметр, бұрағыш, қысқыш, кернеу көрсеткіші жатады. Әр құралдың өз қызметі бар, сондықтан оларды дұрыс қолдану – қауіпсіздіктің маңызды шарты.Құралдарды дұрыс таңдамау немесе қате қолдану жарақатқа және құралдың істен шығуына әкелуі мүмкін. Мысалы, кернеуді тексермей сымды ұстау өте қауіпті.Кәсіби ортада құрал атауларын дұрыс айту да маңызды. Егер құрал атауы шатастырылса, жұмыс барысында қателік кетуі мүмкін. Сондықтан сөз тазалығы мен кәсіби терминдерді дұрыс қолдану – сапалы және қауіпсіз жұмыстың кепілі болып табылады</a:t>
            </a:r>
          </a:p>
          <a:p>
            <a:pPr>
              <a:spcBef>
                <a:spcPct val="0"/>
              </a:spcBef>
            </a:pPr>
            <a:endParaRPr lang="ru-RU" sz="2400" dirty="0">
              <a:latin typeface="Times New Roman" panose="02020603050405020304" pitchFamily="18" charset="0"/>
              <a:cs typeface="Times New Roman" panose="02020603050405020304" pitchFamily="18" charset="0"/>
            </a:endParaRPr>
          </a:p>
          <a:p>
            <a:pPr>
              <a:spcBef>
                <a:spcPct val="0"/>
              </a:spcBef>
            </a:pPr>
            <a:endParaRPr lang="ru-RU" sz="2400" dirty="0">
              <a:latin typeface="Times New Roman" panose="02020603050405020304" pitchFamily="18" charset="0"/>
              <a:cs typeface="Times New Roman" panose="02020603050405020304" pitchFamily="18" charset="0"/>
            </a:endParaRPr>
          </a:p>
          <a:p>
            <a:pPr>
              <a:spcBef>
                <a:spcPct val="0"/>
              </a:spcBef>
            </a:pPr>
            <a:r>
              <a:rPr lang="ru-RU" sz="2400" dirty="0">
                <a:latin typeface="Times New Roman" panose="02020603050405020304" pitchFamily="18" charset="0"/>
                <a:cs typeface="Times New Roman" panose="02020603050405020304" pitchFamily="18" charset="0"/>
              </a:rPr>
              <a:t>________________________________________</a:t>
            </a:r>
          </a:p>
          <a:p>
            <a:pPr>
              <a:spcBef>
                <a:spcPct val="0"/>
              </a:spcBef>
            </a:pPr>
            <a:endParaRPr lang="ru-RU" sz="2800" dirty="0">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xmlns="" id="{B8DD73F3-33BF-EA76-2157-04F96C33B152}"/>
              </a:ext>
            </a:extLst>
          </p:cNvPr>
          <p:cNvSpPr txBox="1"/>
          <p:nvPr/>
        </p:nvSpPr>
        <p:spPr>
          <a:xfrm>
            <a:off x="9448800" y="1382647"/>
            <a:ext cx="7604603" cy="8802410"/>
          </a:xfrm>
          <a:prstGeom prst="rect">
            <a:avLst/>
          </a:prstGeom>
          <a:noFill/>
        </p:spPr>
        <p:txBody>
          <a:bodyPr wrap="square" rtlCol="0">
            <a:spAutoFit/>
          </a:bodyPr>
          <a:lstStyle/>
          <a:p>
            <a:pPr lvl="0" eaLnBrk="0" fontAlgn="base" hangingPunct="0">
              <a:spcBef>
                <a:spcPct val="0"/>
              </a:spcBef>
              <a:spcAft>
                <a:spcPct val="0"/>
              </a:spcAft>
            </a:pPr>
            <a:r>
              <a:rPr lang="ru-RU" altLang="ru-RU" sz="3200" b="1" dirty="0">
                <a:latin typeface="Times New Roman" panose="02020603050405020304" pitchFamily="18" charset="0"/>
                <a:cs typeface="Times New Roman" panose="02020603050405020304" pitchFamily="18" charset="0"/>
              </a:rPr>
              <a:t>2-топ (Құралдармен жұмыс)</a:t>
            </a:r>
          </a:p>
          <a:p>
            <a:pPr lvl="0" eaLnBrk="0" fontAlgn="base" hangingPunct="0">
              <a:spcBef>
                <a:spcPct val="0"/>
              </a:spcBef>
              <a:spcAft>
                <a:spcPct val="0"/>
              </a:spcAft>
            </a:pPr>
            <a:r>
              <a:rPr lang="en-US" altLang="ru-RU" sz="3200" dirty="0">
                <a:latin typeface="Times New Roman" panose="02020603050405020304" pitchFamily="18" charset="0"/>
                <a:cs typeface="Times New Roman" panose="02020603050405020304" pitchFamily="18" charset="0"/>
              </a:rPr>
              <a:t>F – </a:t>
            </a:r>
            <a:r>
              <a:rPr lang="ru-RU" altLang="ru-RU" sz="3200" dirty="0">
                <a:latin typeface="Times New Roman" panose="02020603050405020304" pitchFamily="18" charset="0"/>
                <a:cs typeface="Times New Roman" panose="02020603050405020304" pitchFamily="18" charset="0"/>
              </a:rPr>
              <a:t>Фактілер:</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Мультиметр, бұрағыш, қысқыш қолданылады</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Құрал дұрыс қолданылуы керек</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Қате қолдану жарақатқа әкеледі</a:t>
            </a:r>
          </a:p>
          <a:p>
            <a:pPr lvl="0" eaLnBrk="0" fontAlgn="base" hangingPunct="0">
              <a:spcBef>
                <a:spcPct val="0"/>
              </a:spcBef>
              <a:spcAft>
                <a:spcPct val="0"/>
              </a:spcAft>
            </a:pPr>
            <a:r>
              <a:rPr lang="en-US" altLang="ru-RU" sz="3200" dirty="0">
                <a:latin typeface="Times New Roman" panose="02020603050405020304" pitchFamily="18" charset="0"/>
                <a:cs typeface="Times New Roman" panose="02020603050405020304" pitchFamily="18" charset="0"/>
              </a:rPr>
              <a:t>I – </a:t>
            </a:r>
            <a:r>
              <a:rPr lang="ru-RU" altLang="ru-RU" sz="3200" dirty="0">
                <a:latin typeface="Times New Roman" panose="02020603050405020304" pitchFamily="18" charset="0"/>
                <a:cs typeface="Times New Roman" panose="02020603050405020304" pitchFamily="18" charset="0"/>
              </a:rPr>
              <a:t>Идея:</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 Дұрыс құрал – қауіпсіздік кепілі</a:t>
            </a:r>
          </a:p>
          <a:p>
            <a:pPr lvl="0" eaLnBrk="0" fontAlgn="base" hangingPunct="0">
              <a:spcBef>
                <a:spcPct val="0"/>
              </a:spcBef>
              <a:spcAft>
                <a:spcPct val="0"/>
              </a:spcAft>
            </a:pPr>
            <a:r>
              <a:rPr lang="en-US" altLang="ru-RU" sz="3200" dirty="0">
                <a:latin typeface="Times New Roman" panose="02020603050405020304" pitchFamily="18" charset="0"/>
                <a:cs typeface="Times New Roman" panose="02020603050405020304" pitchFamily="18" charset="0"/>
              </a:rPr>
              <a:t>L – </a:t>
            </a:r>
            <a:r>
              <a:rPr lang="ru-RU" altLang="ru-RU" sz="3200" dirty="0">
                <a:latin typeface="Times New Roman" panose="02020603050405020304" pitchFamily="18" charset="0"/>
                <a:cs typeface="Times New Roman" panose="02020603050405020304" pitchFamily="18" charset="0"/>
              </a:rPr>
              <a:t>Сұрақтар:</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Қандай құрал ең қауіпті?</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Құралды дұрыс қолданбаса не болады?</a:t>
            </a:r>
          </a:p>
          <a:p>
            <a:pPr lvl="0" eaLnBrk="0" fontAlgn="base" hangingPunct="0">
              <a:spcBef>
                <a:spcPct val="0"/>
              </a:spcBef>
              <a:spcAft>
                <a:spcPct val="0"/>
              </a:spcAft>
            </a:pPr>
            <a:r>
              <a:rPr lang="en-US" altLang="ru-RU" sz="3200" b="1" dirty="0">
                <a:latin typeface="Times New Roman" panose="02020603050405020304" pitchFamily="18" charset="0"/>
                <a:cs typeface="Times New Roman" panose="02020603050405020304" pitchFamily="18" charset="0"/>
              </a:rPr>
              <a:t>A – </a:t>
            </a:r>
            <a:r>
              <a:rPr lang="ru-RU" altLang="ru-RU" sz="3200" b="1" dirty="0">
                <a:latin typeface="Times New Roman" panose="02020603050405020304" pitchFamily="18" charset="0"/>
                <a:cs typeface="Times New Roman" panose="02020603050405020304" pitchFamily="18" charset="0"/>
              </a:rPr>
              <a:t>Схема:</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Қате қолдану → құрал бұзылады → жарақат → қауіп</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________________________________________</a:t>
            </a:r>
          </a:p>
          <a:p>
            <a:pPr lvl="0" eaLnBrk="0" fontAlgn="base" hangingPunct="0">
              <a:spcBef>
                <a:spcPct val="0"/>
              </a:spcBef>
              <a:spcAft>
                <a:spcPct val="0"/>
              </a:spcAft>
            </a:pPr>
            <a:endParaRPr lang="ru-RU" altLang="ru-RU" sz="12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5135412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a:extLst>
            <a:ext uri="{FF2B5EF4-FFF2-40B4-BE49-F238E27FC236}">
              <a16:creationId xmlns:a16="http://schemas.microsoft.com/office/drawing/2014/main" xmlns="" id="{BB898832-95E1-6395-BD86-B8D49D0AB9B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E58D1FC5-262B-8528-0DD9-8E10322B61B6}"/>
              </a:ext>
            </a:extLst>
          </p:cNvPr>
          <p:cNvSpPr/>
          <p:nvPr/>
        </p:nvSpPr>
        <p:spPr>
          <a:xfrm rot="-1027091">
            <a:off x="12569820" y="-2394357"/>
            <a:ext cx="6700188" cy="6700188"/>
          </a:xfrm>
          <a:custGeom>
            <a:avLst/>
            <a:gdLst/>
            <a:ahLst/>
            <a:cxnLst/>
            <a:rect l="l" t="t" r="r" b="b"/>
            <a:pathLst>
              <a:path w="6700188" h="6700188">
                <a:moveTo>
                  <a:pt x="0" y="0"/>
                </a:moveTo>
                <a:lnTo>
                  <a:pt x="6700188" y="0"/>
                </a:lnTo>
                <a:lnTo>
                  <a:pt x="6700188" y="6700188"/>
                </a:lnTo>
                <a:lnTo>
                  <a:pt x="0" y="6700188"/>
                </a:lnTo>
                <a:lnTo>
                  <a:pt x="0" y="0"/>
                </a:lnTo>
                <a:close/>
              </a:path>
            </a:pathLst>
          </a:custGeom>
          <a:blipFill>
            <a:blip r:embed="rId2"/>
            <a:stretch>
              <a:fillRect/>
            </a:stretch>
          </a:blipFill>
        </p:spPr>
        <p:txBody>
          <a:bodyPr/>
          <a:lstStyle/>
          <a:p>
            <a:endParaRPr lang="x-none"/>
          </a:p>
        </p:txBody>
      </p:sp>
      <p:sp>
        <p:nvSpPr>
          <p:cNvPr id="3" name="Freeform 3">
            <a:extLst>
              <a:ext uri="{FF2B5EF4-FFF2-40B4-BE49-F238E27FC236}">
                <a16:creationId xmlns:a16="http://schemas.microsoft.com/office/drawing/2014/main" xmlns="" id="{7774625D-9C16-410A-C921-DD389E8D3383}"/>
              </a:ext>
            </a:extLst>
          </p:cNvPr>
          <p:cNvSpPr/>
          <p:nvPr/>
        </p:nvSpPr>
        <p:spPr>
          <a:xfrm rot="-1060020">
            <a:off x="12930812" y="-1172202"/>
            <a:ext cx="8298778" cy="2344405"/>
          </a:xfrm>
          <a:custGeom>
            <a:avLst/>
            <a:gdLst/>
            <a:ahLst/>
            <a:cxnLst/>
            <a:rect l="l" t="t" r="r" b="b"/>
            <a:pathLst>
              <a:path w="8298778" h="2344405">
                <a:moveTo>
                  <a:pt x="0" y="0"/>
                </a:moveTo>
                <a:lnTo>
                  <a:pt x="8298778" y="0"/>
                </a:lnTo>
                <a:lnTo>
                  <a:pt x="8298778" y="2344404"/>
                </a:lnTo>
                <a:lnTo>
                  <a:pt x="0" y="2344404"/>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4" name="Freeform 4">
            <a:extLst>
              <a:ext uri="{FF2B5EF4-FFF2-40B4-BE49-F238E27FC236}">
                <a16:creationId xmlns:a16="http://schemas.microsoft.com/office/drawing/2014/main" xmlns="" id="{83BF3BFD-3087-4F82-06D1-4F71FA57E5CC}"/>
              </a:ext>
            </a:extLst>
          </p:cNvPr>
          <p:cNvSpPr/>
          <p:nvPr/>
        </p:nvSpPr>
        <p:spPr>
          <a:xfrm rot="-1060020">
            <a:off x="13904419" y="914008"/>
            <a:ext cx="8298778" cy="2344405"/>
          </a:xfrm>
          <a:custGeom>
            <a:avLst/>
            <a:gdLst/>
            <a:ahLst/>
            <a:cxnLst/>
            <a:rect l="l" t="t" r="r" b="b"/>
            <a:pathLst>
              <a:path w="8298778" h="2344405">
                <a:moveTo>
                  <a:pt x="0" y="0"/>
                </a:moveTo>
                <a:lnTo>
                  <a:pt x="8298778" y="0"/>
                </a:lnTo>
                <a:lnTo>
                  <a:pt x="8298778" y="2344405"/>
                </a:lnTo>
                <a:lnTo>
                  <a:pt x="0" y="2344405"/>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5" name="Freeform 5">
            <a:extLst>
              <a:ext uri="{FF2B5EF4-FFF2-40B4-BE49-F238E27FC236}">
                <a16:creationId xmlns:a16="http://schemas.microsoft.com/office/drawing/2014/main" xmlns="" id="{55AF6952-9765-08EB-FFC2-BA2D1FC59A87}"/>
              </a:ext>
            </a:extLst>
          </p:cNvPr>
          <p:cNvSpPr/>
          <p:nvPr/>
        </p:nvSpPr>
        <p:spPr>
          <a:xfrm rot="815579">
            <a:off x="-1672909"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txBody>
          <a:bodyPr/>
          <a:lstStyle/>
          <a:p>
            <a:endParaRPr lang="x-none"/>
          </a:p>
        </p:txBody>
      </p:sp>
      <p:sp>
        <p:nvSpPr>
          <p:cNvPr id="6" name="Freeform 6">
            <a:extLst>
              <a:ext uri="{FF2B5EF4-FFF2-40B4-BE49-F238E27FC236}">
                <a16:creationId xmlns:a16="http://schemas.microsoft.com/office/drawing/2014/main" xmlns="" id="{6E24AFA5-0618-47DE-0A34-0858CCBB7221}"/>
              </a:ext>
            </a:extLst>
          </p:cNvPr>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5"/>
            <a:stretch>
              <a:fillRect/>
            </a:stretch>
          </a:blipFill>
        </p:spPr>
        <p:txBody>
          <a:bodyPr/>
          <a:lstStyle/>
          <a:p>
            <a:endParaRPr lang="x-none"/>
          </a:p>
        </p:txBody>
      </p:sp>
      <p:sp>
        <p:nvSpPr>
          <p:cNvPr id="7" name="Freeform 7">
            <a:extLst>
              <a:ext uri="{FF2B5EF4-FFF2-40B4-BE49-F238E27FC236}">
                <a16:creationId xmlns:a16="http://schemas.microsoft.com/office/drawing/2014/main" xmlns="" id="{DAC3DE87-389D-DFDC-2EDF-440A55F87B25}"/>
              </a:ext>
            </a:extLst>
          </p:cNvPr>
          <p:cNvSpPr/>
          <p:nvPr/>
        </p:nvSpPr>
        <p:spPr>
          <a:xfrm rot="747941">
            <a:off x="13038597" y="7011975"/>
            <a:ext cx="7125109" cy="3259737"/>
          </a:xfrm>
          <a:custGeom>
            <a:avLst/>
            <a:gdLst/>
            <a:ahLst/>
            <a:cxnLst/>
            <a:rect l="l" t="t" r="r" b="b"/>
            <a:pathLst>
              <a:path w="7125109" h="3259737">
                <a:moveTo>
                  <a:pt x="0" y="0"/>
                </a:moveTo>
                <a:lnTo>
                  <a:pt x="7125109" y="0"/>
                </a:lnTo>
                <a:lnTo>
                  <a:pt x="7125109" y="3259737"/>
                </a:lnTo>
                <a:lnTo>
                  <a:pt x="0" y="3259737"/>
                </a:lnTo>
                <a:lnTo>
                  <a:pt x="0" y="0"/>
                </a:lnTo>
                <a:close/>
              </a:path>
            </a:pathLst>
          </a:custGeom>
          <a:blipFill>
            <a:blip r:embed="rId6"/>
            <a:stretch>
              <a:fillRect/>
            </a:stretch>
          </a:blipFill>
        </p:spPr>
        <p:txBody>
          <a:bodyPr/>
          <a:lstStyle/>
          <a:p>
            <a:endParaRPr lang="x-none"/>
          </a:p>
        </p:txBody>
      </p:sp>
      <p:sp>
        <p:nvSpPr>
          <p:cNvPr id="8" name="Freeform 8">
            <a:extLst>
              <a:ext uri="{FF2B5EF4-FFF2-40B4-BE49-F238E27FC236}">
                <a16:creationId xmlns:a16="http://schemas.microsoft.com/office/drawing/2014/main" xmlns="" id="{493718C7-B108-71D9-D9AB-40B97B2EF8E7}"/>
              </a:ext>
            </a:extLst>
          </p:cNvPr>
          <p:cNvSpPr/>
          <p:nvPr/>
        </p:nvSpPr>
        <p:spPr>
          <a:xfrm rot="-1154372">
            <a:off x="-2354202" y="3983403"/>
            <a:ext cx="6250608" cy="4023829"/>
          </a:xfrm>
          <a:custGeom>
            <a:avLst/>
            <a:gdLst/>
            <a:ahLst/>
            <a:cxnLst/>
            <a:rect l="l" t="t" r="r" b="b"/>
            <a:pathLst>
              <a:path w="6250608" h="4023829">
                <a:moveTo>
                  <a:pt x="0" y="0"/>
                </a:moveTo>
                <a:lnTo>
                  <a:pt x="6250609" y="0"/>
                </a:lnTo>
                <a:lnTo>
                  <a:pt x="6250609" y="4023829"/>
                </a:lnTo>
                <a:lnTo>
                  <a:pt x="0" y="4023829"/>
                </a:lnTo>
                <a:lnTo>
                  <a:pt x="0" y="0"/>
                </a:lnTo>
                <a:close/>
              </a:path>
            </a:pathLst>
          </a:custGeom>
          <a:blipFill>
            <a:blip r:embed="rId7"/>
            <a:stretch>
              <a:fillRect/>
            </a:stretch>
          </a:blipFill>
        </p:spPr>
        <p:txBody>
          <a:bodyPr/>
          <a:lstStyle/>
          <a:p>
            <a:endParaRPr lang="x-none"/>
          </a:p>
        </p:txBody>
      </p:sp>
      <p:sp>
        <p:nvSpPr>
          <p:cNvPr id="9" name="Freeform 9">
            <a:extLst>
              <a:ext uri="{FF2B5EF4-FFF2-40B4-BE49-F238E27FC236}">
                <a16:creationId xmlns:a16="http://schemas.microsoft.com/office/drawing/2014/main" xmlns="" id="{4AD77B31-24BB-0ACB-F8AA-ABB111E112C3}"/>
              </a:ext>
            </a:extLst>
          </p:cNvPr>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8"/>
            <a:stretch>
              <a:fillRect/>
            </a:stretch>
          </a:blipFill>
        </p:spPr>
        <p:txBody>
          <a:bodyPr/>
          <a:lstStyle/>
          <a:p>
            <a:endParaRPr lang="x-none"/>
          </a:p>
        </p:txBody>
      </p:sp>
      <p:sp>
        <p:nvSpPr>
          <p:cNvPr id="10" name="Freeform 10">
            <a:extLst>
              <a:ext uri="{FF2B5EF4-FFF2-40B4-BE49-F238E27FC236}">
                <a16:creationId xmlns:a16="http://schemas.microsoft.com/office/drawing/2014/main" xmlns="" id="{4C5B26BC-DE95-79B6-E5B9-805D23E7119E}"/>
              </a:ext>
            </a:extLst>
          </p:cNvPr>
          <p:cNvSpPr/>
          <p:nvPr/>
        </p:nvSpPr>
        <p:spPr>
          <a:xfrm>
            <a:off x="1028700" y="955737"/>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9"/>
            <a:stretch>
              <a:fillRect/>
            </a:stretch>
          </a:blipFill>
        </p:spPr>
        <p:txBody>
          <a:bodyPr/>
          <a:lstStyle/>
          <a:p>
            <a:endParaRPr lang="x-none"/>
          </a:p>
        </p:txBody>
      </p:sp>
      <p:grpSp>
        <p:nvGrpSpPr>
          <p:cNvPr id="11" name="Group 11">
            <a:extLst>
              <a:ext uri="{FF2B5EF4-FFF2-40B4-BE49-F238E27FC236}">
                <a16:creationId xmlns:a16="http://schemas.microsoft.com/office/drawing/2014/main" xmlns="" id="{44771A5B-B188-5648-F769-B7A0152A5811}"/>
              </a:ext>
            </a:extLst>
          </p:cNvPr>
          <p:cNvGrpSpPr/>
          <p:nvPr/>
        </p:nvGrpSpPr>
        <p:grpSpPr>
          <a:xfrm>
            <a:off x="16196929" y="5425059"/>
            <a:ext cx="1712950" cy="2202900"/>
            <a:chOff x="0" y="0"/>
            <a:chExt cx="451147" cy="580188"/>
          </a:xfrm>
        </p:grpSpPr>
        <p:sp>
          <p:nvSpPr>
            <p:cNvPr id="12" name="Freeform 12">
              <a:extLst>
                <a:ext uri="{FF2B5EF4-FFF2-40B4-BE49-F238E27FC236}">
                  <a16:creationId xmlns:a16="http://schemas.microsoft.com/office/drawing/2014/main" xmlns="" id="{7A07F9A6-B724-AC72-550E-B5396F04A4CE}"/>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a:extLst>
                <a:ext uri="{FF2B5EF4-FFF2-40B4-BE49-F238E27FC236}">
                  <a16:creationId xmlns:a16="http://schemas.microsoft.com/office/drawing/2014/main" xmlns="" id="{710ABC31-C522-E13A-87D6-BA4EEB09D9BF}"/>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14" name="TextBox 14">
            <a:extLst>
              <a:ext uri="{FF2B5EF4-FFF2-40B4-BE49-F238E27FC236}">
                <a16:creationId xmlns:a16="http://schemas.microsoft.com/office/drawing/2014/main" xmlns="" id="{340F94E9-0661-F634-F858-48781163742B}"/>
              </a:ext>
            </a:extLst>
          </p:cNvPr>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EDDFCC"/>
                </a:solidFill>
                <a:latin typeface="Monterchi Bold"/>
                <a:ea typeface="Monterchi Bold"/>
                <a:cs typeface="Monterchi Bold"/>
                <a:sym typeface="Monterchi Bold"/>
              </a:rPr>
              <a:t>CONTACT</a:t>
            </a:r>
          </a:p>
        </p:txBody>
      </p:sp>
      <p:grpSp>
        <p:nvGrpSpPr>
          <p:cNvPr id="15" name="Group 15">
            <a:extLst>
              <a:ext uri="{FF2B5EF4-FFF2-40B4-BE49-F238E27FC236}">
                <a16:creationId xmlns:a16="http://schemas.microsoft.com/office/drawing/2014/main" xmlns="" id="{E8F65473-6052-723B-39A7-08F9DBB462F9}"/>
              </a:ext>
            </a:extLst>
          </p:cNvPr>
          <p:cNvGrpSpPr/>
          <p:nvPr/>
        </p:nvGrpSpPr>
        <p:grpSpPr>
          <a:xfrm>
            <a:off x="16196929" y="4229405"/>
            <a:ext cx="1712950" cy="2437925"/>
            <a:chOff x="0" y="0"/>
            <a:chExt cx="451147" cy="642087"/>
          </a:xfrm>
        </p:grpSpPr>
        <p:sp>
          <p:nvSpPr>
            <p:cNvPr id="16" name="Freeform 16">
              <a:extLst>
                <a:ext uri="{FF2B5EF4-FFF2-40B4-BE49-F238E27FC236}">
                  <a16:creationId xmlns:a16="http://schemas.microsoft.com/office/drawing/2014/main" xmlns="" id="{5068554C-0FBF-F349-CFB8-2B8E9D407C14}"/>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a:extLst>
                <a:ext uri="{FF2B5EF4-FFF2-40B4-BE49-F238E27FC236}">
                  <a16:creationId xmlns:a16="http://schemas.microsoft.com/office/drawing/2014/main" xmlns="" id="{B062A25A-219D-47FC-D496-4E9C3BE6926A}"/>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18" name="TextBox 18">
            <a:extLst>
              <a:ext uri="{FF2B5EF4-FFF2-40B4-BE49-F238E27FC236}">
                <a16:creationId xmlns:a16="http://schemas.microsoft.com/office/drawing/2014/main" xmlns="" id="{51C43EC9-06A7-0DF5-CBFA-C4B1635F0665}"/>
              </a:ext>
            </a:extLst>
          </p:cNvPr>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a:solidFill>
                  <a:srgbClr val="EDDFCC"/>
                </a:solidFill>
                <a:latin typeface="Monterchi Bold"/>
                <a:ea typeface="Monterchi Bold"/>
                <a:cs typeface="Monterchi Bold"/>
                <a:sym typeface="Monterchi Bold"/>
              </a:rPr>
              <a:t>PROJECT PORTFOLIO</a:t>
            </a:r>
          </a:p>
        </p:txBody>
      </p:sp>
      <p:grpSp>
        <p:nvGrpSpPr>
          <p:cNvPr id="19" name="Group 19">
            <a:extLst>
              <a:ext uri="{FF2B5EF4-FFF2-40B4-BE49-F238E27FC236}">
                <a16:creationId xmlns:a16="http://schemas.microsoft.com/office/drawing/2014/main" xmlns="" id="{A9FC7330-957A-FE91-8599-7BD0FE94FAC4}"/>
              </a:ext>
            </a:extLst>
          </p:cNvPr>
          <p:cNvGrpSpPr/>
          <p:nvPr/>
        </p:nvGrpSpPr>
        <p:grpSpPr>
          <a:xfrm>
            <a:off x="16196929" y="3299350"/>
            <a:ext cx="1712950" cy="2437925"/>
            <a:chOff x="0" y="0"/>
            <a:chExt cx="451147" cy="642087"/>
          </a:xfrm>
        </p:grpSpPr>
        <p:sp>
          <p:nvSpPr>
            <p:cNvPr id="20" name="Freeform 20">
              <a:extLst>
                <a:ext uri="{FF2B5EF4-FFF2-40B4-BE49-F238E27FC236}">
                  <a16:creationId xmlns:a16="http://schemas.microsoft.com/office/drawing/2014/main" xmlns="" id="{50C23574-CBA8-1CBD-C063-31AABF588568}"/>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a:extLst>
                <a:ext uri="{FF2B5EF4-FFF2-40B4-BE49-F238E27FC236}">
                  <a16:creationId xmlns:a16="http://schemas.microsoft.com/office/drawing/2014/main" xmlns="" id="{5E41DA45-F54B-F87A-332A-C1C0562A7A68}"/>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2" name="TextBox 22">
            <a:extLst>
              <a:ext uri="{FF2B5EF4-FFF2-40B4-BE49-F238E27FC236}">
                <a16:creationId xmlns:a16="http://schemas.microsoft.com/office/drawing/2014/main" xmlns="" id="{2BBE92DF-3BFA-7DD0-22F8-5289655AE3AC}"/>
              </a:ext>
            </a:extLst>
          </p:cNvPr>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3" name="Group 23">
            <a:extLst>
              <a:ext uri="{FF2B5EF4-FFF2-40B4-BE49-F238E27FC236}">
                <a16:creationId xmlns:a16="http://schemas.microsoft.com/office/drawing/2014/main" xmlns="" id="{17D8F4B1-C4A6-579D-6BE7-91538F3146BB}"/>
              </a:ext>
            </a:extLst>
          </p:cNvPr>
          <p:cNvGrpSpPr/>
          <p:nvPr/>
        </p:nvGrpSpPr>
        <p:grpSpPr>
          <a:xfrm>
            <a:off x="16196929" y="2415971"/>
            <a:ext cx="1712950" cy="2437925"/>
            <a:chOff x="0" y="0"/>
            <a:chExt cx="451147" cy="642087"/>
          </a:xfrm>
        </p:grpSpPr>
        <p:sp>
          <p:nvSpPr>
            <p:cNvPr id="24" name="Freeform 24">
              <a:extLst>
                <a:ext uri="{FF2B5EF4-FFF2-40B4-BE49-F238E27FC236}">
                  <a16:creationId xmlns:a16="http://schemas.microsoft.com/office/drawing/2014/main" xmlns="" id="{3FCCA905-1DD4-5342-AF2A-1FBC886CCD10}"/>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5" name="TextBox 25">
              <a:extLst>
                <a:ext uri="{FF2B5EF4-FFF2-40B4-BE49-F238E27FC236}">
                  <a16:creationId xmlns:a16="http://schemas.microsoft.com/office/drawing/2014/main" xmlns="" id="{15DB1AA2-88AC-414E-4095-ABDB90A65CE1}"/>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6" name="TextBox 26">
            <a:extLst>
              <a:ext uri="{FF2B5EF4-FFF2-40B4-BE49-F238E27FC236}">
                <a16:creationId xmlns:a16="http://schemas.microsoft.com/office/drawing/2014/main" xmlns="" id="{F8DBDAED-8E4D-A779-0192-7007650C9923}"/>
              </a:ext>
            </a:extLst>
          </p:cNvPr>
          <p:cNvSpPr txBox="1"/>
          <p:nvPr/>
        </p:nvSpPr>
        <p:spPr>
          <a:xfrm rot="5400000">
            <a:off x="16261066" y="3440306"/>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PERSONAL SKILL</a:t>
            </a:r>
          </a:p>
        </p:txBody>
      </p:sp>
      <p:grpSp>
        <p:nvGrpSpPr>
          <p:cNvPr id="27" name="Group 27">
            <a:extLst>
              <a:ext uri="{FF2B5EF4-FFF2-40B4-BE49-F238E27FC236}">
                <a16:creationId xmlns:a16="http://schemas.microsoft.com/office/drawing/2014/main" xmlns="" id="{F7D8DCF6-3717-37E3-541D-73C31C50F586}"/>
              </a:ext>
            </a:extLst>
          </p:cNvPr>
          <p:cNvGrpSpPr/>
          <p:nvPr/>
        </p:nvGrpSpPr>
        <p:grpSpPr>
          <a:xfrm>
            <a:off x="16196929" y="1802668"/>
            <a:ext cx="1712950" cy="2202900"/>
            <a:chOff x="0" y="0"/>
            <a:chExt cx="451147" cy="580188"/>
          </a:xfrm>
        </p:grpSpPr>
        <p:sp>
          <p:nvSpPr>
            <p:cNvPr id="28" name="Freeform 28">
              <a:extLst>
                <a:ext uri="{FF2B5EF4-FFF2-40B4-BE49-F238E27FC236}">
                  <a16:creationId xmlns:a16="http://schemas.microsoft.com/office/drawing/2014/main" xmlns="" id="{CC74077D-AB0E-36BE-CB2A-F72A2E0A1372}"/>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9" name="TextBox 29">
              <a:extLst>
                <a:ext uri="{FF2B5EF4-FFF2-40B4-BE49-F238E27FC236}">
                  <a16:creationId xmlns:a16="http://schemas.microsoft.com/office/drawing/2014/main" xmlns="" id="{A960FB7B-2254-7AD2-BAAD-C909203DA76E}"/>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0" name="TextBox 30">
            <a:extLst>
              <a:ext uri="{FF2B5EF4-FFF2-40B4-BE49-F238E27FC236}">
                <a16:creationId xmlns:a16="http://schemas.microsoft.com/office/drawing/2014/main" xmlns="" id="{E9F8B871-0F39-BB61-88FE-E90CD84427D5}"/>
              </a:ext>
            </a:extLst>
          </p:cNvPr>
          <p:cNvSpPr txBox="1"/>
          <p:nvPr/>
        </p:nvSpPr>
        <p:spPr>
          <a:xfrm rot="5400000">
            <a:off x="16261066" y="2709490"/>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EDUCATION</a:t>
            </a:r>
          </a:p>
        </p:txBody>
      </p:sp>
      <p:grpSp>
        <p:nvGrpSpPr>
          <p:cNvPr id="31" name="Group 31">
            <a:extLst>
              <a:ext uri="{FF2B5EF4-FFF2-40B4-BE49-F238E27FC236}">
                <a16:creationId xmlns:a16="http://schemas.microsoft.com/office/drawing/2014/main" xmlns="" id="{44B0C764-F935-ECB0-CD3A-AF1A57EF2734}"/>
              </a:ext>
            </a:extLst>
          </p:cNvPr>
          <p:cNvGrpSpPr/>
          <p:nvPr/>
        </p:nvGrpSpPr>
        <p:grpSpPr>
          <a:xfrm>
            <a:off x="16196929" y="1096450"/>
            <a:ext cx="1712950" cy="2202900"/>
            <a:chOff x="0" y="0"/>
            <a:chExt cx="451147" cy="580188"/>
          </a:xfrm>
        </p:grpSpPr>
        <p:sp>
          <p:nvSpPr>
            <p:cNvPr id="32" name="Freeform 32">
              <a:extLst>
                <a:ext uri="{FF2B5EF4-FFF2-40B4-BE49-F238E27FC236}">
                  <a16:creationId xmlns:a16="http://schemas.microsoft.com/office/drawing/2014/main" xmlns="" id="{8AC0E1C9-4839-EE5C-E5F5-CBBB0AD79AA2}"/>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33" name="TextBox 33">
              <a:extLst>
                <a:ext uri="{FF2B5EF4-FFF2-40B4-BE49-F238E27FC236}">
                  <a16:creationId xmlns:a16="http://schemas.microsoft.com/office/drawing/2014/main" xmlns="" id="{DFE524A1-1A23-1D00-51C4-08FC87B2F196}"/>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4" name="Freeform 34">
            <a:extLst>
              <a:ext uri="{FF2B5EF4-FFF2-40B4-BE49-F238E27FC236}">
                <a16:creationId xmlns:a16="http://schemas.microsoft.com/office/drawing/2014/main" xmlns="" id="{FDCEA435-77B3-2E17-AFC8-FD165D94F981}"/>
              </a:ext>
            </a:extLst>
          </p:cNvPr>
          <p:cNvSpPr/>
          <p:nvPr/>
        </p:nvSpPr>
        <p:spPr>
          <a:xfrm>
            <a:off x="1428243" y="1012335"/>
            <a:ext cx="15627699" cy="10651331"/>
          </a:xfrm>
          <a:custGeom>
            <a:avLst/>
            <a:gdLst/>
            <a:ahLst/>
            <a:cxnLst/>
            <a:rect l="l" t="t" r="r" b="b"/>
            <a:pathLst>
              <a:path w="15627699" h="10651331">
                <a:moveTo>
                  <a:pt x="0" y="0"/>
                </a:moveTo>
                <a:lnTo>
                  <a:pt x="15627699" y="0"/>
                </a:lnTo>
                <a:lnTo>
                  <a:pt x="15627699" y="10651331"/>
                </a:lnTo>
                <a:lnTo>
                  <a:pt x="0" y="10651331"/>
                </a:lnTo>
                <a:lnTo>
                  <a:pt x="0" y="0"/>
                </a:lnTo>
                <a:close/>
              </a:path>
            </a:pathLst>
          </a:custGeom>
          <a:blipFill>
            <a:blip r:embed="rId9"/>
            <a:stretch>
              <a:fillRect l="-1093" r="-2764"/>
            </a:stretch>
          </a:blipFill>
        </p:spPr>
        <p:txBody>
          <a:bodyPr/>
          <a:lstStyle/>
          <a:p>
            <a:endParaRPr lang="x-none"/>
          </a:p>
        </p:txBody>
      </p:sp>
      <p:sp>
        <p:nvSpPr>
          <p:cNvPr id="61" name="Freeform 61">
            <a:extLst>
              <a:ext uri="{FF2B5EF4-FFF2-40B4-BE49-F238E27FC236}">
                <a16:creationId xmlns:a16="http://schemas.microsoft.com/office/drawing/2014/main" xmlns="" id="{2B20E69D-5017-7D17-E9FB-281E6563F7FA}"/>
              </a:ext>
            </a:extLst>
          </p:cNvPr>
          <p:cNvSpPr/>
          <p:nvPr/>
        </p:nvSpPr>
        <p:spPr>
          <a:xfrm rot="1314148">
            <a:off x="1965071" y="2035525"/>
            <a:ext cx="770850" cy="760890"/>
          </a:xfrm>
          <a:custGeom>
            <a:avLst/>
            <a:gdLst/>
            <a:ahLst/>
            <a:cxnLst/>
            <a:rect l="l" t="t" r="r" b="b"/>
            <a:pathLst>
              <a:path w="770850" h="760890">
                <a:moveTo>
                  <a:pt x="0" y="0"/>
                </a:moveTo>
                <a:lnTo>
                  <a:pt x="770850" y="0"/>
                </a:lnTo>
                <a:lnTo>
                  <a:pt x="770850" y="760891"/>
                </a:lnTo>
                <a:lnTo>
                  <a:pt x="0" y="760891"/>
                </a:lnTo>
                <a:lnTo>
                  <a:pt x="0" y="0"/>
                </a:lnTo>
                <a:close/>
              </a:path>
            </a:pathLst>
          </a:custGeom>
          <a:blipFill>
            <a:blip r:embed="rId10"/>
            <a:stretch>
              <a:fillRect/>
            </a:stretch>
          </a:blipFill>
        </p:spPr>
        <p:txBody>
          <a:bodyPr/>
          <a:lstStyle/>
          <a:p>
            <a:endParaRPr lang="x-none"/>
          </a:p>
        </p:txBody>
      </p:sp>
      <p:sp>
        <p:nvSpPr>
          <p:cNvPr id="65" name="TextBox 65">
            <a:extLst>
              <a:ext uri="{FF2B5EF4-FFF2-40B4-BE49-F238E27FC236}">
                <a16:creationId xmlns:a16="http://schemas.microsoft.com/office/drawing/2014/main" xmlns="" id="{28581EE5-EA60-F77E-4E79-24274D4765ED}"/>
              </a:ext>
            </a:extLst>
          </p:cNvPr>
          <p:cNvSpPr txBox="1"/>
          <p:nvPr/>
        </p:nvSpPr>
        <p:spPr>
          <a:xfrm rot="5400000">
            <a:off x="16261066" y="1935522"/>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ABOUT ME</a:t>
            </a:r>
          </a:p>
        </p:txBody>
      </p:sp>
      <p:sp>
        <p:nvSpPr>
          <p:cNvPr id="66" name="TextBox 66">
            <a:extLst>
              <a:ext uri="{FF2B5EF4-FFF2-40B4-BE49-F238E27FC236}">
                <a16:creationId xmlns:a16="http://schemas.microsoft.com/office/drawing/2014/main" xmlns="" id="{8B0D7C66-8157-A941-B3E9-7020419D11D3}"/>
              </a:ext>
            </a:extLst>
          </p:cNvPr>
          <p:cNvSpPr txBox="1"/>
          <p:nvPr/>
        </p:nvSpPr>
        <p:spPr>
          <a:xfrm>
            <a:off x="1850975" y="1636130"/>
            <a:ext cx="7064425" cy="10156627"/>
          </a:xfrm>
          <a:prstGeom prst="rect">
            <a:avLst/>
          </a:prstGeom>
        </p:spPr>
        <p:txBody>
          <a:bodyPr wrap="square" lIns="0" tIns="0" rIns="0" bIns="0" rtlCol="0" anchor="t">
            <a:spAutoFit/>
          </a:bodyPr>
          <a:lstStyle/>
          <a:p>
            <a:pPr>
              <a:spcBef>
                <a:spcPct val="0"/>
              </a:spcBef>
            </a:pPr>
            <a:r>
              <a:rPr lang="ru-RU" sz="2800" b="1" dirty="0">
                <a:latin typeface="Times New Roman" panose="02020603050405020304" pitchFamily="18" charset="0"/>
                <a:cs typeface="Times New Roman" panose="02020603050405020304" pitchFamily="18" charset="0"/>
              </a:rPr>
              <a:t>📘 3-ТОП </a:t>
            </a:r>
            <a:r>
              <a:rPr lang="ru-RU" sz="2800" b="1" dirty="0" smtClean="0">
                <a:latin typeface="Times New Roman" panose="02020603050405020304" pitchFamily="18" charset="0"/>
                <a:cs typeface="Times New Roman" panose="02020603050405020304" pitchFamily="18" charset="0"/>
              </a:rPr>
              <a:t> МӘТІНІ</a:t>
            </a:r>
            <a:endParaRPr lang="ru-RU" sz="2800" b="1" dirty="0">
              <a:latin typeface="Times New Roman" panose="02020603050405020304" pitchFamily="18" charset="0"/>
              <a:cs typeface="Times New Roman" panose="02020603050405020304" pitchFamily="18" charset="0"/>
            </a:endParaRPr>
          </a:p>
          <a:p>
            <a:pPr>
              <a:spcBef>
                <a:spcPct val="0"/>
              </a:spcBef>
            </a:pPr>
            <a:r>
              <a:rPr lang="ru-RU" sz="2800" b="1" dirty="0" smtClean="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Тақырыбы: Электриктің жұмыс тәртібі</a:t>
            </a:r>
          </a:p>
          <a:p>
            <a:pPr>
              <a:spcBef>
                <a:spcPct val="0"/>
              </a:spcBef>
            </a:pPr>
            <a:r>
              <a:rPr lang="ru-RU" sz="2800" dirty="0" smtClean="0">
                <a:latin typeface="Times New Roman" panose="02020603050405020304" pitchFamily="18" charset="0"/>
                <a:cs typeface="Times New Roman" panose="02020603050405020304" pitchFamily="18" charset="0"/>
              </a:rPr>
              <a:t>Электрик </a:t>
            </a:r>
            <a:r>
              <a:rPr lang="ru-RU" sz="2800" dirty="0">
                <a:latin typeface="Times New Roman" panose="02020603050405020304" pitchFamily="18" charset="0"/>
                <a:cs typeface="Times New Roman" panose="02020603050405020304" pitchFamily="18" charset="0"/>
              </a:rPr>
              <a:t>жұмыс барысында белгілі бір тәртіпті сақтауы қажет. Жұмыс орнын таза ұстау, құралдарды ретімен орналастыру және сымдарды жүйелі түрде жинақтау – қауіпсіздіктің негізі.Жұмыс алдында тапсырманы мұқият тыңдап, нұсқауларды толық түсіну қажет. Түсініксіз немесе нақты емес айтылған тапсырма қате әрекетке әкелуі мүмкін. Сондықтан әрбір нұсқау анық, қысқа және нақты берілуі тиіс.Электрик жұмысты кезең-кезеңімен орындауы керек: алдымен тексеру, содан кейін дайындау, соңында орындау. Бұл тәртіпті сақтамау жарақатқа немесе құралдың бұзылуына себеп болуы мүмкін.Сөз тазалығы жұмыс барысында ерекше рөл атқарады. Дұрыс берілген нұсқау – қауіпсіз жұмыстың кепілі, ал қате сөз – қауіпті жағдайдың бастауы болуы мүмкін.</a:t>
            </a:r>
          </a:p>
          <a:p>
            <a:pPr>
              <a:spcBef>
                <a:spcPct val="0"/>
              </a:spcBef>
            </a:pPr>
            <a:endParaRPr lang="ru-RU" sz="2400" dirty="0">
              <a:latin typeface="Times New Roman" panose="02020603050405020304" pitchFamily="18" charset="0"/>
              <a:cs typeface="Times New Roman" panose="02020603050405020304" pitchFamily="18" charset="0"/>
            </a:endParaRPr>
          </a:p>
          <a:p>
            <a:pPr>
              <a:spcBef>
                <a:spcPct val="0"/>
              </a:spcBef>
            </a:pPr>
            <a:endParaRPr lang="ru-RU" sz="2400" dirty="0">
              <a:latin typeface="Times New Roman" panose="02020603050405020304" pitchFamily="18" charset="0"/>
              <a:cs typeface="Times New Roman" panose="02020603050405020304" pitchFamily="18" charset="0"/>
            </a:endParaRPr>
          </a:p>
          <a:p>
            <a:pPr>
              <a:spcBef>
                <a:spcPct val="0"/>
              </a:spcBef>
            </a:pPr>
            <a:r>
              <a:rPr lang="ru-RU" sz="2400" dirty="0">
                <a:latin typeface="Times New Roman" panose="02020603050405020304" pitchFamily="18" charset="0"/>
                <a:cs typeface="Times New Roman" panose="02020603050405020304" pitchFamily="18" charset="0"/>
              </a:rPr>
              <a:t>________________________________________</a:t>
            </a:r>
          </a:p>
          <a:p>
            <a:pPr>
              <a:spcBef>
                <a:spcPct val="0"/>
              </a:spcBef>
            </a:pPr>
            <a:endParaRPr lang="ru-RU" sz="2800" dirty="0">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xmlns="" id="{8E5A02F6-2A02-2323-92B4-71659B9CAC21}"/>
              </a:ext>
            </a:extLst>
          </p:cNvPr>
          <p:cNvSpPr txBox="1"/>
          <p:nvPr/>
        </p:nvSpPr>
        <p:spPr>
          <a:xfrm>
            <a:off x="9448800" y="1382647"/>
            <a:ext cx="7604603" cy="5509200"/>
          </a:xfrm>
          <a:prstGeom prst="rect">
            <a:avLst/>
          </a:prstGeom>
          <a:noFill/>
        </p:spPr>
        <p:txBody>
          <a:bodyPr wrap="square" rtlCol="0">
            <a:spAutoFit/>
          </a:bodyPr>
          <a:lstStyle/>
          <a:p>
            <a:pPr lvl="0" eaLnBrk="0" fontAlgn="base" hangingPunct="0">
              <a:spcBef>
                <a:spcPct val="0"/>
              </a:spcBef>
              <a:spcAft>
                <a:spcPct val="0"/>
              </a:spcAft>
            </a:pPr>
            <a:r>
              <a:rPr lang="ru-RU" altLang="ru-RU" sz="3200" b="1" dirty="0">
                <a:latin typeface="Times New Roman" panose="02020603050405020304" pitchFamily="18" charset="0"/>
                <a:cs typeface="Times New Roman" panose="02020603050405020304" pitchFamily="18" charset="0"/>
              </a:rPr>
              <a:t>3-топ (Жұмыс тәртібі)</a:t>
            </a:r>
          </a:p>
          <a:p>
            <a:pPr lvl="0" eaLnBrk="0" fontAlgn="base" hangingPunct="0">
              <a:spcBef>
                <a:spcPct val="0"/>
              </a:spcBef>
              <a:spcAft>
                <a:spcPct val="0"/>
              </a:spcAft>
            </a:pPr>
            <a:r>
              <a:rPr lang="en-US" altLang="ru-RU" sz="3200" dirty="0">
                <a:latin typeface="Times New Roman" panose="02020603050405020304" pitchFamily="18" charset="0"/>
                <a:cs typeface="Times New Roman" panose="02020603050405020304" pitchFamily="18" charset="0"/>
              </a:rPr>
              <a:t>F – </a:t>
            </a:r>
            <a:r>
              <a:rPr lang="ru-RU" altLang="ru-RU" sz="3200" dirty="0">
                <a:latin typeface="Times New Roman" panose="02020603050405020304" pitchFamily="18" charset="0"/>
                <a:cs typeface="Times New Roman" panose="02020603050405020304" pitchFamily="18" charset="0"/>
              </a:rPr>
              <a:t>Фактілер:</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Жұмыс орнын таза ұстау</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Сымдарды реттеу</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Нұсқауды нақты орындау</a:t>
            </a:r>
          </a:p>
          <a:p>
            <a:pPr lvl="0" eaLnBrk="0" fontAlgn="base" hangingPunct="0">
              <a:spcBef>
                <a:spcPct val="0"/>
              </a:spcBef>
              <a:spcAft>
                <a:spcPct val="0"/>
              </a:spcAft>
            </a:pPr>
            <a:r>
              <a:rPr lang="en-US" altLang="ru-RU" sz="3200" dirty="0">
                <a:latin typeface="Times New Roman" panose="02020603050405020304" pitchFamily="18" charset="0"/>
                <a:cs typeface="Times New Roman" panose="02020603050405020304" pitchFamily="18" charset="0"/>
              </a:rPr>
              <a:t>I – </a:t>
            </a:r>
            <a:r>
              <a:rPr lang="ru-RU" altLang="ru-RU" sz="3200" dirty="0">
                <a:latin typeface="Times New Roman" panose="02020603050405020304" pitchFamily="18" charset="0"/>
                <a:cs typeface="Times New Roman" panose="02020603050405020304" pitchFamily="18" charset="0"/>
              </a:rPr>
              <a:t>Идея:</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 Тәртіп – қауіпсіздіктің негізі</a:t>
            </a:r>
          </a:p>
          <a:p>
            <a:pPr lvl="0" eaLnBrk="0" fontAlgn="base" hangingPunct="0">
              <a:spcBef>
                <a:spcPct val="0"/>
              </a:spcBef>
              <a:spcAft>
                <a:spcPct val="0"/>
              </a:spcAft>
            </a:pPr>
            <a:r>
              <a:rPr lang="en-US" altLang="ru-RU" sz="3200" dirty="0">
                <a:latin typeface="Times New Roman" panose="02020603050405020304" pitchFamily="18" charset="0"/>
                <a:cs typeface="Times New Roman" panose="02020603050405020304" pitchFamily="18" charset="0"/>
              </a:rPr>
              <a:t>L – </a:t>
            </a:r>
            <a:r>
              <a:rPr lang="ru-RU" altLang="ru-RU" sz="3200" dirty="0">
                <a:latin typeface="Times New Roman" panose="02020603050405020304" pitchFamily="18" charset="0"/>
                <a:cs typeface="Times New Roman" panose="02020603050405020304" pitchFamily="18" charset="0"/>
              </a:rPr>
              <a:t>Сұрақтар:</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Неліктен тәртіп маңызды?</a:t>
            </a:r>
          </a:p>
          <a:p>
            <a:pPr lvl="0" eaLnBrk="0" fontAlgn="base" hangingPunct="0">
              <a:spcBef>
                <a:spcPct val="0"/>
              </a:spcBef>
              <a:spcAft>
                <a:spcPct val="0"/>
              </a:spcAft>
            </a:pPr>
            <a:r>
              <a:rPr lang="ru-RU" altLang="ru-RU" sz="3200" dirty="0">
                <a:latin typeface="Times New Roman" panose="02020603050405020304" pitchFamily="18" charset="0"/>
                <a:cs typeface="Times New Roman" panose="02020603050405020304" pitchFamily="18" charset="0"/>
              </a:rPr>
              <a:t>Нұсқау түсініксіз болса не болады?</a:t>
            </a:r>
          </a:p>
          <a:p>
            <a:pPr lvl="0" eaLnBrk="0" fontAlgn="base" hangingPunct="0">
              <a:spcBef>
                <a:spcPct val="0"/>
              </a:spcBef>
              <a:spcAft>
                <a:spcPct val="0"/>
              </a:spcAft>
            </a:pPr>
            <a:r>
              <a:rPr lang="en-US" altLang="ru-RU" sz="3200" dirty="0">
                <a:latin typeface="Times New Roman" panose="02020603050405020304" pitchFamily="18" charset="0"/>
                <a:cs typeface="Times New Roman" panose="02020603050405020304" pitchFamily="18" charset="0"/>
              </a:rPr>
              <a:t>A – </a:t>
            </a:r>
            <a:r>
              <a:rPr lang="ru-RU" altLang="ru-RU" sz="3200" dirty="0">
                <a:latin typeface="Times New Roman" panose="02020603050405020304" pitchFamily="18" charset="0"/>
                <a:cs typeface="Times New Roman" panose="02020603050405020304" pitchFamily="18" charset="0"/>
              </a:rPr>
              <a:t>Кесте:</a:t>
            </a:r>
            <a:endParaRPr lang="ru-RU" sz="3200" dirty="0"/>
          </a:p>
        </p:txBody>
      </p:sp>
    </p:spTree>
    <p:extLst>
      <p:ext uri="{BB962C8B-B14F-4D97-AF65-F5344CB8AC3E}">
        <p14:creationId xmlns:p14="http://schemas.microsoft.com/office/powerpoint/2010/main" val="10844247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p:cNvGrpSpPr/>
        <p:nvPr/>
      </p:nvGrpSpPr>
      <p:grpSpPr>
        <a:xfrm>
          <a:off x="0" y="0"/>
          <a:ext cx="0" cy="0"/>
          <a:chOff x="0" y="0"/>
          <a:chExt cx="0" cy="0"/>
        </a:xfrm>
      </p:grpSpPr>
      <p:sp>
        <p:nvSpPr>
          <p:cNvPr id="2" name="Freeform 2"/>
          <p:cNvSpPr/>
          <p:nvPr/>
        </p:nvSpPr>
        <p:spPr>
          <a:xfrm rot="-1027091">
            <a:off x="12569820" y="-2394357"/>
            <a:ext cx="6700188" cy="6700188"/>
          </a:xfrm>
          <a:custGeom>
            <a:avLst/>
            <a:gdLst/>
            <a:ahLst/>
            <a:cxnLst/>
            <a:rect l="l" t="t" r="r" b="b"/>
            <a:pathLst>
              <a:path w="6700188" h="6700188">
                <a:moveTo>
                  <a:pt x="0" y="0"/>
                </a:moveTo>
                <a:lnTo>
                  <a:pt x="6700188" y="0"/>
                </a:lnTo>
                <a:lnTo>
                  <a:pt x="6700188" y="6700188"/>
                </a:lnTo>
                <a:lnTo>
                  <a:pt x="0" y="6700188"/>
                </a:lnTo>
                <a:lnTo>
                  <a:pt x="0" y="0"/>
                </a:lnTo>
                <a:close/>
              </a:path>
            </a:pathLst>
          </a:custGeom>
          <a:blipFill>
            <a:blip r:embed="rId2"/>
            <a:stretch>
              <a:fillRect/>
            </a:stretch>
          </a:blipFill>
        </p:spPr>
        <p:txBody>
          <a:bodyPr/>
          <a:lstStyle/>
          <a:p>
            <a:endParaRPr lang="x-none"/>
          </a:p>
        </p:txBody>
      </p:sp>
      <p:sp>
        <p:nvSpPr>
          <p:cNvPr id="3" name="Freeform 3"/>
          <p:cNvSpPr/>
          <p:nvPr/>
        </p:nvSpPr>
        <p:spPr>
          <a:xfrm rot="-1060020">
            <a:off x="12930812" y="-1172202"/>
            <a:ext cx="8298778" cy="2344405"/>
          </a:xfrm>
          <a:custGeom>
            <a:avLst/>
            <a:gdLst/>
            <a:ahLst/>
            <a:cxnLst/>
            <a:rect l="l" t="t" r="r" b="b"/>
            <a:pathLst>
              <a:path w="8298778" h="2344405">
                <a:moveTo>
                  <a:pt x="0" y="0"/>
                </a:moveTo>
                <a:lnTo>
                  <a:pt x="8298778" y="0"/>
                </a:lnTo>
                <a:lnTo>
                  <a:pt x="8298778" y="2344404"/>
                </a:lnTo>
                <a:lnTo>
                  <a:pt x="0" y="2344404"/>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4" name="Freeform 4"/>
          <p:cNvSpPr/>
          <p:nvPr/>
        </p:nvSpPr>
        <p:spPr>
          <a:xfrm rot="-1060020">
            <a:off x="13904419" y="914008"/>
            <a:ext cx="8298778" cy="2344405"/>
          </a:xfrm>
          <a:custGeom>
            <a:avLst/>
            <a:gdLst/>
            <a:ahLst/>
            <a:cxnLst/>
            <a:rect l="l" t="t" r="r" b="b"/>
            <a:pathLst>
              <a:path w="8298778" h="2344405">
                <a:moveTo>
                  <a:pt x="0" y="0"/>
                </a:moveTo>
                <a:lnTo>
                  <a:pt x="8298778" y="0"/>
                </a:lnTo>
                <a:lnTo>
                  <a:pt x="8298778" y="2344405"/>
                </a:lnTo>
                <a:lnTo>
                  <a:pt x="0" y="2344405"/>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5" name="Freeform 5"/>
          <p:cNvSpPr/>
          <p:nvPr/>
        </p:nvSpPr>
        <p:spPr>
          <a:xfrm rot="815579">
            <a:off x="-1672909"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txBody>
          <a:bodyPr/>
          <a:lstStyle/>
          <a:p>
            <a:endParaRPr lang="x-none"/>
          </a:p>
        </p:txBody>
      </p:sp>
      <p:sp>
        <p:nvSpPr>
          <p:cNvPr id="6" name="Freeform 6"/>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5"/>
            <a:stretch>
              <a:fillRect/>
            </a:stretch>
          </a:blipFill>
        </p:spPr>
        <p:txBody>
          <a:bodyPr/>
          <a:lstStyle/>
          <a:p>
            <a:endParaRPr lang="x-none"/>
          </a:p>
        </p:txBody>
      </p:sp>
      <p:sp>
        <p:nvSpPr>
          <p:cNvPr id="7" name="Freeform 7"/>
          <p:cNvSpPr/>
          <p:nvPr/>
        </p:nvSpPr>
        <p:spPr>
          <a:xfrm rot="747941">
            <a:off x="13038597" y="7011975"/>
            <a:ext cx="7125109" cy="3259737"/>
          </a:xfrm>
          <a:custGeom>
            <a:avLst/>
            <a:gdLst/>
            <a:ahLst/>
            <a:cxnLst/>
            <a:rect l="l" t="t" r="r" b="b"/>
            <a:pathLst>
              <a:path w="7125109" h="3259737">
                <a:moveTo>
                  <a:pt x="0" y="0"/>
                </a:moveTo>
                <a:lnTo>
                  <a:pt x="7125109" y="0"/>
                </a:lnTo>
                <a:lnTo>
                  <a:pt x="7125109" y="3259737"/>
                </a:lnTo>
                <a:lnTo>
                  <a:pt x="0" y="3259737"/>
                </a:lnTo>
                <a:lnTo>
                  <a:pt x="0" y="0"/>
                </a:lnTo>
                <a:close/>
              </a:path>
            </a:pathLst>
          </a:custGeom>
          <a:blipFill>
            <a:blip r:embed="rId6"/>
            <a:stretch>
              <a:fillRect/>
            </a:stretch>
          </a:blipFill>
        </p:spPr>
        <p:txBody>
          <a:bodyPr/>
          <a:lstStyle/>
          <a:p>
            <a:endParaRPr lang="x-none"/>
          </a:p>
        </p:txBody>
      </p:sp>
      <p:sp>
        <p:nvSpPr>
          <p:cNvPr id="8" name="Freeform 8"/>
          <p:cNvSpPr/>
          <p:nvPr/>
        </p:nvSpPr>
        <p:spPr>
          <a:xfrm rot="-1154372">
            <a:off x="-2354202" y="3983403"/>
            <a:ext cx="6250608" cy="4023829"/>
          </a:xfrm>
          <a:custGeom>
            <a:avLst/>
            <a:gdLst/>
            <a:ahLst/>
            <a:cxnLst/>
            <a:rect l="l" t="t" r="r" b="b"/>
            <a:pathLst>
              <a:path w="6250608" h="4023829">
                <a:moveTo>
                  <a:pt x="0" y="0"/>
                </a:moveTo>
                <a:lnTo>
                  <a:pt x="6250609" y="0"/>
                </a:lnTo>
                <a:lnTo>
                  <a:pt x="6250609" y="4023829"/>
                </a:lnTo>
                <a:lnTo>
                  <a:pt x="0" y="4023829"/>
                </a:lnTo>
                <a:lnTo>
                  <a:pt x="0" y="0"/>
                </a:lnTo>
                <a:close/>
              </a:path>
            </a:pathLst>
          </a:custGeom>
          <a:blipFill>
            <a:blip r:embed="rId7"/>
            <a:stretch>
              <a:fillRect/>
            </a:stretch>
          </a:blipFill>
        </p:spPr>
        <p:txBody>
          <a:bodyPr/>
          <a:lstStyle/>
          <a:p>
            <a:endParaRPr lang="x-none"/>
          </a:p>
        </p:txBody>
      </p:sp>
      <p:sp>
        <p:nvSpPr>
          <p:cNvPr id="9" name="Freeform 9"/>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8"/>
            <a:stretch>
              <a:fillRect/>
            </a:stretch>
          </a:blipFill>
        </p:spPr>
        <p:txBody>
          <a:bodyPr/>
          <a:lstStyle/>
          <a:p>
            <a:endParaRPr lang="x-none"/>
          </a:p>
        </p:txBody>
      </p:sp>
      <p:sp>
        <p:nvSpPr>
          <p:cNvPr id="10" name="Freeform 10"/>
          <p:cNvSpPr/>
          <p:nvPr/>
        </p:nvSpPr>
        <p:spPr>
          <a:xfrm>
            <a:off x="1028700" y="955737"/>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9"/>
            <a:stretch>
              <a:fillRect/>
            </a:stretch>
          </a:blipFill>
        </p:spPr>
        <p:txBody>
          <a:bodyPr/>
          <a:lstStyle/>
          <a:p>
            <a:endParaRPr lang="x-none"/>
          </a:p>
        </p:txBody>
      </p:sp>
      <p:grpSp>
        <p:nvGrpSpPr>
          <p:cNvPr id="11" name="Group 11"/>
          <p:cNvGrpSpPr/>
          <p:nvPr/>
        </p:nvGrpSpPr>
        <p:grpSpPr>
          <a:xfrm>
            <a:off x="16196929" y="5425059"/>
            <a:ext cx="1712950" cy="2202900"/>
            <a:chOff x="0" y="0"/>
            <a:chExt cx="451147" cy="580188"/>
          </a:xfrm>
        </p:grpSpPr>
        <p:sp>
          <p:nvSpPr>
            <p:cNvPr id="12" name="Freeform 12"/>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14" name="TextBox 14"/>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EDDFCC"/>
                </a:solidFill>
                <a:latin typeface="Monterchi Bold"/>
                <a:ea typeface="Monterchi Bold"/>
                <a:cs typeface="Monterchi Bold"/>
                <a:sym typeface="Monterchi Bold"/>
              </a:rPr>
              <a:t>CONTACT</a:t>
            </a:r>
          </a:p>
        </p:txBody>
      </p:sp>
      <p:grpSp>
        <p:nvGrpSpPr>
          <p:cNvPr id="15" name="Group 15"/>
          <p:cNvGrpSpPr/>
          <p:nvPr/>
        </p:nvGrpSpPr>
        <p:grpSpPr>
          <a:xfrm>
            <a:off x="16196929" y="4229405"/>
            <a:ext cx="1712950" cy="2437925"/>
            <a:chOff x="0" y="0"/>
            <a:chExt cx="451147" cy="642087"/>
          </a:xfrm>
        </p:grpSpPr>
        <p:sp>
          <p:nvSpPr>
            <p:cNvPr id="16" name="Freeform 16"/>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18" name="TextBox 18"/>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a:solidFill>
                  <a:srgbClr val="EDDFCC"/>
                </a:solidFill>
                <a:latin typeface="Monterchi Bold"/>
                <a:ea typeface="Monterchi Bold"/>
                <a:cs typeface="Monterchi Bold"/>
                <a:sym typeface="Monterchi Bold"/>
              </a:rPr>
              <a:t>PROJECT PORTFOLIO</a:t>
            </a:r>
          </a:p>
        </p:txBody>
      </p:sp>
      <p:grpSp>
        <p:nvGrpSpPr>
          <p:cNvPr id="19" name="Group 19"/>
          <p:cNvGrpSpPr/>
          <p:nvPr/>
        </p:nvGrpSpPr>
        <p:grpSpPr>
          <a:xfrm>
            <a:off x="16196929" y="3299350"/>
            <a:ext cx="1712950" cy="2437925"/>
            <a:chOff x="0" y="0"/>
            <a:chExt cx="451147" cy="642087"/>
          </a:xfrm>
        </p:grpSpPr>
        <p:sp>
          <p:nvSpPr>
            <p:cNvPr id="20" name="Freeform 20"/>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2" name="TextBox 22"/>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3" name="Group 23"/>
          <p:cNvGrpSpPr/>
          <p:nvPr/>
        </p:nvGrpSpPr>
        <p:grpSpPr>
          <a:xfrm>
            <a:off x="16196929" y="2415971"/>
            <a:ext cx="1712950" cy="2437925"/>
            <a:chOff x="0" y="0"/>
            <a:chExt cx="451147" cy="642087"/>
          </a:xfrm>
        </p:grpSpPr>
        <p:sp>
          <p:nvSpPr>
            <p:cNvPr id="24" name="Freeform 24"/>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5" name="TextBox 25"/>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6" name="TextBox 26"/>
          <p:cNvSpPr txBox="1"/>
          <p:nvPr/>
        </p:nvSpPr>
        <p:spPr>
          <a:xfrm rot="5400000">
            <a:off x="16261066" y="3440306"/>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PERSONAL SKILL</a:t>
            </a:r>
          </a:p>
        </p:txBody>
      </p:sp>
      <p:grpSp>
        <p:nvGrpSpPr>
          <p:cNvPr id="27" name="Group 27"/>
          <p:cNvGrpSpPr/>
          <p:nvPr/>
        </p:nvGrpSpPr>
        <p:grpSpPr>
          <a:xfrm>
            <a:off x="16196929" y="1802668"/>
            <a:ext cx="1712950" cy="2202900"/>
            <a:chOff x="0" y="0"/>
            <a:chExt cx="451147" cy="580188"/>
          </a:xfrm>
        </p:grpSpPr>
        <p:sp>
          <p:nvSpPr>
            <p:cNvPr id="28" name="Freeform 28"/>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9" name="TextBox 29"/>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0" name="TextBox 30"/>
          <p:cNvSpPr txBox="1"/>
          <p:nvPr/>
        </p:nvSpPr>
        <p:spPr>
          <a:xfrm rot="5400000">
            <a:off x="16261066" y="2709490"/>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EDUCATION</a:t>
            </a:r>
          </a:p>
        </p:txBody>
      </p:sp>
      <p:grpSp>
        <p:nvGrpSpPr>
          <p:cNvPr id="31" name="Group 31"/>
          <p:cNvGrpSpPr/>
          <p:nvPr/>
        </p:nvGrpSpPr>
        <p:grpSpPr>
          <a:xfrm>
            <a:off x="16196929" y="1096450"/>
            <a:ext cx="1712950" cy="2202900"/>
            <a:chOff x="0" y="0"/>
            <a:chExt cx="451147" cy="580188"/>
          </a:xfrm>
        </p:grpSpPr>
        <p:sp>
          <p:nvSpPr>
            <p:cNvPr id="32" name="Freeform 32"/>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33" name="TextBox 33"/>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4" name="Freeform 34"/>
          <p:cNvSpPr/>
          <p:nvPr/>
        </p:nvSpPr>
        <p:spPr>
          <a:xfrm>
            <a:off x="1428243" y="1012335"/>
            <a:ext cx="15627699" cy="10651331"/>
          </a:xfrm>
          <a:custGeom>
            <a:avLst/>
            <a:gdLst/>
            <a:ahLst/>
            <a:cxnLst/>
            <a:rect l="l" t="t" r="r" b="b"/>
            <a:pathLst>
              <a:path w="15627699" h="10651331">
                <a:moveTo>
                  <a:pt x="0" y="0"/>
                </a:moveTo>
                <a:lnTo>
                  <a:pt x="15627699" y="0"/>
                </a:lnTo>
                <a:lnTo>
                  <a:pt x="15627699" y="10651331"/>
                </a:lnTo>
                <a:lnTo>
                  <a:pt x="0" y="10651331"/>
                </a:lnTo>
                <a:lnTo>
                  <a:pt x="0" y="0"/>
                </a:lnTo>
                <a:close/>
              </a:path>
            </a:pathLst>
          </a:custGeom>
          <a:blipFill>
            <a:blip r:embed="rId9"/>
            <a:stretch>
              <a:fillRect l="-1093" r="-2764"/>
            </a:stretch>
          </a:blipFill>
        </p:spPr>
        <p:txBody>
          <a:bodyPr/>
          <a:lstStyle/>
          <a:p>
            <a:endParaRPr lang="x-none"/>
          </a:p>
        </p:txBody>
      </p:sp>
      <p:sp>
        <p:nvSpPr>
          <p:cNvPr id="35" name="Freeform 35"/>
          <p:cNvSpPr/>
          <p:nvPr/>
        </p:nvSpPr>
        <p:spPr>
          <a:xfrm rot="-2224334">
            <a:off x="-209400" y="6914708"/>
            <a:ext cx="2476201" cy="4001941"/>
          </a:xfrm>
          <a:custGeom>
            <a:avLst/>
            <a:gdLst/>
            <a:ahLst/>
            <a:cxnLst/>
            <a:rect l="l" t="t" r="r" b="b"/>
            <a:pathLst>
              <a:path w="2476201" h="4001941">
                <a:moveTo>
                  <a:pt x="0" y="0"/>
                </a:moveTo>
                <a:lnTo>
                  <a:pt x="2476200" y="0"/>
                </a:lnTo>
                <a:lnTo>
                  <a:pt x="2476200" y="4001941"/>
                </a:lnTo>
                <a:lnTo>
                  <a:pt x="0" y="4001941"/>
                </a:lnTo>
                <a:lnTo>
                  <a:pt x="0" y="0"/>
                </a:lnTo>
                <a:close/>
              </a:path>
            </a:pathLst>
          </a:custGeom>
          <a:blipFill>
            <a:blip>
              <a:extLst>
                <a:ext uri="{96DAC541-7B7A-43D3-8B79-37D633B846F1}">
                  <asvg:svgBlip xmlns:asvg="http://schemas.microsoft.com/office/drawing/2016/SVG/main" xmlns="" r:embed="rId10"/>
                </a:ext>
              </a:extLst>
            </a:blip>
            <a:stretch>
              <a:fillRect/>
            </a:stretch>
          </a:blipFill>
        </p:spPr>
        <p:txBody>
          <a:bodyPr/>
          <a:lstStyle/>
          <a:p>
            <a:endParaRPr lang="x-none"/>
          </a:p>
        </p:txBody>
      </p:sp>
      <p:sp>
        <p:nvSpPr>
          <p:cNvPr id="61" name="Freeform 61"/>
          <p:cNvSpPr/>
          <p:nvPr/>
        </p:nvSpPr>
        <p:spPr>
          <a:xfrm rot="1314148">
            <a:off x="1965071" y="2035525"/>
            <a:ext cx="770850" cy="760890"/>
          </a:xfrm>
          <a:custGeom>
            <a:avLst/>
            <a:gdLst/>
            <a:ahLst/>
            <a:cxnLst/>
            <a:rect l="l" t="t" r="r" b="b"/>
            <a:pathLst>
              <a:path w="770850" h="760890">
                <a:moveTo>
                  <a:pt x="0" y="0"/>
                </a:moveTo>
                <a:lnTo>
                  <a:pt x="770850" y="0"/>
                </a:lnTo>
                <a:lnTo>
                  <a:pt x="770850" y="760891"/>
                </a:lnTo>
                <a:lnTo>
                  <a:pt x="0" y="760891"/>
                </a:lnTo>
                <a:lnTo>
                  <a:pt x="0" y="0"/>
                </a:lnTo>
                <a:close/>
              </a:path>
            </a:pathLst>
          </a:custGeom>
          <a:blipFill>
            <a:blip r:embed="rId11"/>
            <a:stretch>
              <a:fillRect/>
            </a:stretch>
          </a:blipFill>
        </p:spPr>
        <p:txBody>
          <a:bodyPr/>
          <a:lstStyle/>
          <a:p>
            <a:endParaRPr lang="x-none"/>
          </a:p>
        </p:txBody>
      </p:sp>
      <p:sp>
        <p:nvSpPr>
          <p:cNvPr id="65" name="TextBox 65"/>
          <p:cNvSpPr txBox="1"/>
          <p:nvPr/>
        </p:nvSpPr>
        <p:spPr>
          <a:xfrm rot="5400000">
            <a:off x="16261066" y="1935522"/>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ABOUT ME</a:t>
            </a:r>
          </a:p>
        </p:txBody>
      </p:sp>
      <p:sp>
        <p:nvSpPr>
          <p:cNvPr id="66" name="TextBox 66"/>
          <p:cNvSpPr txBox="1"/>
          <p:nvPr/>
        </p:nvSpPr>
        <p:spPr>
          <a:xfrm>
            <a:off x="1850975" y="1636130"/>
            <a:ext cx="7064425" cy="9356408"/>
          </a:xfrm>
          <a:prstGeom prst="rect">
            <a:avLst/>
          </a:prstGeom>
        </p:spPr>
        <p:txBody>
          <a:bodyPr wrap="square" lIns="0" tIns="0" rIns="0" bIns="0" rtlCol="0" anchor="t">
            <a:spAutoFit/>
          </a:bodyPr>
          <a:lstStyle/>
          <a:p>
            <a:pPr>
              <a:spcBef>
                <a:spcPct val="0"/>
              </a:spcBef>
            </a:pPr>
            <a:r>
              <a:rPr lang="ru-RU" sz="2800" b="1" dirty="0">
                <a:latin typeface="Times New Roman" panose="02020603050405020304" pitchFamily="18" charset="0"/>
                <a:cs typeface="Times New Roman" panose="02020603050405020304" pitchFamily="18" charset="0"/>
              </a:rPr>
              <a:t>2-тапсырма:  КЕЙС әдісі </a:t>
            </a:r>
          </a:p>
          <a:p>
            <a:pPr>
              <a:spcBef>
                <a:spcPct val="0"/>
              </a:spcBef>
            </a:pPr>
            <a:r>
              <a:rPr lang="ru-RU" sz="2800" dirty="0" err="1">
                <a:latin typeface="Times New Roman" panose="02020603050405020304" pitchFamily="18" charset="0"/>
                <a:cs typeface="Times New Roman" panose="02020603050405020304" pitchFamily="18" charset="0"/>
              </a:rPr>
              <a:t>Жұптар</a:t>
            </a:r>
            <a:r>
              <a:rPr lang="ru-RU" sz="2800" dirty="0">
                <a:latin typeface="Times New Roman" panose="02020603050405020304" pitchFamily="18" charset="0"/>
                <a:cs typeface="Times New Roman" panose="02020603050405020304" pitchFamily="18" charset="0"/>
              </a:rPr>
              <a:t> әртүрлі кейс </a:t>
            </a:r>
            <a:r>
              <a:rPr lang="ru-RU" sz="2800" dirty="0" err="1">
                <a:latin typeface="Times New Roman" panose="02020603050405020304" pitchFamily="18" charset="0"/>
                <a:cs typeface="Times New Roman" panose="02020603050405020304" pitchFamily="18" charset="0"/>
              </a:rPr>
              <a:t>алады</a:t>
            </a:r>
            <a:endParaRPr lang="ru-RU" sz="2800" dirty="0">
              <a:latin typeface="Times New Roman" panose="02020603050405020304" pitchFamily="18" charset="0"/>
              <a:cs typeface="Times New Roman" panose="02020603050405020304" pitchFamily="18" charset="0"/>
            </a:endParaRPr>
          </a:p>
          <a:p>
            <a:pPr>
              <a:spcBef>
                <a:spcPct val="0"/>
              </a:spcBef>
            </a:pPr>
            <a:r>
              <a:rPr lang="ru-RU" sz="2800" dirty="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ЖҰП 1</a:t>
            </a:r>
          </a:p>
          <a:p>
            <a:pPr>
              <a:spcBef>
                <a:spcPct val="0"/>
              </a:spcBef>
            </a:pPr>
            <a:r>
              <a:rPr lang="ru-RU" sz="2800" dirty="0">
                <a:latin typeface="Times New Roman" panose="02020603050405020304" pitchFamily="18" charset="0"/>
                <a:cs typeface="Times New Roman" panose="02020603050405020304" pitchFamily="18" charset="0"/>
              </a:rPr>
              <a:t>Электрик </a:t>
            </a:r>
            <a:r>
              <a:rPr lang="ru-RU" sz="2800" dirty="0" err="1">
                <a:latin typeface="Times New Roman" panose="02020603050405020304" pitchFamily="18" charset="0"/>
                <a:cs typeface="Times New Roman" panose="02020603050405020304" pitchFamily="18" charset="0"/>
              </a:rPr>
              <a:t>токты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өшірмей</a:t>
            </a:r>
            <a:r>
              <a:rPr lang="ru-RU" sz="2800" dirty="0">
                <a:latin typeface="Times New Roman" panose="02020603050405020304" pitchFamily="18" charset="0"/>
                <a:cs typeface="Times New Roman" panose="02020603050405020304" pitchFamily="18" charset="0"/>
              </a:rPr>
              <a:t> жұмыс </a:t>
            </a:r>
            <a:r>
              <a:rPr lang="ru-RU" sz="2800" dirty="0" err="1">
                <a:latin typeface="Times New Roman" panose="02020603050405020304" pitchFamily="18" charset="0"/>
                <a:cs typeface="Times New Roman" panose="02020603050405020304" pitchFamily="18" charset="0"/>
              </a:rPr>
              <a:t>істеді</a:t>
            </a:r>
            <a:endParaRPr lang="ru-RU" sz="2800" dirty="0">
              <a:latin typeface="Times New Roman" panose="02020603050405020304" pitchFamily="18" charset="0"/>
              <a:cs typeface="Times New Roman" panose="02020603050405020304" pitchFamily="18" charset="0"/>
            </a:endParaRPr>
          </a:p>
          <a:p>
            <a:pPr>
              <a:spcBef>
                <a:spcPct val="0"/>
              </a:spcBef>
            </a:pPr>
            <a:r>
              <a:rPr lang="ru-RU" sz="2800" dirty="0" err="1">
                <a:latin typeface="Times New Roman" panose="02020603050405020304" pitchFamily="18" charset="0"/>
                <a:cs typeface="Times New Roman" panose="02020603050405020304" pitchFamily="18" charset="0"/>
              </a:rPr>
              <a:t>Тапсырма:Қателікті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атаңыз</a:t>
            </a:r>
            <a:endParaRPr lang="ru-RU" sz="2800" dirty="0">
              <a:latin typeface="Times New Roman" panose="02020603050405020304" pitchFamily="18" charset="0"/>
              <a:cs typeface="Times New Roman" panose="02020603050405020304" pitchFamily="18" charset="0"/>
            </a:endParaRPr>
          </a:p>
          <a:p>
            <a:pPr>
              <a:spcBef>
                <a:spcPct val="0"/>
              </a:spcBef>
            </a:pPr>
            <a:r>
              <a:rPr lang="ru-RU" sz="2800" dirty="0">
                <a:latin typeface="Times New Roman" panose="02020603050405020304" pitchFamily="18" charset="0"/>
                <a:cs typeface="Times New Roman" panose="02020603050405020304" pitchFamily="18" charset="0"/>
              </a:rPr>
              <a:t>2 қауіп жазыңыз</a:t>
            </a:r>
          </a:p>
          <a:p>
            <a:pPr>
              <a:spcBef>
                <a:spcPct val="0"/>
              </a:spcBef>
            </a:pPr>
            <a:r>
              <a:rPr lang="ru-RU" sz="2800" dirty="0">
                <a:latin typeface="Times New Roman" panose="02020603050405020304" pitchFamily="18" charset="0"/>
                <a:cs typeface="Times New Roman" panose="02020603050405020304" pitchFamily="18" charset="0"/>
              </a:rPr>
              <a:t>Дұрыс нұсқау құрастырыңыз</a:t>
            </a:r>
          </a:p>
          <a:p>
            <a:pPr>
              <a:spcBef>
                <a:spcPct val="0"/>
              </a:spcBef>
            </a:pPr>
            <a:r>
              <a:rPr lang="ru-RU" sz="2800" dirty="0">
                <a:latin typeface="Times New Roman" panose="02020603050405020304" pitchFamily="18" charset="0"/>
                <a:cs typeface="Times New Roman" panose="02020603050405020304" pitchFamily="18" charset="0"/>
              </a:rPr>
              <a:t>Қате </a:t>
            </a:r>
            <a:r>
              <a:rPr lang="ru-RU" sz="2800" dirty="0" err="1">
                <a:latin typeface="Times New Roman" panose="02020603050405020304" pitchFamily="18" charset="0"/>
                <a:cs typeface="Times New Roman" panose="02020603050405020304" pitchFamily="18" charset="0"/>
              </a:rPr>
              <a:t>сөзді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дұрыстаңыз</a:t>
            </a:r>
            <a:r>
              <a:rPr lang="ru-RU" sz="2800" dirty="0">
                <a:latin typeface="Times New Roman" panose="02020603050405020304" pitchFamily="18" charset="0"/>
                <a:cs typeface="Times New Roman" panose="02020603050405020304" pitchFamily="18" charset="0"/>
              </a:rPr>
              <a:t> </a:t>
            </a:r>
          </a:p>
          <a:p>
            <a:pPr>
              <a:spcBef>
                <a:spcPct val="0"/>
              </a:spcBef>
            </a:pPr>
            <a:r>
              <a:rPr lang="ru-RU" sz="2800" b="1" dirty="0">
                <a:latin typeface="Times New Roman" panose="02020603050405020304" pitchFamily="18" charset="0"/>
                <a:cs typeface="Times New Roman" panose="02020603050405020304" pitchFamily="18" charset="0"/>
              </a:rPr>
              <a:t>ЖҰП 2 </a:t>
            </a:r>
          </a:p>
          <a:p>
            <a:pPr>
              <a:spcBef>
                <a:spcPct val="0"/>
              </a:spcBef>
            </a:pPr>
            <a:r>
              <a:rPr lang="ru-RU" sz="2800" dirty="0">
                <a:latin typeface="Times New Roman" panose="02020603050405020304" pitchFamily="18" charset="0"/>
                <a:cs typeface="Times New Roman" panose="02020603050405020304" pitchFamily="18" charset="0"/>
              </a:rPr>
              <a:t>Құрал дұрыс </a:t>
            </a:r>
            <a:r>
              <a:rPr lang="ru-RU" sz="2800" dirty="0" err="1">
                <a:latin typeface="Times New Roman" panose="02020603050405020304" pitchFamily="18" charset="0"/>
                <a:cs typeface="Times New Roman" panose="02020603050405020304" pitchFamily="18" charset="0"/>
              </a:rPr>
              <a:t>қолданылмады</a:t>
            </a:r>
            <a:endParaRPr lang="ru-RU" sz="2800" dirty="0">
              <a:latin typeface="Times New Roman" panose="02020603050405020304" pitchFamily="18" charset="0"/>
              <a:cs typeface="Times New Roman" panose="02020603050405020304" pitchFamily="18" charset="0"/>
            </a:endParaRPr>
          </a:p>
          <a:p>
            <a:pPr>
              <a:spcBef>
                <a:spcPct val="0"/>
              </a:spcBef>
            </a:pPr>
            <a:r>
              <a:rPr lang="ru-RU" sz="2800" dirty="0" err="1">
                <a:latin typeface="Times New Roman" panose="02020603050405020304" pitchFamily="18" charset="0"/>
                <a:cs typeface="Times New Roman" panose="02020603050405020304" pitchFamily="18" charset="0"/>
              </a:rPr>
              <a:t>Тапсырма:Қай</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жерде</a:t>
            </a:r>
            <a:r>
              <a:rPr lang="ru-RU" sz="2800" dirty="0">
                <a:latin typeface="Times New Roman" panose="02020603050405020304" pitchFamily="18" charset="0"/>
                <a:cs typeface="Times New Roman" panose="02020603050405020304" pitchFamily="18" charset="0"/>
              </a:rPr>
              <a:t> қате?</a:t>
            </a:r>
          </a:p>
          <a:p>
            <a:pPr>
              <a:spcBef>
                <a:spcPct val="0"/>
              </a:spcBef>
            </a:pPr>
            <a:r>
              <a:rPr lang="ru-RU" sz="2800" dirty="0">
                <a:latin typeface="Times New Roman" panose="02020603050405020304" pitchFamily="18" charset="0"/>
                <a:cs typeface="Times New Roman" panose="02020603050405020304" pitchFamily="18" charset="0"/>
              </a:rPr>
              <a:t>Қандай жарақат болуы мүмкін?</a:t>
            </a:r>
          </a:p>
          <a:p>
            <a:pPr>
              <a:spcBef>
                <a:spcPct val="0"/>
              </a:spcBef>
            </a:pPr>
            <a:r>
              <a:rPr lang="ru-RU" sz="2800" dirty="0">
                <a:latin typeface="Times New Roman" panose="02020603050405020304" pitchFamily="18" charset="0"/>
                <a:cs typeface="Times New Roman" panose="02020603050405020304" pitchFamily="18" charset="0"/>
              </a:rPr>
              <a:t>2 кәсіби термин </a:t>
            </a:r>
            <a:r>
              <a:rPr lang="ru-RU" sz="2800" dirty="0" err="1">
                <a:latin typeface="Times New Roman" panose="02020603050405020304" pitchFamily="18" charset="0"/>
                <a:cs typeface="Times New Roman" panose="02020603050405020304" pitchFamily="18" charset="0"/>
              </a:rPr>
              <a:t>қолданып</a:t>
            </a:r>
            <a:r>
              <a:rPr lang="ru-RU" sz="2800" dirty="0">
                <a:latin typeface="Times New Roman" panose="02020603050405020304" pitchFamily="18" charset="0"/>
                <a:cs typeface="Times New Roman" panose="02020603050405020304" pitchFamily="18" charset="0"/>
              </a:rPr>
              <a:t> сөйлем </a:t>
            </a:r>
            <a:r>
              <a:rPr lang="ru-RU" sz="2800" dirty="0" err="1">
                <a:latin typeface="Times New Roman" panose="02020603050405020304" pitchFamily="18" charset="0"/>
                <a:cs typeface="Times New Roman" panose="02020603050405020304" pitchFamily="18" charset="0"/>
              </a:rPr>
              <a:t>құра</a:t>
            </a:r>
            <a:endParaRPr lang="ru-RU" sz="2800" dirty="0">
              <a:latin typeface="Times New Roman" panose="02020603050405020304" pitchFamily="18" charset="0"/>
              <a:cs typeface="Times New Roman" panose="02020603050405020304" pitchFamily="18" charset="0"/>
            </a:endParaRPr>
          </a:p>
          <a:p>
            <a:pPr>
              <a:spcBef>
                <a:spcPct val="0"/>
              </a:spcBef>
            </a:pPr>
            <a:r>
              <a:rPr lang="ru-RU" sz="2800" b="1" dirty="0">
                <a:latin typeface="Times New Roman" panose="02020603050405020304" pitchFamily="18" charset="0"/>
                <a:cs typeface="Times New Roman" panose="02020603050405020304" pitchFamily="18" charset="0"/>
              </a:rPr>
              <a:t>ЖҰП 3</a:t>
            </a:r>
          </a:p>
          <a:p>
            <a:pPr>
              <a:spcBef>
                <a:spcPct val="0"/>
              </a:spcBef>
            </a:pPr>
            <a:r>
              <a:rPr lang="ru-RU" sz="2800" dirty="0">
                <a:latin typeface="Times New Roman" panose="02020603050405020304" pitchFamily="18" charset="0"/>
                <a:cs typeface="Times New Roman" panose="02020603050405020304" pitchFamily="18" charset="0"/>
              </a:rPr>
              <a:t>Нұсқау нақты </a:t>
            </a:r>
            <a:r>
              <a:rPr lang="ru-RU" sz="2800" dirty="0" err="1">
                <a:latin typeface="Times New Roman" panose="02020603050405020304" pitchFamily="18" charset="0"/>
                <a:cs typeface="Times New Roman" panose="02020603050405020304" pitchFamily="18" charset="0"/>
              </a:rPr>
              <a:t>берілмеді</a:t>
            </a:r>
            <a:endParaRPr lang="ru-RU" sz="2800" dirty="0">
              <a:latin typeface="Times New Roman" panose="02020603050405020304" pitchFamily="18" charset="0"/>
              <a:cs typeface="Times New Roman" panose="02020603050405020304" pitchFamily="18" charset="0"/>
            </a:endParaRPr>
          </a:p>
          <a:p>
            <a:pPr>
              <a:spcBef>
                <a:spcPct val="0"/>
              </a:spcBef>
            </a:pPr>
            <a:r>
              <a:rPr lang="ru-RU" sz="2800" dirty="0" err="1">
                <a:latin typeface="Times New Roman" panose="02020603050405020304" pitchFamily="18" charset="0"/>
                <a:cs typeface="Times New Roman" panose="02020603050405020304" pitchFamily="18" charset="0"/>
              </a:rPr>
              <a:t>Тапсырма:Сөйлемді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түзетіңіз</a:t>
            </a:r>
            <a:r>
              <a:rPr lang="ru-RU" sz="2800" dirty="0">
                <a:latin typeface="Times New Roman" panose="02020603050405020304" pitchFamily="18" charset="0"/>
                <a:cs typeface="Times New Roman" panose="02020603050405020304" pitchFamily="18" charset="0"/>
              </a:rPr>
              <a:t>: </a:t>
            </a:r>
          </a:p>
          <a:p>
            <a:pPr>
              <a:spcBef>
                <a:spcPct val="0"/>
              </a:spcBef>
            </a:pPr>
            <a:r>
              <a:rPr lang="ru-RU" sz="2800" dirty="0">
                <a:latin typeface="Times New Roman" panose="02020603050405020304" pitchFamily="18" charset="0"/>
                <a:cs typeface="Times New Roman" panose="02020603050405020304" pitchFamily="18" charset="0"/>
              </a:rPr>
              <a:t>«</a:t>
            </a:r>
            <a:r>
              <a:rPr lang="ru-RU" sz="2800" dirty="0" err="1">
                <a:latin typeface="Times New Roman" panose="02020603050405020304" pitchFamily="18" charset="0"/>
                <a:cs typeface="Times New Roman" panose="02020603050405020304" pitchFamily="18" charset="0"/>
              </a:rPr>
              <a:t>Мынаны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істей</a:t>
            </a:r>
            <a:r>
              <a:rPr lang="ru-RU" sz="2800" dirty="0">
                <a:latin typeface="Times New Roman" panose="02020603050405020304" pitchFamily="18" charset="0"/>
                <a:cs typeface="Times New Roman" panose="02020603050405020304" pitchFamily="18" charset="0"/>
              </a:rPr>
              <a:t> сал»</a:t>
            </a:r>
          </a:p>
          <a:p>
            <a:pPr>
              <a:spcBef>
                <a:spcPct val="0"/>
              </a:spcBef>
            </a:pPr>
            <a:r>
              <a:rPr lang="ru-RU" sz="2800" dirty="0">
                <a:latin typeface="Times New Roman" panose="02020603050405020304" pitchFamily="18" charset="0"/>
                <a:cs typeface="Times New Roman" panose="02020603050405020304" pitchFamily="18" charset="0"/>
              </a:rPr>
              <a:t>Нақты нұсқау жазыңыз</a:t>
            </a:r>
          </a:p>
          <a:p>
            <a:pPr>
              <a:spcBef>
                <a:spcPct val="0"/>
              </a:spcBef>
            </a:pPr>
            <a:r>
              <a:rPr lang="ru-RU" sz="2800" dirty="0">
                <a:latin typeface="Times New Roman" panose="02020603050405020304" pitchFamily="18" charset="0"/>
                <a:cs typeface="Times New Roman" panose="02020603050405020304" pitchFamily="18" charset="0"/>
              </a:rPr>
              <a:t>Сөз </a:t>
            </a:r>
            <a:r>
              <a:rPr lang="ru-RU" sz="2800" dirty="0" err="1">
                <a:latin typeface="Times New Roman" panose="02020603050405020304" pitchFamily="18" charset="0"/>
                <a:cs typeface="Times New Roman" panose="02020603050405020304" pitchFamily="18" charset="0"/>
              </a:rPr>
              <a:t>тазалығының</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рөлін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түсіндіріңіз</a:t>
            </a:r>
            <a:endParaRPr lang="ru-RU" sz="2800" dirty="0">
              <a:latin typeface="Times New Roman" panose="02020603050405020304" pitchFamily="18" charset="0"/>
              <a:cs typeface="Times New Roman" panose="02020603050405020304" pitchFamily="18" charset="0"/>
            </a:endParaRPr>
          </a:p>
          <a:p>
            <a:pPr>
              <a:spcBef>
                <a:spcPct val="0"/>
              </a:spcBef>
            </a:pPr>
            <a:r>
              <a:rPr lang="ru-RU" sz="2400" dirty="0">
                <a:latin typeface="Times New Roman" panose="02020603050405020304" pitchFamily="18" charset="0"/>
                <a:cs typeface="Times New Roman" panose="02020603050405020304" pitchFamily="18" charset="0"/>
              </a:rPr>
              <a:t>________________________________________</a:t>
            </a:r>
          </a:p>
          <a:p>
            <a:pPr>
              <a:spcBef>
                <a:spcPct val="0"/>
              </a:spcBef>
            </a:pPr>
            <a:r>
              <a:rPr lang="ru-RU" sz="2400" dirty="0">
                <a:latin typeface="Times New Roman" panose="02020603050405020304" pitchFamily="18" charset="0"/>
                <a:cs typeface="Times New Roman" panose="02020603050405020304" pitchFamily="18" charset="0"/>
              </a:rPr>
              <a:t>________________________________________</a:t>
            </a:r>
          </a:p>
          <a:p>
            <a:pPr>
              <a:spcBef>
                <a:spcPct val="0"/>
              </a:spcBef>
            </a:pPr>
            <a:endParaRPr lang="ru-RU" sz="2800" dirty="0">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xmlns="" id="{FAE5D042-1B39-4E21-9207-68DE665DEC2E}"/>
              </a:ext>
            </a:extLst>
          </p:cNvPr>
          <p:cNvSpPr txBox="1"/>
          <p:nvPr/>
        </p:nvSpPr>
        <p:spPr>
          <a:xfrm>
            <a:off x="9448800" y="1382647"/>
            <a:ext cx="7604603" cy="1661993"/>
          </a:xfrm>
          <a:prstGeom prst="rect">
            <a:avLst/>
          </a:prstGeom>
          <a:noFill/>
        </p:spPr>
        <p:txBody>
          <a:bodyPr wrap="square" rtlCol="0">
            <a:spAutoFit/>
          </a:bodyPr>
          <a:lstStyle/>
          <a:p>
            <a:pPr lvl="0" eaLnBrk="0" fontAlgn="base" hangingPunct="0">
              <a:spcBef>
                <a:spcPct val="0"/>
              </a:spcBef>
              <a:spcAft>
                <a:spcPct val="0"/>
              </a:spcAft>
            </a:pPr>
            <a:endParaRPr lang="ru-RU" altLang="ru-RU" sz="2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400" dirty="0">
                <a:latin typeface="Times New Roman" panose="02020603050405020304" pitchFamily="18" charset="0"/>
                <a:cs typeface="Times New Roman" panose="02020603050405020304" pitchFamily="18" charset="0"/>
              </a:rPr>
              <a:t>________________________________________</a:t>
            </a:r>
          </a:p>
          <a:p>
            <a:pPr lvl="0" eaLnBrk="0" fontAlgn="base" hangingPunct="0">
              <a:spcBef>
                <a:spcPct val="0"/>
              </a:spcBef>
              <a:spcAft>
                <a:spcPct val="0"/>
              </a:spcAft>
            </a:pPr>
            <a:endParaRPr lang="ru-RU" altLang="ru-RU" sz="12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endParaRPr lang="ru-RU" dirty="0"/>
          </a:p>
        </p:txBody>
      </p:sp>
      <p:pic>
        <p:nvPicPr>
          <p:cNvPr id="37" name="Рисунок 36">
            <a:extLst>
              <a:ext uri="{FF2B5EF4-FFF2-40B4-BE49-F238E27FC236}">
                <a16:creationId xmlns:a16="http://schemas.microsoft.com/office/drawing/2014/main" xmlns="" id="{C8660355-9015-248B-2413-4F7B22BD1E6D}"/>
              </a:ext>
            </a:extLst>
          </p:cNvPr>
          <p:cNvPicPr>
            <a:picLocks noChangeAspect="1"/>
          </p:cNvPicPr>
          <p:nvPr/>
        </p:nvPicPr>
        <p:blipFill>
          <a:blip r:embed="rId12"/>
          <a:stretch>
            <a:fillRect/>
          </a:stretch>
        </p:blipFill>
        <p:spPr>
          <a:xfrm>
            <a:off x="9937125" y="1810542"/>
            <a:ext cx="4038462" cy="3028847"/>
          </a:xfrm>
          <a:prstGeom prst="rect">
            <a:avLst/>
          </a:prstGeom>
        </p:spPr>
      </p:pic>
      <p:pic>
        <p:nvPicPr>
          <p:cNvPr id="39" name="Рисунок 38">
            <a:extLst>
              <a:ext uri="{FF2B5EF4-FFF2-40B4-BE49-F238E27FC236}">
                <a16:creationId xmlns:a16="http://schemas.microsoft.com/office/drawing/2014/main" xmlns="" id="{BF3BB818-38B3-7198-30C2-6F8C72B2EE67}"/>
              </a:ext>
            </a:extLst>
          </p:cNvPr>
          <p:cNvPicPr>
            <a:picLocks noChangeAspect="1"/>
          </p:cNvPicPr>
          <p:nvPr/>
        </p:nvPicPr>
        <p:blipFill>
          <a:blip r:embed="rId13"/>
          <a:stretch>
            <a:fillRect/>
          </a:stretch>
        </p:blipFill>
        <p:spPr>
          <a:xfrm>
            <a:off x="12764803" y="4860282"/>
            <a:ext cx="3970196" cy="2977647"/>
          </a:xfrm>
          <a:prstGeom prst="rect">
            <a:avLst/>
          </a:prstGeom>
        </p:spPr>
      </p:pic>
      <p:pic>
        <p:nvPicPr>
          <p:cNvPr id="41" name="Рисунок 40">
            <a:extLst>
              <a:ext uri="{FF2B5EF4-FFF2-40B4-BE49-F238E27FC236}">
                <a16:creationId xmlns:a16="http://schemas.microsoft.com/office/drawing/2014/main" xmlns="" id="{CB472D2E-1F4D-1BB0-9A48-F25D5FC446CA}"/>
              </a:ext>
            </a:extLst>
          </p:cNvPr>
          <p:cNvPicPr>
            <a:picLocks noChangeAspect="1"/>
          </p:cNvPicPr>
          <p:nvPr/>
        </p:nvPicPr>
        <p:blipFill>
          <a:blip r:embed="rId14"/>
          <a:stretch>
            <a:fillRect/>
          </a:stretch>
        </p:blipFill>
        <p:spPr>
          <a:xfrm>
            <a:off x="10314407" y="8026930"/>
            <a:ext cx="4308838" cy="3231629"/>
          </a:xfrm>
          <a:prstGeom prst="rect">
            <a:avLst/>
          </a:prstGeom>
        </p:spPr>
      </p:pic>
    </p:spTree>
    <p:extLst>
      <p:ext uri="{BB962C8B-B14F-4D97-AF65-F5344CB8AC3E}">
        <p14:creationId xmlns:p14="http://schemas.microsoft.com/office/powerpoint/2010/main" val="34777234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p:cNvGrpSpPr/>
        <p:nvPr/>
      </p:nvGrpSpPr>
      <p:grpSpPr>
        <a:xfrm>
          <a:off x="0" y="0"/>
          <a:ext cx="0" cy="0"/>
          <a:chOff x="0" y="0"/>
          <a:chExt cx="0" cy="0"/>
        </a:xfrm>
      </p:grpSpPr>
      <p:sp>
        <p:nvSpPr>
          <p:cNvPr id="2" name="Freeform 2"/>
          <p:cNvSpPr/>
          <p:nvPr/>
        </p:nvSpPr>
        <p:spPr>
          <a:xfrm rot="-1027091">
            <a:off x="12569820" y="-2394357"/>
            <a:ext cx="6700188" cy="6700188"/>
          </a:xfrm>
          <a:custGeom>
            <a:avLst/>
            <a:gdLst/>
            <a:ahLst/>
            <a:cxnLst/>
            <a:rect l="l" t="t" r="r" b="b"/>
            <a:pathLst>
              <a:path w="6700188" h="6700188">
                <a:moveTo>
                  <a:pt x="0" y="0"/>
                </a:moveTo>
                <a:lnTo>
                  <a:pt x="6700188" y="0"/>
                </a:lnTo>
                <a:lnTo>
                  <a:pt x="6700188" y="6700188"/>
                </a:lnTo>
                <a:lnTo>
                  <a:pt x="0" y="6700188"/>
                </a:lnTo>
                <a:lnTo>
                  <a:pt x="0" y="0"/>
                </a:lnTo>
                <a:close/>
              </a:path>
            </a:pathLst>
          </a:custGeom>
          <a:blipFill>
            <a:blip r:embed="rId2"/>
            <a:stretch>
              <a:fillRect/>
            </a:stretch>
          </a:blipFill>
        </p:spPr>
        <p:txBody>
          <a:bodyPr/>
          <a:lstStyle/>
          <a:p>
            <a:endParaRPr lang="x-none"/>
          </a:p>
        </p:txBody>
      </p:sp>
      <p:sp>
        <p:nvSpPr>
          <p:cNvPr id="5" name="Freeform 5"/>
          <p:cNvSpPr/>
          <p:nvPr/>
        </p:nvSpPr>
        <p:spPr>
          <a:xfrm rot="815579">
            <a:off x="-1672909"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x-none"/>
          </a:p>
        </p:txBody>
      </p:sp>
      <p:sp>
        <p:nvSpPr>
          <p:cNvPr id="6" name="Freeform 6"/>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4"/>
            <a:stretch>
              <a:fillRect/>
            </a:stretch>
          </a:blipFill>
        </p:spPr>
        <p:txBody>
          <a:bodyPr/>
          <a:lstStyle/>
          <a:p>
            <a:endParaRPr lang="x-none"/>
          </a:p>
        </p:txBody>
      </p:sp>
      <p:sp>
        <p:nvSpPr>
          <p:cNvPr id="7" name="Freeform 7"/>
          <p:cNvSpPr/>
          <p:nvPr/>
        </p:nvSpPr>
        <p:spPr>
          <a:xfrm rot="747941">
            <a:off x="13038597" y="7011975"/>
            <a:ext cx="7125109" cy="3259737"/>
          </a:xfrm>
          <a:custGeom>
            <a:avLst/>
            <a:gdLst/>
            <a:ahLst/>
            <a:cxnLst/>
            <a:rect l="l" t="t" r="r" b="b"/>
            <a:pathLst>
              <a:path w="7125109" h="3259737">
                <a:moveTo>
                  <a:pt x="0" y="0"/>
                </a:moveTo>
                <a:lnTo>
                  <a:pt x="7125109" y="0"/>
                </a:lnTo>
                <a:lnTo>
                  <a:pt x="7125109" y="3259737"/>
                </a:lnTo>
                <a:lnTo>
                  <a:pt x="0" y="3259737"/>
                </a:lnTo>
                <a:lnTo>
                  <a:pt x="0" y="0"/>
                </a:lnTo>
                <a:close/>
              </a:path>
            </a:pathLst>
          </a:custGeom>
          <a:blipFill>
            <a:blip r:embed="rId5"/>
            <a:stretch>
              <a:fillRect/>
            </a:stretch>
          </a:blipFill>
        </p:spPr>
        <p:txBody>
          <a:bodyPr/>
          <a:lstStyle/>
          <a:p>
            <a:endParaRPr lang="x-none"/>
          </a:p>
        </p:txBody>
      </p:sp>
      <p:sp>
        <p:nvSpPr>
          <p:cNvPr id="8" name="Freeform 8"/>
          <p:cNvSpPr/>
          <p:nvPr/>
        </p:nvSpPr>
        <p:spPr>
          <a:xfrm rot="-1154372">
            <a:off x="-2354202" y="3983403"/>
            <a:ext cx="6250608" cy="4023829"/>
          </a:xfrm>
          <a:custGeom>
            <a:avLst/>
            <a:gdLst/>
            <a:ahLst/>
            <a:cxnLst/>
            <a:rect l="l" t="t" r="r" b="b"/>
            <a:pathLst>
              <a:path w="6250608" h="4023829">
                <a:moveTo>
                  <a:pt x="0" y="0"/>
                </a:moveTo>
                <a:lnTo>
                  <a:pt x="6250609" y="0"/>
                </a:lnTo>
                <a:lnTo>
                  <a:pt x="6250609" y="4023829"/>
                </a:lnTo>
                <a:lnTo>
                  <a:pt x="0" y="4023829"/>
                </a:lnTo>
                <a:lnTo>
                  <a:pt x="0" y="0"/>
                </a:lnTo>
                <a:close/>
              </a:path>
            </a:pathLst>
          </a:custGeom>
          <a:blipFill>
            <a:blip r:embed="rId6"/>
            <a:stretch>
              <a:fillRect/>
            </a:stretch>
          </a:blipFill>
        </p:spPr>
        <p:txBody>
          <a:bodyPr/>
          <a:lstStyle/>
          <a:p>
            <a:endParaRPr lang="x-none"/>
          </a:p>
        </p:txBody>
      </p:sp>
      <p:sp>
        <p:nvSpPr>
          <p:cNvPr id="9" name="Freeform 9"/>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7"/>
            <a:stretch>
              <a:fillRect/>
            </a:stretch>
          </a:blipFill>
        </p:spPr>
        <p:txBody>
          <a:bodyPr/>
          <a:lstStyle/>
          <a:p>
            <a:endParaRPr lang="x-none"/>
          </a:p>
        </p:txBody>
      </p:sp>
      <p:sp>
        <p:nvSpPr>
          <p:cNvPr id="10" name="Freeform 10"/>
          <p:cNvSpPr/>
          <p:nvPr/>
        </p:nvSpPr>
        <p:spPr>
          <a:xfrm>
            <a:off x="1390541" y="-364331"/>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8"/>
            <a:stretch>
              <a:fillRect/>
            </a:stretch>
          </a:blipFill>
        </p:spPr>
        <p:txBody>
          <a:bodyPr/>
          <a:lstStyle/>
          <a:p>
            <a:endParaRPr lang="x-none"/>
          </a:p>
        </p:txBody>
      </p:sp>
      <p:grpSp>
        <p:nvGrpSpPr>
          <p:cNvPr id="11" name="Group 11"/>
          <p:cNvGrpSpPr/>
          <p:nvPr/>
        </p:nvGrpSpPr>
        <p:grpSpPr>
          <a:xfrm>
            <a:off x="16196929" y="5425059"/>
            <a:ext cx="1712950" cy="2202900"/>
            <a:chOff x="0" y="0"/>
            <a:chExt cx="451147" cy="580188"/>
          </a:xfrm>
        </p:grpSpPr>
        <p:sp>
          <p:nvSpPr>
            <p:cNvPr id="12" name="Freeform 12"/>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14" name="TextBox 14"/>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EDDFCC"/>
                </a:solidFill>
                <a:latin typeface="Monterchi Bold"/>
                <a:ea typeface="Monterchi Bold"/>
                <a:cs typeface="Monterchi Bold"/>
                <a:sym typeface="Monterchi Bold"/>
              </a:rPr>
              <a:t>CONTACT</a:t>
            </a:r>
          </a:p>
        </p:txBody>
      </p:sp>
      <p:grpSp>
        <p:nvGrpSpPr>
          <p:cNvPr id="15" name="Group 15"/>
          <p:cNvGrpSpPr/>
          <p:nvPr/>
        </p:nvGrpSpPr>
        <p:grpSpPr>
          <a:xfrm>
            <a:off x="16196929" y="4229405"/>
            <a:ext cx="1712950" cy="2437925"/>
            <a:chOff x="0" y="0"/>
            <a:chExt cx="451147" cy="642087"/>
          </a:xfrm>
        </p:grpSpPr>
        <p:sp>
          <p:nvSpPr>
            <p:cNvPr id="16" name="Freeform 16"/>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18" name="TextBox 18"/>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a:solidFill>
                  <a:srgbClr val="EDDFCC"/>
                </a:solidFill>
                <a:latin typeface="Monterchi Bold"/>
                <a:ea typeface="Monterchi Bold"/>
                <a:cs typeface="Monterchi Bold"/>
                <a:sym typeface="Monterchi Bold"/>
              </a:rPr>
              <a:t>PROJECT PORTFOLIO</a:t>
            </a:r>
          </a:p>
        </p:txBody>
      </p:sp>
      <p:grpSp>
        <p:nvGrpSpPr>
          <p:cNvPr id="19" name="Group 19"/>
          <p:cNvGrpSpPr/>
          <p:nvPr/>
        </p:nvGrpSpPr>
        <p:grpSpPr>
          <a:xfrm>
            <a:off x="16196929" y="3299350"/>
            <a:ext cx="1712950" cy="2437925"/>
            <a:chOff x="0" y="0"/>
            <a:chExt cx="451147" cy="642087"/>
          </a:xfrm>
        </p:grpSpPr>
        <p:sp>
          <p:nvSpPr>
            <p:cNvPr id="20" name="Freeform 20"/>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2" name="TextBox 22"/>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3" name="Group 23"/>
          <p:cNvGrpSpPr/>
          <p:nvPr/>
        </p:nvGrpSpPr>
        <p:grpSpPr>
          <a:xfrm>
            <a:off x="16196929" y="2415971"/>
            <a:ext cx="1712950" cy="2437925"/>
            <a:chOff x="0" y="0"/>
            <a:chExt cx="451147" cy="642087"/>
          </a:xfrm>
        </p:grpSpPr>
        <p:sp>
          <p:nvSpPr>
            <p:cNvPr id="24" name="Freeform 24"/>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5" name="TextBox 25"/>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6" name="TextBox 26"/>
          <p:cNvSpPr txBox="1"/>
          <p:nvPr/>
        </p:nvSpPr>
        <p:spPr>
          <a:xfrm rot="5400000">
            <a:off x="16261066" y="3440306"/>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PERSONAL SKILL</a:t>
            </a:r>
          </a:p>
        </p:txBody>
      </p:sp>
      <p:grpSp>
        <p:nvGrpSpPr>
          <p:cNvPr id="27" name="Group 27"/>
          <p:cNvGrpSpPr/>
          <p:nvPr/>
        </p:nvGrpSpPr>
        <p:grpSpPr>
          <a:xfrm>
            <a:off x="16196929" y="1802668"/>
            <a:ext cx="1712950" cy="2202900"/>
            <a:chOff x="0" y="0"/>
            <a:chExt cx="451147" cy="580188"/>
          </a:xfrm>
        </p:grpSpPr>
        <p:sp>
          <p:nvSpPr>
            <p:cNvPr id="28" name="Freeform 28"/>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9" name="TextBox 29"/>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0" name="TextBox 30"/>
          <p:cNvSpPr txBox="1"/>
          <p:nvPr/>
        </p:nvSpPr>
        <p:spPr>
          <a:xfrm rot="5400000">
            <a:off x="16261066" y="2709490"/>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EDUCATION</a:t>
            </a:r>
          </a:p>
        </p:txBody>
      </p:sp>
      <p:grpSp>
        <p:nvGrpSpPr>
          <p:cNvPr id="31" name="Group 31"/>
          <p:cNvGrpSpPr/>
          <p:nvPr/>
        </p:nvGrpSpPr>
        <p:grpSpPr>
          <a:xfrm>
            <a:off x="16196929" y="1096450"/>
            <a:ext cx="1712950" cy="2202900"/>
            <a:chOff x="0" y="0"/>
            <a:chExt cx="451147" cy="580188"/>
          </a:xfrm>
        </p:grpSpPr>
        <p:sp>
          <p:nvSpPr>
            <p:cNvPr id="32" name="Freeform 32"/>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33" name="TextBox 33"/>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4" name="Freeform 34"/>
          <p:cNvSpPr/>
          <p:nvPr/>
        </p:nvSpPr>
        <p:spPr>
          <a:xfrm>
            <a:off x="1631601" y="-364331"/>
            <a:ext cx="15627699" cy="10651331"/>
          </a:xfrm>
          <a:custGeom>
            <a:avLst/>
            <a:gdLst/>
            <a:ahLst/>
            <a:cxnLst/>
            <a:rect l="l" t="t" r="r" b="b"/>
            <a:pathLst>
              <a:path w="15627699" h="10651331">
                <a:moveTo>
                  <a:pt x="0" y="0"/>
                </a:moveTo>
                <a:lnTo>
                  <a:pt x="15627699" y="0"/>
                </a:lnTo>
                <a:lnTo>
                  <a:pt x="15627699" y="10651331"/>
                </a:lnTo>
                <a:lnTo>
                  <a:pt x="0" y="10651331"/>
                </a:lnTo>
                <a:lnTo>
                  <a:pt x="0" y="0"/>
                </a:lnTo>
                <a:close/>
              </a:path>
            </a:pathLst>
          </a:custGeom>
          <a:blipFill>
            <a:blip r:embed="rId8"/>
            <a:stretch>
              <a:fillRect l="-1093" r="-2764"/>
            </a:stretch>
          </a:blipFill>
        </p:spPr>
        <p:txBody>
          <a:bodyPr/>
          <a:lstStyle/>
          <a:p>
            <a:endParaRPr lang="x-none"/>
          </a:p>
        </p:txBody>
      </p:sp>
      <p:sp>
        <p:nvSpPr>
          <p:cNvPr id="61" name="Freeform 61"/>
          <p:cNvSpPr/>
          <p:nvPr/>
        </p:nvSpPr>
        <p:spPr>
          <a:xfrm rot="1314148">
            <a:off x="1965071" y="2035525"/>
            <a:ext cx="770850" cy="760890"/>
          </a:xfrm>
          <a:custGeom>
            <a:avLst/>
            <a:gdLst/>
            <a:ahLst/>
            <a:cxnLst/>
            <a:rect l="l" t="t" r="r" b="b"/>
            <a:pathLst>
              <a:path w="770850" h="760890">
                <a:moveTo>
                  <a:pt x="0" y="0"/>
                </a:moveTo>
                <a:lnTo>
                  <a:pt x="770850" y="0"/>
                </a:lnTo>
                <a:lnTo>
                  <a:pt x="770850" y="760891"/>
                </a:lnTo>
                <a:lnTo>
                  <a:pt x="0" y="760891"/>
                </a:lnTo>
                <a:lnTo>
                  <a:pt x="0" y="0"/>
                </a:lnTo>
                <a:close/>
              </a:path>
            </a:pathLst>
          </a:custGeom>
          <a:blipFill>
            <a:blip r:embed="rId9"/>
            <a:stretch>
              <a:fillRect/>
            </a:stretch>
          </a:blipFill>
        </p:spPr>
        <p:txBody>
          <a:bodyPr/>
          <a:lstStyle/>
          <a:p>
            <a:endParaRPr lang="x-none"/>
          </a:p>
        </p:txBody>
      </p:sp>
      <p:sp>
        <p:nvSpPr>
          <p:cNvPr id="65" name="TextBox 65"/>
          <p:cNvSpPr txBox="1"/>
          <p:nvPr/>
        </p:nvSpPr>
        <p:spPr>
          <a:xfrm rot="5400000">
            <a:off x="16261066" y="1935522"/>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ABOUT ME</a:t>
            </a:r>
          </a:p>
        </p:txBody>
      </p:sp>
      <p:sp>
        <p:nvSpPr>
          <p:cNvPr id="66" name="TextBox 66"/>
          <p:cNvSpPr txBox="1"/>
          <p:nvPr/>
        </p:nvSpPr>
        <p:spPr>
          <a:xfrm>
            <a:off x="1850975" y="1636130"/>
            <a:ext cx="7064425" cy="4678204"/>
          </a:xfrm>
          <a:prstGeom prst="rect">
            <a:avLst/>
          </a:prstGeom>
        </p:spPr>
        <p:txBody>
          <a:bodyPr wrap="square" lIns="0" tIns="0" rIns="0" bIns="0" rtlCol="0" anchor="t">
            <a:spAutoFit/>
          </a:bodyPr>
          <a:lstStyle/>
          <a:p>
            <a:pPr>
              <a:spcBef>
                <a:spcPct val="0"/>
              </a:spcBef>
            </a:pPr>
            <a:r>
              <a:rPr lang="ru-RU" sz="2800" b="1" dirty="0">
                <a:latin typeface="Times New Roman" panose="02020603050405020304" pitchFamily="18" charset="0"/>
                <a:cs typeface="Times New Roman" panose="02020603050405020304" pitchFamily="18" charset="0"/>
              </a:rPr>
              <a:t>3-тапсырма: Инфографика(</a:t>
            </a:r>
            <a:r>
              <a:rPr lang="ru-RU" sz="2800" b="1" dirty="0" err="1">
                <a:latin typeface="Times New Roman" panose="02020603050405020304" pitchFamily="18" charset="0"/>
                <a:cs typeface="Times New Roman" panose="02020603050405020304" pitchFamily="18" charset="0"/>
              </a:rPr>
              <a:t>топты</a:t>
            </a:r>
            <a:r>
              <a:rPr lang="kk-KZ" sz="2800" b="1" dirty="0">
                <a:latin typeface="Times New Roman" panose="02020603050405020304" pitchFamily="18" charset="0"/>
                <a:cs typeface="Times New Roman" panose="02020603050405020304" pitchFamily="18" charset="0"/>
              </a:rPr>
              <a:t>қ)</a:t>
            </a:r>
          </a:p>
          <a:p>
            <a:pPr>
              <a:spcBef>
                <a:spcPct val="0"/>
              </a:spcBef>
            </a:pPr>
            <a:endParaRPr lang="ru-RU" sz="2800" dirty="0">
              <a:latin typeface="Times New Roman" panose="02020603050405020304" pitchFamily="18" charset="0"/>
              <a:cs typeface="Times New Roman" panose="02020603050405020304" pitchFamily="18" charset="0"/>
            </a:endParaRPr>
          </a:p>
          <a:p>
            <a:pPr>
              <a:spcBef>
                <a:spcPct val="0"/>
              </a:spcBef>
            </a:pPr>
            <a:r>
              <a:rPr lang="ru-RU" sz="2800" b="1" dirty="0">
                <a:latin typeface="Times New Roman" panose="02020603050405020304" pitchFamily="18" charset="0"/>
                <a:cs typeface="Times New Roman" panose="02020603050405020304" pitchFamily="18" charset="0"/>
              </a:rPr>
              <a:t>Тақырып: «Сөз тазалығы – қауіпсіздік кепілі»</a:t>
            </a:r>
          </a:p>
          <a:p>
            <a:pPr>
              <a:spcBef>
                <a:spcPct val="0"/>
              </a:spcBef>
            </a:pPr>
            <a:r>
              <a:rPr lang="ru-RU" sz="2800" dirty="0">
                <a:latin typeface="Times New Roman" panose="02020603050405020304" pitchFamily="18" charset="0"/>
                <a:cs typeface="Times New Roman" panose="02020603050405020304" pitchFamily="18" charset="0"/>
              </a:rPr>
              <a:t>Әр топ постерге енгізеді:</a:t>
            </a:r>
          </a:p>
          <a:p>
            <a:pPr>
              <a:spcBef>
                <a:spcPct val="0"/>
              </a:spcBef>
            </a:pPr>
            <a:r>
              <a:rPr lang="ru-RU" sz="2800" dirty="0">
                <a:latin typeface="Times New Roman" panose="02020603050405020304" pitchFamily="18" charset="0"/>
                <a:cs typeface="Times New Roman" panose="02020603050405020304" pitchFamily="18" charset="0"/>
              </a:rPr>
              <a:t>✔ 3 қауіпсіздік ережесі</a:t>
            </a:r>
          </a:p>
          <a:p>
            <a:pPr>
              <a:spcBef>
                <a:spcPct val="0"/>
              </a:spcBef>
            </a:pPr>
            <a:r>
              <a:rPr lang="ru-RU" sz="2800" dirty="0">
                <a:latin typeface="Times New Roman" panose="02020603050405020304" pitchFamily="18" charset="0"/>
                <a:cs typeface="Times New Roman" panose="02020603050405020304" pitchFamily="18" charset="0"/>
              </a:rPr>
              <a:t>✔ 2 нақты кәсіби нұсқау</a:t>
            </a:r>
          </a:p>
          <a:p>
            <a:pPr>
              <a:spcBef>
                <a:spcPct val="0"/>
              </a:spcBef>
            </a:pPr>
            <a:r>
              <a:rPr lang="ru-RU" sz="2800" dirty="0">
                <a:latin typeface="Times New Roman" panose="02020603050405020304" pitchFamily="18" charset="0"/>
                <a:cs typeface="Times New Roman" panose="02020603050405020304" pitchFamily="18" charset="0"/>
              </a:rPr>
              <a:t>✔ 1 қате және дұрыс </a:t>
            </a:r>
            <a:r>
              <a:rPr lang="ru-RU" sz="2800" dirty="0" err="1">
                <a:latin typeface="Times New Roman" panose="02020603050405020304" pitchFamily="18" charset="0"/>
                <a:cs typeface="Times New Roman" panose="02020603050405020304" pitchFamily="18" charset="0"/>
              </a:rPr>
              <a:t>нұсқа</a:t>
            </a:r>
            <a:r>
              <a:rPr lang="ru-RU" sz="2800" dirty="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салыстыру</a:t>
            </a:r>
            <a:endParaRPr lang="ru-RU" sz="2800" dirty="0" smtClean="0">
              <a:latin typeface="Times New Roman" panose="02020603050405020304" pitchFamily="18" charset="0"/>
              <a:cs typeface="Times New Roman" panose="02020603050405020304" pitchFamily="18" charset="0"/>
            </a:endParaRPr>
          </a:p>
          <a:p>
            <a:pPr>
              <a:spcBef>
                <a:spcPct val="0"/>
              </a:spcBef>
            </a:pP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1 қорытынды сөйлем</a:t>
            </a:r>
          </a:p>
          <a:p>
            <a:pPr>
              <a:spcBef>
                <a:spcPct val="0"/>
              </a:spcBef>
            </a:pPr>
            <a:endParaRPr lang="ru-RU" sz="2400" dirty="0">
              <a:latin typeface="Times New Roman" panose="02020603050405020304" pitchFamily="18" charset="0"/>
              <a:cs typeface="Times New Roman" panose="02020603050405020304" pitchFamily="18" charset="0"/>
            </a:endParaRPr>
          </a:p>
          <a:p>
            <a:pPr>
              <a:spcBef>
                <a:spcPct val="0"/>
              </a:spcBef>
            </a:pPr>
            <a:endParaRPr lang="ru-RU" sz="2800" dirty="0">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xmlns="" id="{FAE5D042-1B39-4E21-9207-68DE665DEC2E}"/>
              </a:ext>
            </a:extLst>
          </p:cNvPr>
          <p:cNvSpPr txBox="1"/>
          <p:nvPr/>
        </p:nvSpPr>
        <p:spPr>
          <a:xfrm>
            <a:off x="9401908" y="1483818"/>
            <a:ext cx="7604603" cy="1292662"/>
          </a:xfrm>
          <a:prstGeom prst="rect">
            <a:avLst/>
          </a:prstGeom>
          <a:noFill/>
        </p:spPr>
        <p:txBody>
          <a:bodyPr wrap="square" rtlCol="0">
            <a:spAutoFit/>
          </a:bodyPr>
          <a:lstStyle/>
          <a:p>
            <a:pPr lvl="0" eaLnBrk="0" fontAlgn="base" hangingPunct="0">
              <a:spcBef>
                <a:spcPct val="0"/>
              </a:spcBef>
              <a:spcAft>
                <a:spcPct val="0"/>
              </a:spcAft>
            </a:pPr>
            <a:r>
              <a:rPr lang="ru-RU" altLang="ru-RU" sz="2400" dirty="0">
                <a:latin typeface="Times New Roman" panose="02020603050405020304" pitchFamily="18" charset="0"/>
                <a:cs typeface="Times New Roman" panose="02020603050405020304" pitchFamily="18" charset="0"/>
              </a:rPr>
              <a:t>____________________________________</a:t>
            </a:r>
          </a:p>
          <a:p>
            <a:pPr lvl="0" eaLnBrk="0" fontAlgn="base" hangingPunct="0">
              <a:spcBef>
                <a:spcPct val="0"/>
              </a:spcBef>
              <a:spcAft>
                <a:spcPct val="0"/>
              </a:spcAft>
            </a:pPr>
            <a:endParaRPr lang="ru-RU" altLang="ru-RU" sz="12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endParaRPr lang="ru-RU" dirty="0"/>
          </a:p>
        </p:txBody>
      </p:sp>
      <p:pic>
        <p:nvPicPr>
          <p:cNvPr id="41" name="Рисунок 40">
            <a:extLst>
              <a:ext uri="{FF2B5EF4-FFF2-40B4-BE49-F238E27FC236}">
                <a16:creationId xmlns:a16="http://schemas.microsoft.com/office/drawing/2014/main" xmlns="" id="{DBF46B3D-D219-0C81-F9E1-2C9C17589A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24761" y="382798"/>
            <a:ext cx="4215629" cy="3161722"/>
          </a:xfrm>
          <a:prstGeom prst="rect">
            <a:avLst/>
          </a:prstGeom>
        </p:spPr>
      </p:pic>
      <p:pic>
        <p:nvPicPr>
          <p:cNvPr id="43" name="Рисунок 42">
            <a:extLst>
              <a:ext uri="{FF2B5EF4-FFF2-40B4-BE49-F238E27FC236}">
                <a16:creationId xmlns:a16="http://schemas.microsoft.com/office/drawing/2014/main" xmlns="" id="{D427BE42-AF9E-2BA6-980F-AD3B5FA234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74452" y="3807287"/>
            <a:ext cx="3405463" cy="2554097"/>
          </a:xfrm>
          <a:prstGeom prst="rect">
            <a:avLst/>
          </a:prstGeom>
        </p:spPr>
      </p:pic>
      <p:pic>
        <p:nvPicPr>
          <p:cNvPr id="45" name="Рисунок 44">
            <a:extLst>
              <a:ext uri="{FF2B5EF4-FFF2-40B4-BE49-F238E27FC236}">
                <a16:creationId xmlns:a16="http://schemas.microsoft.com/office/drawing/2014/main" xmlns="" id="{CD1480A4-8993-B4D4-6A0E-D0282DDF952E}"/>
              </a:ext>
            </a:extLst>
          </p:cNvPr>
          <p:cNvPicPr>
            <a:picLocks noChangeAspect="1"/>
          </p:cNvPicPr>
          <p:nvPr/>
        </p:nvPicPr>
        <p:blipFill>
          <a:blip r:embed="rId12"/>
          <a:stretch>
            <a:fillRect/>
          </a:stretch>
        </p:blipFill>
        <p:spPr>
          <a:xfrm>
            <a:off x="10262579" y="6436096"/>
            <a:ext cx="4388159" cy="3268505"/>
          </a:xfrm>
          <a:prstGeom prst="rect">
            <a:avLst/>
          </a:prstGeom>
        </p:spPr>
      </p:pic>
    </p:spTree>
    <p:extLst>
      <p:ext uri="{BB962C8B-B14F-4D97-AF65-F5344CB8AC3E}">
        <p14:creationId xmlns:p14="http://schemas.microsoft.com/office/powerpoint/2010/main" val="13915253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p:cNvGrpSpPr/>
        <p:nvPr/>
      </p:nvGrpSpPr>
      <p:grpSpPr>
        <a:xfrm>
          <a:off x="0" y="0"/>
          <a:ext cx="0" cy="0"/>
          <a:chOff x="0" y="0"/>
          <a:chExt cx="0" cy="0"/>
        </a:xfrm>
      </p:grpSpPr>
      <p:sp>
        <p:nvSpPr>
          <p:cNvPr id="2" name="Freeform 2"/>
          <p:cNvSpPr/>
          <p:nvPr/>
        </p:nvSpPr>
        <p:spPr>
          <a:xfrm rot="-1027091">
            <a:off x="12569820" y="-2394357"/>
            <a:ext cx="6700188" cy="6700188"/>
          </a:xfrm>
          <a:custGeom>
            <a:avLst/>
            <a:gdLst/>
            <a:ahLst/>
            <a:cxnLst/>
            <a:rect l="l" t="t" r="r" b="b"/>
            <a:pathLst>
              <a:path w="6700188" h="6700188">
                <a:moveTo>
                  <a:pt x="0" y="0"/>
                </a:moveTo>
                <a:lnTo>
                  <a:pt x="6700188" y="0"/>
                </a:lnTo>
                <a:lnTo>
                  <a:pt x="6700188" y="6700188"/>
                </a:lnTo>
                <a:lnTo>
                  <a:pt x="0" y="6700188"/>
                </a:lnTo>
                <a:lnTo>
                  <a:pt x="0" y="0"/>
                </a:lnTo>
                <a:close/>
              </a:path>
            </a:pathLst>
          </a:custGeom>
          <a:blipFill>
            <a:blip r:embed="rId2"/>
            <a:stretch>
              <a:fillRect/>
            </a:stretch>
          </a:blipFill>
        </p:spPr>
        <p:txBody>
          <a:bodyPr/>
          <a:lstStyle/>
          <a:p>
            <a:endParaRPr lang="x-none"/>
          </a:p>
        </p:txBody>
      </p:sp>
      <p:sp>
        <p:nvSpPr>
          <p:cNvPr id="3" name="Freeform 3"/>
          <p:cNvSpPr/>
          <p:nvPr/>
        </p:nvSpPr>
        <p:spPr>
          <a:xfrm rot="-1060020">
            <a:off x="12930812" y="-1172202"/>
            <a:ext cx="8298778" cy="2344405"/>
          </a:xfrm>
          <a:custGeom>
            <a:avLst/>
            <a:gdLst/>
            <a:ahLst/>
            <a:cxnLst/>
            <a:rect l="l" t="t" r="r" b="b"/>
            <a:pathLst>
              <a:path w="8298778" h="2344405">
                <a:moveTo>
                  <a:pt x="0" y="0"/>
                </a:moveTo>
                <a:lnTo>
                  <a:pt x="8298778" y="0"/>
                </a:lnTo>
                <a:lnTo>
                  <a:pt x="8298778" y="2344404"/>
                </a:lnTo>
                <a:lnTo>
                  <a:pt x="0" y="2344404"/>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4" name="Freeform 4"/>
          <p:cNvSpPr/>
          <p:nvPr/>
        </p:nvSpPr>
        <p:spPr>
          <a:xfrm rot="-1060020">
            <a:off x="13904419" y="914008"/>
            <a:ext cx="8298778" cy="2344405"/>
          </a:xfrm>
          <a:custGeom>
            <a:avLst/>
            <a:gdLst/>
            <a:ahLst/>
            <a:cxnLst/>
            <a:rect l="l" t="t" r="r" b="b"/>
            <a:pathLst>
              <a:path w="8298778" h="2344405">
                <a:moveTo>
                  <a:pt x="0" y="0"/>
                </a:moveTo>
                <a:lnTo>
                  <a:pt x="8298778" y="0"/>
                </a:lnTo>
                <a:lnTo>
                  <a:pt x="8298778" y="2344405"/>
                </a:lnTo>
                <a:lnTo>
                  <a:pt x="0" y="2344405"/>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5" name="Freeform 5"/>
          <p:cNvSpPr/>
          <p:nvPr/>
        </p:nvSpPr>
        <p:spPr>
          <a:xfrm rot="815579">
            <a:off x="-1672909"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txBody>
          <a:bodyPr/>
          <a:lstStyle/>
          <a:p>
            <a:endParaRPr lang="x-none"/>
          </a:p>
        </p:txBody>
      </p:sp>
      <p:sp>
        <p:nvSpPr>
          <p:cNvPr id="6" name="Freeform 6"/>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5"/>
            <a:stretch>
              <a:fillRect/>
            </a:stretch>
          </a:blipFill>
        </p:spPr>
        <p:txBody>
          <a:bodyPr/>
          <a:lstStyle/>
          <a:p>
            <a:endParaRPr lang="x-none"/>
          </a:p>
        </p:txBody>
      </p:sp>
      <p:sp>
        <p:nvSpPr>
          <p:cNvPr id="7" name="Freeform 7"/>
          <p:cNvSpPr/>
          <p:nvPr/>
        </p:nvSpPr>
        <p:spPr>
          <a:xfrm rot="747941">
            <a:off x="13038597" y="7011975"/>
            <a:ext cx="7125109" cy="3259737"/>
          </a:xfrm>
          <a:custGeom>
            <a:avLst/>
            <a:gdLst/>
            <a:ahLst/>
            <a:cxnLst/>
            <a:rect l="l" t="t" r="r" b="b"/>
            <a:pathLst>
              <a:path w="7125109" h="3259737">
                <a:moveTo>
                  <a:pt x="0" y="0"/>
                </a:moveTo>
                <a:lnTo>
                  <a:pt x="7125109" y="0"/>
                </a:lnTo>
                <a:lnTo>
                  <a:pt x="7125109" y="3259737"/>
                </a:lnTo>
                <a:lnTo>
                  <a:pt x="0" y="3259737"/>
                </a:lnTo>
                <a:lnTo>
                  <a:pt x="0" y="0"/>
                </a:lnTo>
                <a:close/>
              </a:path>
            </a:pathLst>
          </a:custGeom>
          <a:blipFill>
            <a:blip r:embed="rId6"/>
            <a:stretch>
              <a:fillRect/>
            </a:stretch>
          </a:blipFill>
        </p:spPr>
        <p:txBody>
          <a:bodyPr/>
          <a:lstStyle/>
          <a:p>
            <a:endParaRPr lang="x-none"/>
          </a:p>
        </p:txBody>
      </p:sp>
      <p:sp>
        <p:nvSpPr>
          <p:cNvPr id="8" name="Freeform 8"/>
          <p:cNvSpPr/>
          <p:nvPr/>
        </p:nvSpPr>
        <p:spPr>
          <a:xfrm rot="-1154372">
            <a:off x="-2354202" y="3983403"/>
            <a:ext cx="6250608" cy="4023829"/>
          </a:xfrm>
          <a:custGeom>
            <a:avLst/>
            <a:gdLst/>
            <a:ahLst/>
            <a:cxnLst/>
            <a:rect l="l" t="t" r="r" b="b"/>
            <a:pathLst>
              <a:path w="6250608" h="4023829">
                <a:moveTo>
                  <a:pt x="0" y="0"/>
                </a:moveTo>
                <a:lnTo>
                  <a:pt x="6250609" y="0"/>
                </a:lnTo>
                <a:lnTo>
                  <a:pt x="6250609" y="4023829"/>
                </a:lnTo>
                <a:lnTo>
                  <a:pt x="0" y="4023829"/>
                </a:lnTo>
                <a:lnTo>
                  <a:pt x="0" y="0"/>
                </a:lnTo>
                <a:close/>
              </a:path>
            </a:pathLst>
          </a:custGeom>
          <a:blipFill>
            <a:blip r:embed="rId7"/>
            <a:stretch>
              <a:fillRect/>
            </a:stretch>
          </a:blipFill>
        </p:spPr>
        <p:txBody>
          <a:bodyPr/>
          <a:lstStyle/>
          <a:p>
            <a:endParaRPr lang="x-none"/>
          </a:p>
        </p:txBody>
      </p:sp>
      <p:sp>
        <p:nvSpPr>
          <p:cNvPr id="9" name="Freeform 9"/>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8"/>
            <a:stretch>
              <a:fillRect/>
            </a:stretch>
          </a:blipFill>
        </p:spPr>
        <p:txBody>
          <a:bodyPr/>
          <a:lstStyle/>
          <a:p>
            <a:endParaRPr lang="x-none"/>
          </a:p>
        </p:txBody>
      </p:sp>
      <p:sp>
        <p:nvSpPr>
          <p:cNvPr id="10" name="Freeform 10"/>
          <p:cNvSpPr/>
          <p:nvPr/>
        </p:nvSpPr>
        <p:spPr>
          <a:xfrm>
            <a:off x="1028700" y="955737"/>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9"/>
            <a:stretch>
              <a:fillRect/>
            </a:stretch>
          </a:blipFill>
        </p:spPr>
        <p:txBody>
          <a:bodyPr/>
          <a:lstStyle/>
          <a:p>
            <a:endParaRPr lang="x-none"/>
          </a:p>
        </p:txBody>
      </p:sp>
      <p:grpSp>
        <p:nvGrpSpPr>
          <p:cNvPr id="11" name="Group 11"/>
          <p:cNvGrpSpPr/>
          <p:nvPr/>
        </p:nvGrpSpPr>
        <p:grpSpPr>
          <a:xfrm>
            <a:off x="16196929" y="5425059"/>
            <a:ext cx="1712950" cy="2202900"/>
            <a:chOff x="0" y="0"/>
            <a:chExt cx="451147" cy="580188"/>
          </a:xfrm>
        </p:grpSpPr>
        <p:sp>
          <p:nvSpPr>
            <p:cNvPr id="12" name="Freeform 12"/>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14" name="TextBox 14"/>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CONTACT</a:t>
            </a:r>
          </a:p>
        </p:txBody>
      </p:sp>
      <p:grpSp>
        <p:nvGrpSpPr>
          <p:cNvPr id="15" name="Group 15"/>
          <p:cNvGrpSpPr/>
          <p:nvPr/>
        </p:nvGrpSpPr>
        <p:grpSpPr>
          <a:xfrm>
            <a:off x="16196929" y="4229405"/>
            <a:ext cx="1712950" cy="2437925"/>
            <a:chOff x="0" y="0"/>
            <a:chExt cx="451147" cy="642087"/>
          </a:xfrm>
        </p:grpSpPr>
        <p:sp>
          <p:nvSpPr>
            <p:cNvPr id="16" name="Freeform 16"/>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18" name="TextBox 18"/>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dirty="0">
                <a:solidFill>
                  <a:srgbClr val="EDDFCC"/>
                </a:solidFill>
                <a:latin typeface="Monterchi Bold"/>
                <a:ea typeface="Monterchi Bold"/>
                <a:cs typeface="Monterchi Bold"/>
                <a:sym typeface="Monterchi Bold"/>
              </a:rPr>
              <a:t>PROJECT PORTFOLIO</a:t>
            </a:r>
          </a:p>
        </p:txBody>
      </p:sp>
      <p:grpSp>
        <p:nvGrpSpPr>
          <p:cNvPr id="19" name="Group 19"/>
          <p:cNvGrpSpPr/>
          <p:nvPr/>
        </p:nvGrpSpPr>
        <p:grpSpPr>
          <a:xfrm>
            <a:off x="16196929" y="3299350"/>
            <a:ext cx="1712950" cy="2437925"/>
            <a:chOff x="0" y="0"/>
            <a:chExt cx="451147" cy="642087"/>
          </a:xfrm>
        </p:grpSpPr>
        <p:sp>
          <p:nvSpPr>
            <p:cNvPr id="20" name="Freeform 20"/>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22" name="TextBox 22"/>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3" name="Group 23"/>
          <p:cNvGrpSpPr/>
          <p:nvPr/>
        </p:nvGrpSpPr>
        <p:grpSpPr>
          <a:xfrm>
            <a:off x="16196929" y="2415971"/>
            <a:ext cx="1712950" cy="2437925"/>
            <a:chOff x="0" y="0"/>
            <a:chExt cx="451147" cy="642087"/>
          </a:xfrm>
        </p:grpSpPr>
        <p:sp>
          <p:nvSpPr>
            <p:cNvPr id="24" name="Freeform 24"/>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5" name="TextBox 25"/>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grpSp>
        <p:nvGrpSpPr>
          <p:cNvPr id="26" name="Group 26"/>
          <p:cNvGrpSpPr/>
          <p:nvPr/>
        </p:nvGrpSpPr>
        <p:grpSpPr>
          <a:xfrm>
            <a:off x="379962" y="1204077"/>
            <a:ext cx="1712950" cy="2202900"/>
            <a:chOff x="0" y="0"/>
            <a:chExt cx="451147" cy="580188"/>
          </a:xfrm>
        </p:grpSpPr>
        <p:sp>
          <p:nvSpPr>
            <p:cNvPr id="27" name="Freeform 27"/>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28" name="TextBox 28"/>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grpSp>
        <p:nvGrpSpPr>
          <p:cNvPr id="30" name="Group 30"/>
          <p:cNvGrpSpPr/>
          <p:nvPr/>
        </p:nvGrpSpPr>
        <p:grpSpPr>
          <a:xfrm>
            <a:off x="379962" y="1973840"/>
            <a:ext cx="1712950" cy="2202900"/>
            <a:chOff x="0" y="0"/>
            <a:chExt cx="451147" cy="580188"/>
          </a:xfrm>
        </p:grpSpPr>
        <p:sp>
          <p:nvSpPr>
            <p:cNvPr id="31" name="Freeform 31"/>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32" name="TextBox 32"/>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33" name="Freeform 33"/>
          <p:cNvSpPr/>
          <p:nvPr/>
        </p:nvSpPr>
        <p:spPr>
          <a:xfrm>
            <a:off x="1199240" y="1041482"/>
            <a:ext cx="15590773" cy="10651331"/>
          </a:xfrm>
          <a:custGeom>
            <a:avLst/>
            <a:gdLst/>
            <a:ahLst/>
            <a:cxnLst/>
            <a:rect l="l" t="t" r="r" b="b"/>
            <a:pathLst>
              <a:path w="15590773" h="10651331">
                <a:moveTo>
                  <a:pt x="0" y="0"/>
                </a:moveTo>
                <a:lnTo>
                  <a:pt x="15590773" y="0"/>
                </a:lnTo>
                <a:lnTo>
                  <a:pt x="15590773" y="10651331"/>
                </a:lnTo>
                <a:lnTo>
                  <a:pt x="0" y="10651331"/>
                </a:lnTo>
                <a:lnTo>
                  <a:pt x="0" y="0"/>
                </a:lnTo>
                <a:close/>
              </a:path>
            </a:pathLst>
          </a:custGeom>
          <a:blipFill>
            <a:blip r:embed="rId9"/>
            <a:stretch>
              <a:fillRect l="-1332" r="-2771"/>
            </a:stretch>
          </a:blipFill>
        </p:spPr>
        <p:txBody>
          <a:bodyPr/>
          <a:lstStyle/>
          <a:p>
            <a:endParaRPr lang="x-none"/>
          </a:p>
        </p:txBody>
      </p:sp>
      <p:sp>
        <p:nvSpPr>
          <p:cNvPr id="35" name="Freeform 35"/>
          <p:cNvSpPr/>
          <p:nvPr/>
        </p:nvSpPr>
        <p:spPr>
          <a:xfrm>
            <a:off x="2824696" y="2549812"/>
            <a:ext cx="4583812" cy="5497826"/>
          </a:xfrm>
          <a:custGeom>
            <a:avLst/>
            <a:gdLst/>
            <a:ahLst/>
            <a:cxnLst/>
            <a:rect l="l" t="t" r="r" b="b"/>
            <a:pathLst>
              <a:path w="4583812" h="5497826">
                <a:moveTo>
                  <a:pt x="0" y="0"/>
                </a:moveTo>
                <a:lnTo>
                  <a:pt x="4583812" y="0"/>
                </a:lnTo>
                <a:lnTo>
                  <a:pt x="4583812" y="5497826"/>
                </a:lnTo>
                <a:lnTo>
                  <a:pt x="0" y="5497826"/>
                </a:lnTo>
                <a:lnTo>
                  <a:pt x="0" y="0"/>
                </a:lnTo>
                <a:close/>
              </a:path>
            </a:pathLst>
          </a:custGeom>
          <a:blipFill>
            <a:blip r:embed="rId10"/>
            <a:stretch>
              <a:fillRect/>
            </a:stretch>
          </a:blipFill>
        </p:spPr>
        <p:txBody>
          <a:bodyPr/>
          <a:lstStyle/>
          <a:p>
            <a:r>
              <a:rPr lang="en-US" sz="4000" b="1" dirty="0">
                <a:latin typeface="Times New Roman" panose="02020603050405020304" pitchFamily="18" charset="0"/>
                <a:ea typeface="Verdana" panose="020B0604030504040204" pitchFamily="34" charset="0"/>
                <a:cs typeface="Times New Roman" panose="02020603050405020304" pitchFamily="18" charset="0"/>
              </a:rPr>
              <a:t>FILA</a:t>
            </a:r>
            <a:endParaRPr lang="kk-KZ" sz="4000" b="1" dirty="0">
              <a:latin typeface="Times New Roman" panose="02020603050405020304" pitchFamily="18" charset="0"/>
              <a:ea typeface="Verdana" panose="020B0604030504040204" pitchFamily="34" charset="0"/>
              <a:cs typeface="Times New Roman" panose="02020603050405020304" pitchFamily="18" charset="0"/>
            </a:endParaRPr>
          </a:p>
          <a:p>
            <a:r>
              <a:rPr lang="en-US" sz="4000" b="1" dirty="0">
                <a:latin typeface="Times New Roman" panose="02020603050405020304" pitchFamily="18" charset="0"/>
                <a:ea typeface="Verdana" panose="020B0604030504040204" pitchFamily="34" charset="0"/>
                <a:cs typeface="Times New Roman" panose="02020603050405020304" pitchFamily="18" charset="0"/>
              </a:rPr>
              <a:t> </a:t>
            </a:r>
            <a:r>
              <a:rPr lang="kk-KZ" sz="4000" b="1" dirty="0">
                <a:latin typeface="Times New Roman" panose="02020603050405020304" pitchFamily="18" charset="0"/>
                <a:ea typeface="Verdana" panose="020B0604030504040204" pitchFamily="34" charset="0"/>
                <a:cs typeface="Times New Roman" panose="02020603050405020304" pitchFamily="18" charset="0"/>
              </a:rPr>
              <a:t>Кейс</a:t>
            </a:r>
          </a:p>
          <a:p>
            <a:r>
              <a:rPr lang="kk-KZ" sz="4000" b="1" dirty="0">
                <a:latin typeface="Times New Roman" panose="02020603050405020304" pitchFamily="18" charset="0"/>
                <a:ea typeface="Verdana" panose="020B0604030504040204" pitchFamily="34" charset="0"/>
                <a:cs typeface="Times New Roman" panose="02020603050405020304" pitchFamily="18" charset="0"/>
              </a:rPr>
              <a:t> Инфографика</a:t>
            </a:r>
          </a:p>
          <a:p>
            <a:r>
              <a:rPr lang="kk-KZ" dirty="0"/>
              <a:t> </a:t>
            </a:r>
          </a:p>
        </p:txBody>
      </p:sp>
      <p:grpSp>
        <p:nvGrpSpPr>
          <p:cNvPr id="42" name="Group 42"/>
          <p:cNvGrpSpPr/>
          <p:nvPr/>
        </p:nvGrpSpPr>
        <p:grpSpPr>
          <a:xfrm>
            <a:off x="4384818" y="7929444"/>
            <a:ext cx="369634" cy="36963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805B"/>
            </a:solidFill>
          </p:spPr>
          <p:txBody>
            <a:bodyPr/>
            <a:lstStyle/>
            <a:p>
              <a:endParaRPr lang="x-none"/>
            </a:p>
          </p:txBody>
        </p:sp>
        <p:sp>
          <p:nvSpPr>
            <p:cNvPr id="44" name="TextBox 44"/>
            <p:cNvSpPr txBox="1"/>
            <p:nvPr/>
          </p:nvSpPr>
          <p:spPr>
            <a:xfrm>
              <a:off x="76200" y="28575"/>
              <a:ext cx="660400" cy="708025"/>
            </a:xfrm>
            <a:prstGeom prst="rect">
              <a:avLst/>
            </a:prstGeom>
          </p:spPr>
          <p:txBody>
            <a:bodyPr lIns="50800" tIns="50800" rIns="50800" bIns="50800" rtlCol="0" anchor="ctr"/>
            <a:lstStyle/>
            <a:p>
              <a:pPr algn="ctr">
                <a:lnSpc>
                  <a:spcPts val="3220"/>
                </a:lnSpc>
              </a:pPr>
              <a:endParaRPr dirty="0"/>
            </a:p>
          </p:txBody>
        </p:sp>
      </p:grpSp>
      <p:sp>
        <p:nvSpPr>
          <p:cNvPr id="45" name="TextBox 45"/>
          <p:cNvSpPr txBox="1"/>
          <p:nvPr/>
        </p:nvSpPr>
        <p:spPr>
          <a:xfrm rot="5400000">
            <a:off x="16261066" y="3440306"/>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665336"/>
                </a:solidFill>
                <a:latin typeface="Monterchi Bold"/>
                <a:ea typeface="Monterchi Bold"/>
                <a:cs typeface="Monterchi Bold"/>
                <a:sym typeface="Monterchi Bold"/>
              </a:rPr>
              <a:t>PERSONAL SKILL</a:t>
            </a:r>
          </a:p>
        </p:txBody>
      </p:sp>
      <p:sp>
        <p:nvSpPr>
          <p:cNvPr id="46" name="TextBox 46"/>
          <p:cNvSpPr txBox="1"/>
          <p:nvPr/>
        </p:nvSpPr>
        <p:spPr>
          <a:xfrm>
            <a:off x="9366072" y="1315515"/>
            <a:ext cx="7533161" cy="928203"/>
          </a:xfrm>
          <a:prstGeom prst="rect">
            <a:avLst/>
          </a:prstGeom>
        </p:spPr>
        <p:txBody>
          <a:bodyPr wrap="square" lIns="0" tIns="0" rIns="0" bIns="0" rtlCol="0" anchor="t">
            <a:spAutoFit/>
          </a:bodyPr>
          <a:lstStyle/>
          <a:p>
            <a:pPr algn="ctr">
              <a:lnSpc>
                <a:spcPts val="8400"/>
              </a:lnSpc>
              <a:spcBef>
                <a:spcPct val="0"/>
              </a:spcBef>
            </a:pPr>
            <a:r>
              <a:rPr lang="ru-RU" altLang="ru-RU" sz="4000" b="1" dirty="0">
                <a:latin typeface="Times New Roman" panose="02020603050405020304" pitchFamily="18" charset="0"/>
                <a:cs typeface="Times New Roman" panose="02020603050405020304" pitchFamily="18" charset="0"/>
              </a:rPr>
              <a:t>Практикалық маңыздылы</a:t>
            </a:r>
            <a:r>
              <a:rPr kumimoji="0" lang="ru-RU" altLang="ru-RU"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lang="en-US" sz="4000" b="1" dirty="0">
              <a:solidFill>
                <a:srgbClr val="665336"/>
              </a:solidFill>
              <a:latin typeface="Lucian Schoenschrift CAT"/>
              <a:ea typeface="Lucian Schoenschrift CAT"/>
              <a:cs typeface="Lucian Schoenschrift CAT"/>
              <a:sym typeface="Lucian Schoenschrift CAT"/>
            </a:endParaRPr>
          </a:p>
        </p:txBody>
      </p:sp>
      <p:sp>
        <p:nvSpPr>
          <p:cNvPr id="55" name="TextBox 55"/>
          <p:cNvSpPr txBox="1"/>
          <p:nvPr/>
        </p:nvSpPr>
        <p:spPr>
          <a:xfrm>
            <a:off x="7754581" y="9419962"/>
            <a:ext cx="686728" cy="492125"/>
          </a:xfrm>
          <a:prstGeom prst="rect">
            <a:avLst/>
          </a:prstGeom>
        </p:spPr>
        <p:txBody>
          <a:bodyPr lIns="0" tIns="0" rIns="0" bIns="0" rtlCol="0" anchor="t">
            <a:spAutoFit/>
          </a:bodyPr>
          <a:lstStyle/>
          <a:p>
            <a:pPr algn="r">
              <a:lnSpc>
                <a:spcPts val="4149"/>
              </a:lnSpc>
            </a:pPr>
            <a:r>
              <a:rPr lang="en-US" sz="2499" dirty="0">
                <a:solidFill>
                  <a:srgbClr val="665336"/>
                </a:solidFill>
                <a:latin typeface="Monterchi"/>
                <a:ea typeface="Monterchi"/>
                <a:cs typeface="Monterchi"/>
                <a:sym typeface="Monterchi"/>
              </a:rPr>
              <a:t>05</a:t>
            </a:r>
          </a:p>
        </p:txBody>
      </p:sp>
      <p:sp>
        <p:nvSpPr>
          <p:cNvPr id="56" name="TextBox 56"/>
          <p:cNvSpPr txBox="1"/>
          <p:nvPr/>
        </p:nvSpPr>
        <p:spPr>
          <a:xfrm>
            <a:off x="15475874" y="9419962"/>
            <a:ext cx="686728" cy="492125"/>
          </a:xfrm>
          <a:prstGeom prst="rect">
            <a:avLst/>
          </a:prstGeom>
        </p:spPr>
        <p:txBody>
          <a:bodyPr lIns="0" tIns="0" rIns="0" bIns="0" rtlCol="0" anchor="t">
            <a:spAutoFit/>
          </a:bodyPr>
          <a:lstStyle/>
          <a:p>
            <a:pPr algn="r">
              <a:lnSpc>
                <a:spcPts val="4149"/>
              </a:lnSpc>
            </a:pPr>
            <a:r>
              <a:rPr lang="en-US" sz="2499" dirty="0">
                <a:solidFill>
                  <a:srgbClr val="665336"/>
                </a:solidFill>
                <a:latin typeface="Monterchi"/>
                <a:ea typeface="Monterchi"/>
                <a:cs typeface="Monterchi"/>
                <a:sym typeface="Monterchi"/>
              </a:rPr>
              <a:t>06</a:t>
            </a:r>
          </a:p>
        </p:txBody>
      </p:sp>
      <p:grpSp>
        <p:nvGrpSpPr>
          <p:cNvPr id="57" name="Group 57"/>
          <p:cNvGrpSpPr/>
          <p:nvPr/>
        </p:nvGrpSpPr>
        <p:grpSpPr>
          <a:xfrm>
            <a:off x="4843488" y="7933286"/>
            <a:ext cx="369634" cy="369634"/>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DFCC"/>
            </a:solidFill>
          </p:spPr>
          <p:txBody>
            <a:bodyPr/>
            <a:lstStyle/>
            <a:p>
              <a:endParaRPr lang="x-none"/>
            </a:p>
          </p:txBody>
        </p:sp>
        <p:sp>
          <p:nvSpPr>
            <p:cNvPr id="59" name="TextBox 59"/>
            <p:cNvSpPr txBox="1"/>
            <p:nvPr/>
          </p:nvSpPr>
          <p:spPr>
            <a:xfrm>
              <a:off x="76200" y="28575"/>
              <a:ext cx="660400" cy="708025"/>
            </a:xfrm>
            <a:prstGeom prst="rect">
              <a:avLst/>
            </a:prstGeom>
          </p:spPr>
          <p:txBody>
            <a:bodyPr lIns="50800" tIns="50800" rIns="50800" bIns="50800" rtlCol="0" anchor="ctr"/>
            <a:lstStyle/>
            <a:p>
              <a:pPr algn="ctr">
                <a:lnSpc>
                  <a:spcPts val="3220"/>
                </a:lnSpc>
              </a:pPr>
              <a:endParaRPr dirty="0"/>
            </a:p>
          </p:txBody>
        </p:sp>
      </p:grpSp>
      <p:grpSp>
        <p:nvGrpSpPr>
          <p:cNvPr id="60" name="Group 60"/>
          <p:cNvGrpSpPr/>
          <p:nvPr/>
        </p:nvGrpSpPr>
        <p:grpSpPr>
          <a:xfrm>
            <a:off x="1166387" y="10670927"/>
            <a:ext cx="657491" cy="553254"/>
            <a:chOff x="0" y="0"/>
            <a:chExt cx="812800" cy="812800"/>
          </a:xfrm>
          <a:scene3d>
            <a:camera prst="perspectiveFront" fov="3300000">
              <a:rot lat="486000" lon="19530000" rev="174000"/>
            </a:camera>
            <a:lightRig rig="harsh" dir="t">
              <a:rot lat="0" lon="0" rev="3000000"/>
            </a:lightRig>
          </a:scene3d>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5A9"/>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a:lstStyle/>
            <a:p>
              <a:endParaRPr lang="x-none"/>
            </a:p>
          </p:txBody>
        </p:sp>
        <p:sp>
          <p:nvSpPr>
            <p:cNvPr id="62" name="TextBox 62"/>
            <p:cNvSpPr txBox="1"/>
            <p:nvPr/>
          </p:nvSpPr>
          <p:spPr>
            <a:xfrm>
              <a:off x="76200" y="28575"/>
              <a:ext cx="660400" cy="708025"/>
            </a:xfrm>
            <a:prstGeom prst="rect">
              <a:avLst/>
            </a:prstGeom>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lIns="50800" tIns="50800" rIns="50800" bIns="50800" rtlCol="0" anchor="ctr"/>
            <a:lstStyle/>
            <a:p>
              <a:pPr algn="ctr">
                <a:lnSpc>
                  <a:spcPts val="3220"/>
                </a:lnSpc>
              </a:pPr>
              <a:endParaRPr dirty="0"/>
            </a:p>
          </p:txBody>
        </p:sp>
      </p:grpSp>
      <p:sp>
        <p:nvSpPr>
          <p:cNvPr id="64" name="Rectangle 1">
            <a:extLst>
              <a:ext uri="{FF2B5EF4-FFF2-40B4-BE49-F238E27FC236}">
                <a16:creationId xmlns:a16="http://schemas.microsoft.com/office/drawing/2014/main" xmlns="" id="{A0528819-84EB-416E-8D7E-6C2F1A768F1C}"/>
              </a:ext>
            </a:extLst>
          </p:cNvPr>
          <p:cNvSpPr>
            <a:spLocks noChangeArrowheads="1"/>
          </p:cNvSpPr>
          <p:nvPr/>
        </p:nvSpPr>
        <p:spPr bwMode="auto">
          <a:xfrm>
            <a:off x="9657675" y="3129644"/>
            <a:ext cx="5818199"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ru-RU" altLang="ru-RU" sz="2800" dirty="0" smtClean="0">
                <a:latin typeface="Times New Roman" panose="02020603050405020304" pitchFamily="18" charset="0"/>
                <a:cs typeface="Times New Roman" panose="02020603050405020304" pitchFamily="18" charset="0"/>
              </a:rPr>
              <a:t>Бұл </a:t>
            </a:r>
            <a:r>
              <a:rPr lang="ru-RU" altLang="ru-RU" sz="2800" dirty="0">
                <a:latin typeface="Times New Roman" panose="02020603050405020304" pitchFamily="18" charset="0"/>
                <a:cs typeface="Times New Roman" panose="02020603050405020304" pitchFamily="18" charset="0"/>
              </a:rPr>
              <a:t>әдістерді қолдану барысында мен мынадай нәтижелерге қол жеткіздім:</a:t>
            </a:r>
          </a:p>
          <a:p>
            <a:pPr lvl="0" eaLnBrk="0" fontAlgn="base" hangingPunct="0">
              <a:spcBef>
                <a:spcPct val="0"/>
              </a:spcBef>
              <a:spcAft>
                <a:spcPct val="0"/>
              </a:spcAft>
            </a:pPr>
            <a:r>
              <a:rPr lang="ru-RU" altLang="ru-RU" sz="2800" dirty="0">
                <a:latin typeface="Times New Roman" panose="02020603050405020304" pitchFamily="18" charset="0"/>
                <a:cs typeface="Times New Roman" panose="02020603050405020304" pitchFamily="18" charset="0"/>
              </a:rPr>
              <a:t>•	білім алушылар кәсіби мәтінді жақсы түсінеді;</a:t>
            </a:r>
          </a:p>
          <a:p>
            <a:pPr lvl="0" eaLnBrk="0" fontAlgn="base" hangingPunct="0">
              <a:spcBef>
                <a:spcPct val="0"/>
              </a:spcBef>
              <a:spcAft>
                <a:spcPct val="0"/>
              </a:spcAft>
            </a:pPr>
            <a:r>
              <a:rPr lang="ru-RU" altLang="ru-RU" sz="2800" dirty="0">
                <a:latin typeface="Times New Roman" panose="02020603050405020304" pitchFamily="18" charset="0"/>
                <a:cs typeface="Times New Roman" panose="02020603050405020304" pitchFamily="18" charset="0"/>
              </a:rPr>
              <a:t>•	терминдерді дұрыс қолдана бастайды;</a:t>
            </a:r>
          </a:p>
          <a:p>
            <a:pPr lvl="0" eaLnBrk="0" fontAlgn="base" hangingPunct="0">
              <a:spcBef>
                <a:spcPct val="0"/>
              </a:spcBef>
              <a:spcAft>
                <a:spcPct val="0"/>
              </a:spcAft>
            </a:pPr>
            <a:r>
              <a:rPr lang="ru-RU" altLang="ru-RU" sz="2800" dirty="0">
                <a:latin typeface="Times New Roman" panose="02020603050405020304" pitchFamily="18" charset="0"/>
                <a:cs typeface="Times New Roman" panose="02020603050405020304" pitchFamily="18" charset="0"/>
              </a:rPr>
              <a:t>•	өз ойын еркін жеткізеді;</a:t>
            </a:r>
          </a:p>
          <a:p>
            <a:pPr lvl="0" eaLnBrk="0" fontAlgn="base" hangingPunct="0">
              <a:spcBef>
                <a:spcPct val="0"/>
              </a:spcBef>
              <a:spcAft>
                <a:spcPct val="0"/>
              </a:spcAft>
            </a:pPr>
            <a:r>
              <a:rPr lang="ru-RU" altLang="ru-RU" sz="2800" dirty="0">
                <a:latin typeface="Times New Roman" panose="02020603050405020304" pitchFamily="18" charset="0"/>
                <a:cs typeface="Times New Roman" panose="02020603050405020304" pitchFamily="18" charset="0"/>
              </a:rPr>
              <a:t>•	топта жұмыс жасау дағдылары қалыптасады;</a:t>
            </a:r>
          </a:p>
          <a:p>
            <a:pPr lvl="0" eaLnBrk="0" fontAlgn="base" hangingPunct="0">
              <a:spcBef>
                <a:spcPct val="0"/>
              </a:spcBef>
              <a:spcAft>
                <a:spcPct val="0"/>
              </a:spcAft>
            </a:pPr>
            <a:r>
              <a:rPr lang="ru-RU" altLang="ru-RU" sz="2800" dirty="0">
                <a:latin typeface="Times New Roman" panose="02020603050405020304" pitchFamily="18" charset="0"/>
                <a:cs typeface="Times New Roman" panose="02020603050405020304" pitchFamily="18" charset="0"/>
              </a:rPr>
              <a:t>•	сабаққа белсенділігі артады.</a:t>
            </a:r>
          </a:p>
          <a:p>
            <a:pPr lvl="0" eaLnBrk="0" fontAlgn="base" hangingPunct="0">
              <a:spcBef>
                <a:spcPct val="0"/>
              </a:spcBef>
              <a:spcAft>
                <a:spcPct val="0"/>
              </a:spcAft>
            </a:pPr>
            <a:r>
              <a:rPr lang="ru-RU" altLang="ru-RU" sz="2800" dirty="0">
                <a:latin typeface="Times New Roman" panose="02020603050405020304" pitchFamily="18" charset="0"/>
                <a:cs typeface="Times New Roman" panose="02020603050405020304" pitchFamily="18" charset="0"/>
              </a:rPr>
              <a:t>Ең бастысы – олар өз мамандығына байланысты қазақ тілін қолдануға үйренеді</a:t>
            </a:r>
            <a:r>
              <a:rPr lang="ru-RU" altLang="ru-RU" sz="2800" dirty="0" smtClean="0">
                <a:latin typeface="Times New Roman" panose="02020603050405020304" pitchFamily="18" charset="0"/>
                <a:cs typeface="Times New Roman" panose="02020603050405020304" pitchFamily="18" charset="0"/>
              </a:rPr>
              <a:t>.</a:t>
            </a:r>
            <a:endParaRPr lang="ru-RU" altLang="ru-RU"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p:cNvGrpSpPr/>
        <p:nvPr/>
      </p:nvGrpSpPr>
      <p:grpSpPr>
        <a:xfrm>
          <a:off x="0" y="0"/>
          <a:ext cx="0" cy="0"/>
          <a:chOff x="0" y="0"/>
          <a:chExt cx="0" cy="0"/>
        </a:xfrm>
      </p:grpSpPr>
      <p:sp>
        <p:nvSpPr>
          <p:cNvPr id="2" name="Freeform 2"/>
          <p:cNvSpPr/>
          <p:nvPr/>
        </p:nvSpPr>
        <p:spPr>
          <a:xfrm rot="-1027091">
            <a:off x="12569820" y="-2394357"/>
            <a:ext cx="6700188" cy="6700188"/>
          </a:xfrm>
          <a:custGeom>
            <a:avLst/>
            <a:gdLst/>
            <a:ahLst/>
            <a:cxnLst/>
            <a:rect l="l" t="t" r="r" b="b"/>
            <a:pathLst>
              <a:path w="6700188" h="6700188">
                <a:moveTo>
                  <a:pt x="0" y="0"/>
                </a:moveTo>
                <a:lnTo>
                  <a:pt x="6700188" y="0"/>
                </a:lnTo>
                <a:lnTo>
                  <a:pt x="6700188" y="6700188"/>
                </a:lnTo>
                <a:lnTo>
                  <a:pt x="0" y="6700188"/>
                </a:lnTo>
                <a:lnTo>
                  <a:pt x="0" y="0"/>
                </a:lnTo>
                <a:close/>
              </a:path>
            </a:pathLst>
          </a:custGeom>
          <a:blipFill>
            <a:blip r:embed="rId2"/>
            <a:stretch>
              <a:fillRect/>
            </a:stretch>
          </a:blipFill>
        </p:spPr>
        <p:txBody>
          <a:bodyPr/>
          <a:lstStyle/>
          <a:p>
            <a:endParaRPr lang="x-none"/>
          </a:p>
        </p:txBody>
      </p:sp>
      <p:sp>
        <p:nvSpPr>
          <p:cNvPr id="3" name="Freeform 3"/>
          <p:cNvSpPr/>
          <p:nvPr/>
        </p:nvSpPr>
        <p:spPr>
          <a:xfrm rot="-1060020">
            <a:off x="12930812" y="-1172202"/>
            <a:ext cx="8298778" cy="2344405"/>
          </a:xfrm>
          <a:custGeom>
            <a:avLst/>
            <a:gdLst/>
            <a:ahLst/>
            <a:cxnLst/>
            <a:rect l="l" t="t" r="r" b="b"/>
            <a:pathLst>
              <a:path w="8298778" h="2344405">
                <a:moveTo>
                  <a:pt x="0" y="0"/>
                </a:moveTo>
                <a:lnTo>
                  <a:pt x="8298778" y="0"/>
                </a:lnTo>
                <a:lnTo>
                  <a:pt x="8298778" y="2344404"/>
                </a:lnTo>
                <a:lnTo>
                  <a:pt x="0" y="2344404"/>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4" name="Freeform 4"/>
          <p:cNvSpPr/>
          <p:nvPr/>
        </p:nvSpPr>
        <p:spPr>
          <a:xfrm rot="-1060020">
            <a:off x="13904419" y="914008"/>
            <a:ext cx="8298778" cy="2344405"/>
          </a:xfrm>
          <a:custGeom>
            <a:avLst/>
            <a:gdLst/>
            <a:ahLst/>
            <a:cxnLst/>
            <a:rect l="l" t="t" r="r" b="b"/>
            <a:pathLst>
              <a:path w="8298778" h="2344405">
                <a:moveTo>
                  <a:pt x="0" y="0"/>
                </a:moveTo>
                <a:lnTo>
                  <a:pt x="8298778" y="0"/>
                </a:lnTo>
                <a:lnTo>
                  <a:pt x="8298778" y="2344405"/>
                </a:lnTo>
                <a:lnTo>
                  <a:pt x="0" y="2344405"/>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5" name="Freeform 5"/>
          <p:cNvSpPr/>
          <p:nvPr/>
        </p:nvSpPr>
        <p:spPr>
          <a:xfrm rot="815579">
            <a:off x="-1672909"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txBody>
          <a:bodyPr/>
          <a:lstStyle/>
          <a:p>
            <a:endParaRPr lang="x-none"/>
          </a:p>
        </p:txBody>
      </p:sp>
      <p:sp>
        <p:nvSpPr>
          <p:cNvPr id="6" name="Freeform 6"/>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5"/>
            <a:stretch>
              <a:fillRect/>
            </a:stretch>
          </a:blipFill>
        </p:spPr>
        <p:txBody>
          <a:bodyPr/>
          <a:lstStyle/>
          <a:p>
            <a:endParaRPr lang="x-none"/>
          </a:p>
        </p:txBody>
      </p:sp>
      <p:sp>
        <p:nvSpPr>
          <p:cNvPr id="7" name="Freeform 7"/>
          <p:cNvSpPr/>
          <p:nvPr/>
        </p:nvSpPr>
        <p:spPr>
          <a:xfrm rot="747941">
            <a:off x="13038597" y="7011975"/>
            <a:ext cx="7125109" cy="3259737"/>
          </a:xfrm>
          <a:custGeom>
            <a:avLst/>
            <a:gdLst/>
            <a:ahLst/>
            <a:cxnLst/>
            <a:rect l="l" t="t" r="r" b="b"/>
            <a:pathLst>
              <a:path w="7125109" h="3259737">
                <a:moveTo>
                  <a:pt x="0" y="0"/>
                </a:moveTo>
                <a:lnTo>
                  <a:pt x="7125109" y="0"/>
                </a:lnTo>
                <a:lnTo>
                  <a:pt x="7125109" y="3259737"/>
                </a:lnTo>
                <a:lnTo>
                  <a:pt x="0" y="3259737"/>
                </a:lnTo>
                <a:lnTo>
                  <a:pt x="0" y="0"/>
                </a:lnTo>
                <a:close/>
              </a:path>
            </a:pathLst>
          </a:custGeom>
          <a:blipFill>
            <a:blip r:embed="rId6"/>
            <a:stretch>
              <a:fillRect/>
            </a:stretch>
          </a:blipFill>
        </p:spPr>
        <p:txBody>
          <a:bodyPr/>
          <a:lstStyle/>
          <a:p>
            <a:endParaRPr lang="x-none"/>
          </a:p>
        </p:txBody>
      </p:sp>
      <p:sp>
        <p:nvSpPr>
          <p:cNvPr id="8" name="Freeform 8"/>
          <p:cNvSpPr/>
          <p:nvPr/>
        </p:nvSpPr>
        <p:spPr>
          <a:xfrm rot="-1154372">
            <a:off x="-2354202" y="3983403"/>
            <a:ext cx="6250608" cy="4023829"/>
          </a:xfrm>
          <a:custGeom>
            <a:avLst/>
            <a:gdLst/>
            <a:ahLst/>
            <a:cxnLst/>
            <a:rect l="l" t="t" r="r" b="b"/>
            <a:pathLst>
              <a:path w="6250608" h="4023829">
                <a:moveTo>
                  <a:pt x="0" y="0"/>
                </a:moveTo>
                <a:lnTo>
                  <a:pt x="6250609" y="0"/>
                </a:lnTo>
                <a:lnTo>
                  <a:pt x="6250609" y="4023829"/>
                </a:lnTo>
                <a:lnTo>
                  <a:pt x="0" y="4023829"/>
                </a:lnTo>
                <a:lnTo>
                  <a:pt x="0" y="0"/>
                </a:lnTo>
                <a:close/>
              </a:path>
            </a:pathLst>
          </a:custGeom>
          <a:blipFill>
            <a:blip r:embed="rId7"/>
            <a:stretch>
              <a:fillRect/>
            </a:stretch>
          </a:blipFill>
        </p:spPr>
        <p:txBody>
          <a:bodyPr/>
          <a:lstStyle/>
          <a:p>
            <a:endParaRPr lang="x-none"/>
          </a:p>
        </p:txBody>
      </p:sp>
      <p:sp>
        <p:nvSpPr>
          <p:cNvPr id="9" name="Freeform 9"/>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8"/>
            <a:stretch>
              <a:fillRect/>
            </a:stretch>
          </a:blipFill>
        </p:spPr>
        <p:txBody>
          <a:bodyPr/>
          <a:lstStyle/>
          <a:p>
            <a:endParaRPr lang="x-none"/>
          </a:p>
        </p:txBody>
      </p:sp>
      <p:sp>
        <p:nvSpPr>
          <p:cNvPr id="10" name="Freeform 10"/>
          <p:cNvSpPr/>
          <p:nvPr/>
        </p:nvSpPr>
        <p:spPr>
          <a:xfrm>
            <a:off x="1028700" y="955737"/>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9"/>
            <a:stretch>
              <a:fillRect/>
            </a:stretch>
          </a:blipFill>
        </p:spPr>
        <p:txBody>
          <a:bodyPr/>
          <a:lstStyle/>
          <a:p>
            <a:endParaRPr lang="x-none"/>
          </a:p>
        </p:txBody>
      </p:sp>
      <p:grpSp>
        <p:nvGrpSpPr>
          <p:cNvPr id="11" name="Group 11"/>
          <p:cNvGrpSpPr/>
          <p:nvPr/>
        </p:nvGrpSpPr>
        <p:grpSpPr>
          <a:xfrm>
            <a:off x="16196929" y="5425059"/>
            <a:ext cx="1712950" cy="2202900"/>
            <a:chOff x="0" y="0"/>
            <a:chExt cx="451147" cy="580188"/>
          </a:xfrm>
        </p:grpSpPr>
        <p:sp>
          <p:nvSpPr>
            <p:cNvPr id="12" name="Freeform 12"/>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14" name="TextBox 14"/>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EDDFCC"/>
                </a:solidFill>
                <a:latin typeface="Monterchi Bold"/>
                <a:ea typeface="Monterchi Bold"/>
                <a:cs typeface="Monterchi Bold"/>
                <a:sym typeface="Monterchi Bold"/>
              </a:rPr>
              <a:t>CONTACT</a:t>
            </a:r>
          </a:p>
        </p:txBody>
      </p:sp>
      <p:grpSp>
        <p:nvGrpSpPr>
          <p:cNvPr id="15" name="Group 15"/>
          <p:cNvGrpSpPr/>
          <p:nvPr/>
        </p:nvGrpSpPr>
        <p:grpSpPr>
          <a:xfrm>
            <a:off x="16196929" y="4229405"/>
            <a:ext cx="1712950" cy="2437925"/>
            <a:chOff x="0" y="0"/>
            <a:chExt cx="451147" cy="642087"/>
          </a:xfrm>
        </p:grpSpPr>
        <p:sp>
          <p:nvSpPr>
            <p:cNvPr id="16" name="Freeform 16"/>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grpSp>
        <p:nvGrpSpPr>
          <p:cNvPr id="18" name="Group 18"/>
          <p:cNvGrpSpPr/>
          <p:nvPr/>
        </p:nvGrpSpPr>
        <p:grpSpPr>
          <a:xfrm>
            <a:off x="379962" y="1204077"/>
            <a:ext cx="1712950" cy="2202900"/>
            <a:chOff x="0" y="0"/>
            <a:chExt cx="451147" cy="580188"/>
          </a:xfrm>
        </p:grpSpPr>
        <p:sp>
          <p:nvSpPr>
            <p:cNvPr id="19" name="Freeform 19"/>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20" name="TextBox 20"/>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grpSp>
        <p:nvGrpSpPr>
          <p:cNvPr id="22" name="Group 22"/>
          <p:cNvGrpSpPr/>
          <p:nvPr/>
        </p:nvGrpSpPr>
        <p:grpSpPr>
          <a:xfrm>
            <a:off x="379962" y="1973840"/>
            <a:ext cx="1712950" cy="2202900"/>
            <a:chOff x="0" y="0"/>
            <a:chExt cx="451147" cy="580188"/>
          </a:xfrm>
        </p:grpSpPr>
        <p:sp>
          <p:nvSpPr>
            <p:cNvPr id="23" name="Freeform 23"/>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4" name="TextBox 24"/>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grpSp>
        <p:nvGrpSpPr>
          <p:cNvPr id="25" name="Group 25"/>
          <p:cNvGrpSpPr/>
          <p:nvPr/>
        </p:nvGrpSpPr>
        <p:grpSpPr>
          <a:xfrm>
            <a:off x="379962" y="2703975"/>
            <a:ext cx="1712950" cy="2437925"/>
            <a:chOff x="0" y="0"/>
            <a:chExt cx="451147" cy="642087"/>
          </a:xfrm>
        </p:grpSpPr>
        <p:sp>
          <p:nvSpPr>
            <p:cNvPr id="26" name="Freeform 26"/>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7" name="TextBox 27"/>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grpSp>
        <p:nvGrpSpPr>
          <p:cNvPr id="28" name="Group 28"/>
          <p:cNvGrpSpPr/>
          <p:nvPr/>
        </p:nvGrpSpPr>
        <p:grpSpPr>
          <a:xfrm>
            <a:off x="379962" y="3406977"/>
            <a:ext cx="1712950" cy="2437925"/>
            <a:chOff x="0" y="0"/>
            <a:chExt cx="451147" cy="642087"/>
          </a:xfrm>
        </p:grpSpPr>
        <p:sp>
          <p:nvSpPr>
            <p:cNvPr id="29" name="Freeform 29"/>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30" name="TextBox 30"/>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31" name="Freeform 31"/>
          <p:cNvSpPr/>
          <p:nvPr/>
        </p:nvSpPr>
        <p:spPr>
          <a:xfrm>
            <a:off x="1404687" y="433511"/>
            <a:ext cx="15590773" cy="10651331"/>
          </a:xfrm>
          <a:custGeom>
            <a:avLst/>
            <a:gdLst/>
            <a:ahLst/>
            <a:cxnLst/>
            <a:rect l="l" t="t" r="r" b="b"/>
            <a:pathLst>
              <a:path w="15590773" h="10651331">
                <a:moveTo>
                  <a:pt x="0" y="0"/>
                </a:moveTo>
                <a:lnTo>
                  <a:pt x="15590773" y="0"/>
                </a:lnTo>
                <a:lnTo>
                  <a:pt x="15590773" y="10651331"/>
                </a:lnTo>
                <a:lnTo>
                  <a:pt x="0" y="10651331"/>
                </a:lnTo>
                <a:lnTo>
                  <a:pt x="0" y="0"/>
                </a:lnTo>
                <a:close/>
              </a:path>
            </a:pathLst>
          </a:custGeom>
          <a:blipFill>
            <a:blip r:embed="rId9"/>
            <a:stretch>
              <a:fillRect l="-1332" r="-2771"/>
            </a:stretch>
          </a:blipFill>
        </p:spPr>
        <p:txBody>
          <a:bodyPr/>
          <a:lstStyle/>
          <a:p>
            <a:endParaRPr lang="x-none"/>
          </a:p>
        </p:txBody>
      </p:sp>
      <p:sp>
        <p:nvSpPr>
          <p:cNvPr id="45" name="TextBox 45"/>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a:solidFill>
                  <a:srgbClr val="EDDFCC"/>
                </a:solidFill>
                <a:latin typeface="Monterchi Bold"/>
                <a:ea typeface="Monterchi Bold"/>
                <a:cs typeface="Monterchi Bold"/>
                <a:sym typeface="Monterchi Bold"/>
              </a:rPr>
              <a:t>PROJECT PORTFOLIO</a:t>
            </a:r>
          </a:p>
        </p:txBody>
      </p:sp>
      <p:sp>
        <p:nvSpPr>
          <p:cNvPr id="46" name="TextBox 46"/>
          <p:cNvSpPr txBox="1"/>
          <p:nvPr/>
        </p:nvSpPr>
        <p:spPr>
          <a:xfrm>
            <a:off x="2441892" y="1538072"/>
            <a:ext cx="5307996" cy="7386638"/>
          </a:xfrm>
          <a:prstGeom prst="rect">
            <a:avLst/>
          </a:prstGeom>
        </p:spPr>
        <p:txBody>
          <a:bodyPr lIns="0" tIns="0" rIns="0" bIns="0" rtlCol="0" anchor="t">
            <a:spAutoFit/>
          </a:bodyPr>
          <a:lstStyle/>
          <a:p>
            <a:pPr algn="ctr">
              <a:spcBef>
                <a:spcPct val="0"/>
              </a:spcBef>
            </a:pPr>
            <a:endParaRPr lang="ru-RU" sz="4800" b="1" dirty="0">
              <a:solidFill>
                <a:srgbClr val="665336"/>
              </a:solidFill>
              <a:latin typeface="Lucian Schoenschrift CAT"/>
              <a:ea typeface="Lucian Schoenschrift CAT"/>
              <a:cs typeface="Lucian Schoenschrift CAT"/>
              <a:sym typeface="Lucian Schoenschrift CAT"/>
            </a:endParaRPr>
          </a:p>
          <a:p>
            <a:pPr algn="ctr">
              <a:spcBef>
                <a:spcPct val="0"/>
              </a:spcBef>
            </a:pPr>
            <a:r>
              <a:rPr lang="en-US" sz="3600" b="1" dirty="0">
                <a:solidFill>
                  <a:srgbClr val="FF0000"/>
                </a:solidFill>
                <a:latin typeface="Times New Roman" panose="02020603050405020304" pitchFamily="18" charset="0"/>
                <a:ea typeface="Lucian Schoenschrift CAT"/>
                <a:cs typeface="Times New Roman" panose="02020603050405020304" pitchFamily="18" charset="0"/>
                <a:sym typeface="Lucian Schoenschrift CAT"/>
              </a:rPr>
              <a:t>FILA</a:t>
            </a:r>
          </a:p>
          <a:p>
            <a:pPr algn="ctr">
              <a:spcBef>
                <a:spcPct val="0"/>
              </a:spcBef>
            </a:pPr>
            <a:r>
              <a:rPr lang="en-US" sz="3600" b="1" dirty="0">
                <a:solidFill>
                  <a:srgbClr val="FF0000"/>
                </a:solidFill>
                <a:latin typeface="Lucian Schoenschrift CAT"/>
                <a:ea typeface="Lucian Schoenschrift CAT"/>
                <a:cs typeface="Lucian Schoenschrift CAT"/>
                <a:sym typeface="Lucian Schoenschrift CAT"/>
              </a:rPr>
              <a:t> </a:t>
            </a:r>
            <a:r>
              <a:rPr lang="ru-RU" sz="3600" b="1" dirty="0">
                <a:solidFill>
                  <a:srgbClr val="FF0000"/>
                </a:solidFill>
                <a:latin typeface="Lucian Schoenschrift CAT"/>
                <a:ea typeface="Lucian Schoenschrift CAT"/>
                <a:cs typeface="Lucian Schoenschrift CAT"/>
                <a:sym typeface="Lucian Schoenschrift CAT"/>
              </a:rPr>
              <a:t>Кейс</a:t>
            </a:r>
          </a:p>
          <a:p>
            <a:pPr algn="ctr">
              <a:spcBef>
                <a:spcPct val="0"/>
              </a:spcBef>
            </a:pPr>
            <a:r>
              <a:rPr lang="ru-RU" sz="3600" b="1" dirty="0">
                <a:solidFill>
                  <a:srgbClr val="FF0000"/>
                </a:solidFill>
                <a:latin typeface="Lucian Schoenschrift CAT"/>
                <a:ea typeface="Lucian Schoenschrift CAT"/>
                <a:cs typeface="Lucian Schoenschrift CAT"/>
                <a:sym typeface="Lucian Schoenschrift CAT"/>
              </a:rPr>
              <a:t> </a:t>
            </a:r>
            <a:r>
              <a:rPr lang="ru-RU" sz="3600" b="1" dirty="0" err="1">
                <a:solidFill>
                  <a:srgbClr val="FF0000"/>
                </a:solidFill>
                <a:latin typeface="Lucian Schoenschrift CAT"/>
                <a:ea typeface="Lucian Schoenschrift CAT"/>
                <a:cs typeface="Lucian Schoenschrift CAT"/>
                <a:sym typeface="Lucian Schoenschrift CAT"/>
              </a:rPr>
              <a:t>Инфографика</a:t>
            </a:r>
            <a:endParaRPr lang="ru-RU" sz="3600" b="1" dirty="0">
              <a:solidFill>
                <a:srgbClr val="FF0000"/>
              </a:solidFill>
              <a:latin typeface="Lucian Schoenschrift CAT"/>
              <a:ea typeface="Lucian Schoenschrift CAT"/>
              <a:cs typeface="Lucian Schoenschrift CAT"/>
              <a:sym typeface="Lucian Schoenschrift CAT"/>
            </a:endParaRPr>
          </a:p>
          <a:p>
            <a:pPr algn="ctr">
              <a:spcBef>
                <a:spcPct val="0"/>
              </a:spcBef>
            </a:pPr>
            <a:r>
              <a:rPr lang="ru-RU" sz="3600" b="1" dirty="0" smtClean="0">
                <a:solidFill>
                  <a:srgbClr val="665336"/>
                </a:solidFill>
                <a:latin typeface="Lucian Schoenschrift CAT"/>
                <a:ea typeface="Lucian Schoenschrift CAT"/>
                <a:cs typeface="Lucian Schoenschrift CAT"/>
                <a:sym typeface="Lucian Schoenschrift CAT"/>
              </a:rPr>
              <a:t>Осы </a:t>
            </a:r>
            <a:r>
              <a:rPr lang="ru-RU" sz="3600" b="1" dirty="0" err="1">
                <a:solidFill>
                  <a:srgbClr val="665336"/>
                </a:solidFill>
                <a:latin typeface="Lucian Schoenschrift CAT"/>
                <a:ea typeface="Lucian Schoenschrift CAT"/>
                <a:cs typeface="Lucian Schoenschrift CAT"/>
                <a:sym typeface="Lucian Schoenschrift CAT"/>
              </a:rPr>
              <a:t>әдістердің</a:t>
            </a:r>
            <a:r>
              <a:rPr lang="ru-RU" sz="3600" b="1" dirty="0">
                <a:solidFill>
                  <a:srgbClr val="665336"/>
                </a:solidFill>
                <a:latin typeface="Lucian Schoenschrift CAT"/>
                <a:ea typeface="Lucian Schoenschrift CAT"/>
                <a:cs typeface="Lucian Schoenschrift CAT"/>
                <a:sym typeface="Lucian Schoenschrift CAT"/>
              </a:rPr>
              <a:t> </a:t>
            </a:r>
            <a:r>
              <a:rPr lang="ru-RU" sz="3600" b="1" dirty="0" err="1">
                <a:solidFill>
                  <a:srgbClr val="665336"/>
                </a:solidFill>
                <a:latin typeface="Lucian Schoenschrift CAT"/>
                <a:ea typeface="Lucian Schoenschrift CAT"/>
                <a:cs typeface="Lucian Schoenschrift CAT"/>
                <a:sym typeface="Lucian Schoenschrift CAT"/>
              </a:rPr>
              <a:t>басты</a:t>
            </a:r>
            <a:r>
              <a:rPr lang="ru-RU" sz="3600" b="1" dirty="0">
                <a:solidFill>
                  <a:srgbClr val="665336"/>
                </a:solidFill>
                <a:latin typeface="Lucian Schoenschrift CAT"/>
                <a:ea typeface="Lucian Schoenschrift CAT"/>
                <a:cs typeface="Lucian Schoenschrift CAT"/>
                <a:sym typeface="Lucian Schoenschrift CAT"/>
              </a:rPr>
              <a:t> артықшылықтары:</a:t>
            </a:r>
          </a:p>
          <a:p>
            <a:pPr algn="ctr">
              <a:spcBef>
                <a:spcPct val="0"/>
              </a:spcBef>
            </a:pPr>
            <a:r>
              <a:rPr lang="ru-RU" sz="3600" b="1" dirty="0">
                <a:solidFill>
                  <a:srgbClr val="665336"/>
                </a:solidFill>
                <a:latin typeface="Lucian Schoenschrift CAT"/>
                <a:ea typeface="Lucian Schoenschrift CAT"/>
                <a:cs typeface="Lucian Schoenschrift CAT"/>
                <a:sym typeface="Lucian Schoenschrift CAT"/>
              </a:rPr>
              <a:t>✔ </a:t>
            </a:r>
            <a:r>
              <a:rPr lang="ru-RU" sz="3600" b="1" dirty="0" err="1">
                <a:solidFill>
                  <a:srgbClr val="665336"/>
                </a:solidFill>
                <a:latin typeface="Lucian Schoenschrift CAT"/>
                <a:ea typeface="Lucian Schoenschrift CAT"/>
                <a:cs typeface="Lucian Schoenschrift CAT"/>
                <a:sym typeface="Lucian Schoenschrift CAT"/>
              </a:rPr>
              <a:t>заманауи</a:t>
            </a:r>
            <a:endParaRPr lang="ru-RU" sz="3600" b="1" dirty="0">
              <a:solidFill>
                <a:srgbClr val="665336"/>
              </a:solidFill>
              <a:latin typeface="Lucian Schoenschrift CAT"/>
              <a:ea typeface="Lucian Schoenschrift CAT"/>
              <a:cs typeface="Lucian Schoenschrift CAT"/>
              <a:sym typeface="Lucian Schoenschrift CAT"/>
            </a:endParaRPr>
          </a:p>
          <a:p>
            <a:pPr algn="ctr">
              <a:spcBef>
                <a:spcPct val="0"/>
              </a:spcBef>
            </a:pPr>
            <a:r>
              <a:rPr lang="ru-RU" sz="3600" b="1" dirty="0">
                <a:solidFill>
                  <a:srgbClr val="665336"/>
                </a:solidFill>
                <a:latin typeface="Lucian Schoenschrift CAT"/>
                <a:ea typeface="Lucian Schoenschrift CAT"/>
                <a:cs typeface="Lucian Schoenschrift CAT"/>
                <a:sym typeface="Lucian Schoenschrift CAT"/>
              </a:rPr>
              <a:t>✔ практикалық </a:t>
            </a:r>
            <a:r>
              <a:rPr lang="ru-RU" sz="3600" b="1" dirty="0" err="1">
                <a:solidFill>
                  <a:srgbClr val="665336"/>
                </a:solidFill>
                <a:latin typeface="Lucian Schoenschrift CAT"/>
                <a:ea typeface="Lucian Schoenschrift CAT"/>
                <a:cs typeface="Lucian Schoenschrift CAT"/>
                <a:sym typeface="Lucian Schoenschrift CAT"/>
              </a:rPr>
              <a:t>бағытталған</a:t>
            </a:r>
            <a:endParaRPr lang="ru-RU" sz="3600" b="1" dirty="0">
              <a:solidFill>
                <a:srgbClr val="665336"/>
              </a:solidFill>
              <a:latin typeface="Lucian Schoenschrift CAT"/>
              <a:ea typeface="Lucian Schoenschrift CAT"/>
              <a:cs typeface="Lucian Schoenschrift CAT"/>
              <a:sym typeface="Lucian Schoenschrift CAT"/>
            </a:endParaRPr>
          </a:p>
          <a:p>
            <a:pPr algn="ctr">
              <a:spcBef>
                <a:spcPct val="0"/>
              </a:spcBef>
            </a:pPr>
            <a:r>
              <a:rPr lang="ru-RU" sz="3600" b="1" dirty="0">
                <a:solidFill>
                  <a:srgbClr val="665336"/>
                </a:solidFill>
                <a:latin typeface="Lucian Schoenschrift CAT"/>
                <a:ea typeface="Lucian Schoenschrift CAT"/>
                <a:cs typeface="Lucian Schoenschrift CAT"/>
                <a:sym typeface="Lucian Schoenschrift CAT"/>
              </a:rPr>
              <a:t>✔ білім алушы </a:t>
            </a:r>
            <a:r>
              <a:rPr lang="ru-RU" sz="3600" b="1" dirty="0" err="1">
                <a:solidFill>
                  <a:srgbClr val="665336"/>
                </a:solidFill>
                <a:latin typeface="Lucian Schoenschrift CAT"/>
                <a:ea typeface="Lucian Schoenschrift CAT"/>
                <a:cs typeface="Lucian Schoenschrift CAT"/>
                <a:sym typeface="Lucian Schoenschrift CAT"/>
              </a:rPr>
              <a:t>белсенді</a:t>
            </a:r>
            <a:r>
              <a:rPr lang="ru-RU" sz="3600" b="1" dirty="0">
                <a:solidFill>
                  <a:srgbClr val="665336"/>
                </a:solidFill>
                <a:latin typeface="Lucian Schoenschrift CAT"/>
                <a:ea typeface="Lucian Schoenschrift CAT"/>
                <a:cs typeface="Lucian Schoenschrift CAT"/>
                <a:sym typeface="Lucian Schoenschrift CAT"/>
              </a:rPr>
              <a:t> </a:t>
            </a:r>
            <a:r>
              <a:rPr lang="ru-RU" sz="3600" b="1" dirty="0" err="1">
                <a:solidFill>
                  <a:srgbClr val="665336"/>
                </a:solidFill>
                <a:latin typeface="Lucian Schoenschrift CAT"/>
                <a:ea typeface="Lucian Schoenschrift CAT"/>
                <a:cs typeface="Lucian Schoenschrift CAT"/>
                <a:sym typeface="Lucian Schoenschrift CAT"/>
              </a:rPr>
              <a:t>қатысады</a:t>
            </a:r>
            <a:endParaRPr lang="ru-RU" sz="3600" b="1" dirty="0">
              <a:solidFill>
                <a:srgbClr val="665336"/>
              </a:solidFill>
              <a:latin typeface="Lucian Schoenschrift CAT"/>
              <a:ea typeface="Lucian Schoenschrift CAT"/>
              <a:cs typeface="Lucian Schoenschrift CAT"/>
              <a:sym typeface="Lucian Schoenschrift CAT"/>
            </a:endParaRPr>
          </a:p>
          <a:p>
            <a:pPr algn="ctr">
              <a:spcBef>
                <a:spcPct val="0"/>
              </a:spcBef>
            </a:pPr>
            <a:r>
              <a:rPr lang="ru-RU" sz="3600" b="1" dirty="0">
                <a:solidFill>
                  <a:srgbClr val="665336"/>
                </a:solidFill>
                <a:latin typeface="Lucian Schoenschrift CAT"/>
                <a:ea typeface="Lucian Schoenschrift CAT"/>
                <a:cs typeface="Lucian Schoenschrift CAT"/>
                <a:sym typeface="Lucian Schoenschrift CAT"/>
              </a:rPr>
              <a:t>✔ сыни ойлау </a:t>
            </a:r>
            <a:r>
              <a:rPr lang="ru-RU" sz="3600" b="1" dirty="0" err="1">
                <a:solidFill>
                  <a:srgbClr val="665336"/>
                </a:solidFill>
                <a:latin typeface="Lucian Schoenschrift CAT"/>
                <a:ea typeface="Lucian Schoenschrift CAT"/>
                <a:cs typeface="Lucian Schoenschrift CAT"/>
                <a:sym typeface="Lucian Schoenschrift CAT"/>
              </a:rPr>
              <a:t>дамиды</a:t>
            </a:r>
            <a:endParaRPr lang="ru-RU" sz="3600" b="1" dirty="0">
              <a:solidFill>
                <a:srgbClr val="665336"/>
              </a:solidFill>
              <a:latin typeface="Lucian Schoenschrift CAT"/>
              <a:ea typeface="Lucian Schoenschrift CAT"/>
              <a:cs typeface="Lucian Schoenschrift CAT"/>
              <a:sym typeface="Lucian Schoenschrift CAT"/>
            </a:endParaRPr>
          </a:p>
          <a:p>
            <a:pPr algn="ctr">
              <a:spcBef>
                <a:spcPct val="0"/>
              </a:spcBef>
            </a:pPr>
            <a:r>
              <a:rPr lang="en-US" sz="3600" b="1" dirty="0">
                <a:solidFill>
                  <a:srgbClr val="665336"/>
                </a:solidFill>
                <a:latin typeface="Lucian Schoenschrift CAT"/>
                <a:ea typeface="Lucian Schoenschrift CAT"/>
                <a:cs typeface="Lucian Schoenschrift CAT"/>
                <a:sym typeface="Lucian Schoenschrift CAT"/>
              </a:rPr>
              <a:t> </a:t>
            </a:r>
          </a:p>
        </p:txBody>
      </p:sp>
      <p:sp>
        <p:nvSpPr>
          <p:cNvPr id="48" name="TextBox 48"/>
          <p:cNvSpPr txBox="1"/>
          <p:nvPr/>
        </p:nvSpPr>
        <p:spPr>
          <a:xfrm>
            <a:off x="4865479" y="5759177"/>
            <a:ext cx="2749440" cy="762000"/>
          </a:xfrm>
          <a:prstGeom prst="rect">
            <a:avLst/>
          </a:prstGeom>
        </p:spPr>
        <p:txBody>
          <a:bodyPr lIns="0" tIns="0" rIns="0" bIns="0" rtlCol="0" anchor="t">
            <a:spAutoFit/>
          </a:bodyPr>
          <a:lstStyle/>
          <a:p>
            <a:pPr algn="ctr">
              <a:lnSpc>
                <a:spcPts val="6299"/>
              </a:lnSpc>
              <a:spcBef>
                <a:spcPct val="0"/>
              </a:spcBef>
            </a:pPr>
            <a:endParaRPr lang="en-US" sz="4499" b="1" dirty="0">
              <a:solidFill>
                <a:srgbClr val="665336"/>
              </a:solidFill>
              <a:latin typeface="Monterchi Bold"/>
              <a:ea typeface="Monterchi Bold"/>
              <a:cs typeface="Monterchi Bold"/>
              <a:sym typeface="Monterchi Bold"/>
            </a:endParaRPr>
          </a:p>
        </p:txBody>
      </p:sp>
      <p:sp>
        <p:nvSpPr>
          <p:cNvPr id="49" name="TextBox 49"/>
          <p:cNvSpPr txBox="1"/>
          <p:nvPr/>
        </p:nvSpPr>
        <p:spPr>
          <a:xfrm>
            <a:off x="10445136" y="1486135"/>
            <a:ext cx="5307996" cy="6866880"/>
          </a:xfrm>
          <a:prstGeom prst="rect">
            <a:avLst/>
          </a:prstGeom>
        </p:spPr>
        <p:txBody>
          <a:bodyPr lIns="0" tIns="0" rIns="0" bIns="0" rtlCol="0" anchor="t">
            <a:spAutoFit/>
          </a:bodyPr>
          <a:lstStyle/>
          <a:p>
            <a:pPr algn="ctr">
              <a:spcBef>
                <a:spcPct val="0"/>
              </a:spcBef>
            </a:pPr>
            <a:r>
              <a:rPr lang="en-US" sz="6000" dirty="0">
                <a:latin typeface="Lucian Schoenschrift CAT"/>
                <a:ea typeface="Lucian Schoenschrift CAT"/>
                <a:cs typeface="Lucian Schoenschrift CAT"/>
                <a:sym typeface="Lucian Schoenschrift CAT"/>
              </a:rPr>
              <a:t>✔</a:t>
            </a:r>
            <a:r>
              <a:rPr lang="ru-RU" sz="3600" dirty="0">
                <a:latin typeface="Lucian Schoenschrift CAT"/>
                <a:ea typeface="Lucian Schoenschrift CAT"/>
                <a:cs typeface="Lucian Schoenschrift CAT"/>
                <a:sym typeface="Lucian Schoenschrift CAT"/>
              </a:rPr>
              <a:t>Қорытындылай келе, қазақ тілі сабағында кәсіби мәтінмен жұмыс жасау – білім алушыларды болашақ мамандығына дайындаудың тиімді жолы деп есептеймін.</a:t>
            </a:r>
            <a:endParaRPr lang="ru-RU" sz="2800" dirty="0">
              <a:latin typeface="Lucian Schoenschrift CAT"/>
              <a:ea typeface="Lucian Schoenschrift CAT"/>
              <a:cs typeface="Lucian Schoenschrift CAT"/>
              <a:sym typeface="Lucian Schoenschrift CAT"/>
            </a:endParaRPr>
          </a:p>
          <a:p>
            <a:pPr algn="ctr">
              <a:lnSpc>
                <a:spcPts val="8400"/>
              </a:lnSpc>
              <a:spcBef>
                <a:spcPct val="0"/>
              </a:spcBef>
            </a:pPr>
            <a:r>
              <a:rPr lang="ru-RU" sz="6000" dirty="0">
                <a:latin typeface="Lucian Schoenschrift CAT"/>
                <a:ea typeface="Lucian Schoenschrift CAT"/>
                <a:cs typeface="Lucian Schoenschrift CAT"/>
                <a:sym typeface="Lucian Schoenschrift CAT"/>
              </a:rPr>
              <a:t>________________________________________</a:t>
            </a:r>
          </a:p>
        </p:txBody>
      </p:sp>
      <p:sp>
        <p:nvSpPr>
          <p:cNvPr id="52" name="TextBox 52"/>
          <p:cNvSpPr txBox="1"/>
          <p:nvPr/>
        </p:nvSpPr>
        <p:spPr>
          <a:xfrm>
            <a:off x="15510202" y="9438059"/>
            <a:ext cx="686728" cy="492125"/>
          </a:xfrm>
          <a:prstGeom prst="rect">
            <a:avLst/>
          </a:prstGeom>
        </p:spPr>
        <p:txBody>
          <a:bodyPr lIns="0" tIns="0" rIns="0" bIns="0" rtlCol="0" anchor="t">
            <a:spAutoFit/>
          </a:bodyPr>
          <a:lstStyle/>
          <a:p>
            <a:pPr algn="r">
              <a:lnSpc>
                <a:spcPts val="4149"/>
              </a:lnSpc>
            </a:pPr>
            <a:r>
              <a:rPr lang="en-US" sz="2499">
                <a:solidFill>
                  <a:srgbClr val="665336"/>
                </a:solidFill>
                <a:latin typeface="Monterchi"/>
                <a:ea typeface="Monterchi"/>
                <a:cs typeface="Monterchi"/>
                <a:sym typeface="Monterchi"/>
              </a:rPr>
              <a:t>10</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p:cNvGrpSpPr/>
        <p:nvPr/>
      </p:nvGrpSpPr>
      <p:grpSpPr>
        <a:xfrm>
          <a:off x="0" y="0"/>
          <a:ext cx="0" cy="0"/>
          <a:chOff x="0" y="0"/>
          <a:chExt cx="0" cy="0"/>
        </a:xfrm>
      </p:grpSpPr>
      <p:sp>
        <p:nvSpPr>
          <p:cNvPr id="2" name="Freeform 2"/>
          <p:cNvSpPr/>
          <p:nvPr/>
        </p:nvSpPr>
        <p:spPr>
          <a:xfrm rot="-1027091">
            <a:off x="12569820" y="-2394357"/>
            <a:ext cx="6700188" cy="6700188"/>
          </a:xfrm>
          <a:custGeom>
            <a:avLst/>
            <a:gdLst/>
            <a:ahLst/>
            <a:cxnLst/>
            <a:rect l="l" t="t" r="r" b="b"/>
            <a:pathLst>
              <a:path w="6700188" h="6700188">
                <a:moveTo>
                  <a:pt x="0" y="0"/>
                </a:moveTo>
                <a:lnTo>
                  <a:pt x="6700188" y="0"/>
                </a:lnTo>
                <a:lnTo>
                  <a:pt x="6700188" y="6700188"/>
                </a:lnTo>
                <a:lnTo>
                  <a:pt x="0" y="6700188"/>
                </a:lnTo>
                <a:lnTo>
                  <a:pt x="0" y="0"/>
                </a:lnTo>
                <a:close/>
              </a:path>
            </a:pathLst>
          </a:custGeom>
          <a:blipFill>
            <a:blip r:embed="rId2"/>
            <a:stretch>
              <a:fillRect/>
            </a:stretch>
          </a:blipFill>
        </p:spPr>
        <p:txBody>
          <a:bodyPr/>
          <a:lstStyle/>
          <a:p>
            <a:endParaRPr lang="x-none"/>
          </a:p>
        </p:txBody>
      </p:sp>
      <p:sp>
        <p:nvSpPr>
          <p:cNvPr id="5" name="Freeform 5"/>
          <p:cNvSpPr/>
          <p:nvPr/>
        </p:nvSpPr>
        <p:spPr>
          <a:xfrm rot="815579">
            <a:off x="-1672909"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x-none"/>
          </a:p>
        </p:txBody>
      </p:sp>
      <p:sp>
        <p:nvSpPr>
          <p:cNvPr id="6" name="Freeform 6"/>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4"/>
            <a:stretch>
              <a:fillRect/>
            </a:stretch>
          </a:blipFill>
        </p:spPr>
        <p:txBody>
          <a:bodyPr/>
          <a:lstStyle/>
          <a:p>
            <a:endParaRPr lang="x-none"/>
          </a:p>
        </p:txBody>
      </p:sp>
      <p:sp>
        <p:nvSpPr>
          <p:cNvPr id="7" name="Freeform 7"/>
          <p:cNvSpPr/>
          <p:nvPr/>
        </p:nvSpPr>
        <p:spPr>
          <a:xfrm rot="747941">
            <a:off x="13038597" y="7011975"/>
            <a:ext cx="7125109" cy="3259737"/>
          </a:xfrm>
          <a:custGeom>
            <a:avLst/>
            <a:gdLst/>
            <a:ahLst/>
            <a:cxnLst/>
            <a:rect l="l" t="t" r="r" b="b"/>
            <a:pathLst>
              <a:path w="7125109" h="3259737">
                <a:moveTo>
                  <a:pt x="0" y="0"/>
                </a:moveTo>
                <a:lnTo>
                  <a:pt x="7125109" y="0"/>
                </a:lnTo>
                <a:lnTo>
                  <a:pt x="7125109" y="3259737"/>
                </a:lnTo>
                <a:lnTo>
                  <a:pt x="0" y="3259737"/>
                </a:lnTo>
                <a:lnTo>
                  <a:pt x="0" y="0"/>
                </a:lnTo>
                <a:close/>
              </a:path>
            </a:pathLst>
          </a:custGeom>
          <a:blipFill>
            <a:blip r:embed="rId5"/>
            <a:stretch>
              <a:fillRect/>
            </a:stretch>
          </a:blipFill>
        </p:spPr>
        <p:txBody>
          <a:bodyPr/>
          <a:lstStyle/>
          <a:p>
            <a:endParaRPr lang="x-none"/>
          </a:p>
        </p:txBody>
      </p:sp>
      <p:sp>
        <p:nvSpPr>
          <p:cNvPr id="8" name="Freeform 8"/>
          <p:cNvSpPr/>
          <p:nvPr/>
        </p:nvSpPr>
        <p:spPr>
          <a:xfrm rot="-1154372">
            <a:off x="-2354202" y="3983403"/>
            <a:ext cx="6250608" cy="4023829"/>
          </a:xfrm>
          <a:custGeom>
            <a:avLst/>
            <a:gdLst/>
            <a:ahLst/>
            <a:cxnLst/>
            <a:rect l="l" t="t" r="r" b="b"/>
            <a:pathLst>
              <a:path w="6250608" h="4023829">
                <a:moveTo>
                  <a:pt x="0" y="0"/>
                </a:moveTo>
                <a:lnTo>
                  <a:pt x="6250609" y="0"/>
                </a:lnTo>
                <a:lnTo>
                  <a:pt x="6250609" y="4023829"/>
                </a:lnTo>
                <a:lnTo>
                  <a:pt x="0" y="4023829"/>
                </a:lnTo>
                <a:lnTo>
                  <a:pt x="0" y="0"/>
                </a:lnTo>
                <a:close/>
              </a:path>
            </a:pathLst>
          </a:custGeom>
          <a:blipFill>
            <a:blip r:embed="rId6"/>
            <a:stretch>
              <a:fillRect/>
            </a:stretch>
          </a:blipFill>
        </p:spPr>
        <p:txBody>
          <a:bodyPr/>
          <a:lstStyle/>
          <a:p>
            <a:endParaRPr lang="x-none"/>
          </a:p>
        </p:txBody>
      </p:sp>
      <p:sp>
        <p:nvSpPr>
          <p:cNvPr id="9" name="Freeform 9"/>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7"/>
            <a:stretch>
              <a:fillRect/>
            </a:stretch>
          </a:blipFill>
        </p:spPr>
        <p:txBody>
          <a:bodyPr/>
          <a:lstStyle/>
          <a:p>
            <a:endParaRPr lang="x-none"/>
          </a:p>
        </p:txBody>
      </p:sp>
      <p:sp>
        <p:nvSpPr>
          <p:cNvPr id="10" name="Freeform 10"/>
          <p:cNvSpPr/>
          <p:nvPr/>
        </p:nvSpPr>
        <p:spPr>
          <a:xfrm>
            <a:off x="1028700" y="955737"/>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8"/>
            <a:stretch>
              <a:fillRect/>
            </a:stretch>
          </a:blipFill>
        </p:spPr>
        <p:txBody>
          <a:bodyPr/>
          <a:lstStyle/>
          <a:p>
            <a:endParaRPr lang="x-none"/>
          </a:p>
        </p:txBody>
      </p:sp>
      <p:grpSp>
        <p:nvGrpSpPr>
          <p:cNvPr id="11" name="Group 11"/>
          <p:cNvGrpSpPr/>
          <p:nvPr/>
        </p:nvGrpSpPr>
        <p:grpSpPr>
          <a:xfrm>
            <a:off x="16196929" y="5425059"/>
            <a:ext cx="1712950" cy="2202900"/>
            <a:chOff x="0" y="0"/>
            <a:chExt cx="451147" cy="580188"/>
          </a:xfrm>
        </p:grpSpPr>
        <p:sp>
          <p:nvSpPr>
            <p:cNvPr id="12" name="Freeform 12"/>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14" name="TextBox 14"/>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CONTACT</a:t>
            </a:r>
          </a:p>
        </p:txBody>
      </p:sp>
      <p:grpSp>
        <p:nvGrpSpPr>
          <p:cNvPr id="15" name="Group 15"/>
          <p:cNvGrpSpPr/>
          <p:nvPr/>
        </p:nvGrpSpPr>
        <p:grpSpPr>
          <a:xfrm>
            <a:off x="16196929" y="4229405"/>
            <a:ext cx="1712950" cy="2437925"/>
            <a:chOff x="0" y="0"/>
            <a:chExt cx="451147" cy="642087"/>
          </a:xfrm>
        </p:grpSpPr>
        <p:sp>
          <p:nvSpPr>
            <p:cNvPr id="16" name="Freeform 16"/>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18" name="TextBox 18"/>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dirty="0">
                <a:solidFill>
                  <a:srgbClr val="EDDFCC"/>
                </a:solidFill>
                <a:latin typeface="Monterchi Bold"/>
                <a:ea typeface="Monterchi Bold"/>
                <a:cs typeface="Monterchi Bold"/>
                <a:sym typeface="Monterchi Bold"/>
              </a:rPr>
              <a:t>PROJECT PORTFOLIO</a:t>
            </a:r>
          </a:p>
        </p:txBody>
      </p:sp>
      <p:grpSp>
        <p:nvGrpSpPr>
          <p:cNvPr id="19" name="Group 19"/>
          <p:cNvGrpSpPr/>
          <p:nvPr/>
        </p:nvGrpSpPr>
        <p:grpSpPr>
          <a:xfrm>
            <a:off x="16196929" y="3299350"/>
            <a:ext cx="1712950" cy="2437925"/>
            <a:chOff x="0" y="0"/>
            <a:chExt cx="451147" cy="642087"/>
          </a:xfrm>
        </p:grpSpPr>
        <p:sp>
          <p:nvSpPr>
            <p:cNvPr id="20" name="Freeform 20"/>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grpSp>
        <p:nvGrpSpPr>
          <p:cNvPr id="22" name="Group 22"/>
          <p:cNvGrpSpPr/>
          <p:nvPr/>
        </p:nvGrpSpPr>
        <p:grpSpPr>
          <a:xfrm>
            <a:off x="379962" y="1204077"/>
            <a:ext cx="1712950" cy="2202900"/>
            <a:chOff x="0" y="0"/>
            <a:chExt cx="451147" cy="580188"/>
          </a:xfrm>
        </p:grpSpPr>
        <p:sp>
          <p:nvSpPr>
            <p:cNvPr id="23" name="Freeform 23"/>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24" name="TextBox 24"/>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grpSp>
        <p:nvGrpSpPr>
          <p:cNvPr id="26" name="Group 26"/>
          <p:cNvGrpSpPr/>
          <p:nvPr/>
        </p:nvGrpSpPr>
        <p:grpSpPr>
          <a:xfrm>
            <a:off x="379962" y="1973840"/>
            <a:ext cx="1712950" cy="2202900"/>
            <a:chOff x="0" y="0"/>
            <a:chExt cx="451147" cy="580188"/>
          </a:xfrm>
        </p:grpSpPr>
        <p:sp>
          <p:nvSpPr>
            <p:cNvPr id="27" name="Freeform 27"/>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8" name="TextBox 28"/>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grpSp>
        <p:nvGrpSpPr>
          <p:cNvPr id="29" name="Group 29"/>
          <p:cNvGrpSpPr/>
          <p:nvPr/>
        </p:nvGrpSpPr>
        <p:grpSpPr>
          <a:xfrm>
            <a:off x="379962" y="2703975"/>
            <a:ext cx="1712950" cy="2437925"/>
            <a:chOff x="0" y="0"/>
            <a:chExt cx="451147" cy="642087"/>
          </a:xfrm>
        </p:grpSpPr>
        <p:sp>
          <p:nvSpPr>
            <p:cNvPr id="30" name="Freeform 30"/>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31" name="TextBox 31"/>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32" name="Freeform 32"/>
          <p:cNvSpPr/>
          <p:nvPr/>
        </p:nvSpPr>
        <p:spPr>
          <a:xfrm>
            <a:off x="1236437" y="955737"/>
            <a:ext cx="15590773" cy="10651331"/>
          </a:xfrm>
          <a:custGeom>
            <a:avLst/>
            <a:gdLst/>
            <a:ahLst/>
            <a:cxnLst/>
            <a:rect l="l" t="t" r="r" b="b"/>
            <a:pathLst>
              <a:path w="15590773" h="10651331">
                <a:moveTo>
                  <a:pt x="0" y="0"/>
                </a:moveTo>
                <a:lnTo>
                  <a:pt x="15590773" y="0"/>
                </a:lnTo>
                <a:lnTo>
                  <a:pt x="15590773" y="10651331"/>
                </a:lnTo>
                <a:lnTo>
                  <a:pt x="0" y="10651331"/>
                </a:lnTo>
                <a:lnTo>
                  <a:pt x="0" y="0"/>
                </a:lnTo>
                <a:close/>
              </a:path>
            </a:pathLst>
          </a:custGeom>
          <a:blipFill>
            <a:blip r:embed="rId8"/>
            <a:stretch>
              <a:fillRect l="-1332" r="-2771"/>
            </a:stretch>
          </a:blipFill>
        </p:spPr>
        <p:txBody>
          <a:bodyPr/>
          <a:lstStyle/>
          <a:p>
            <a:endParaRPr lang="x-none"/>
          </a:p>
        </p:txBody>
      </p:sp>
      <p:sp>
        <p:nvSpPr>
          <p:cNvPr id="33" name="Freeform 33"/>
          <p:cNvSpPr/>
          <p:nvPr/>
        </p:nvSpPr>
        <p:spPr>
          <a:xfrm rot="873383">
            <a:off x="4947123" y="2883987"/>
            <a:ext cx="3698846" cy="739769"/>
          </a:xfrm>
          <a:custGeom>
            <a:avLst/>
            <a:gdLst/>
            <a:ahLst/>
            <a:cxnLst/>
            <a:rect l="l" t="t" r="r" b="b"/>
            <a:pathLst>
              <a:path w="3698846" h="739769">
                <a:moveTo>
                  <a:pt x="0" y="0"/>
                </a:moveTo>
                <a:lnTo>
                  <a:pt x="3698847" y="0"/>
                </a:lnTo>
                <a:lnTo>
                  <a:pt x="3698847" y="739770"/>
                </a:lnTo>
                <a:lnTo>
                  <a:pt x="0" y="739770"/>
                </a:lnTo>
                <a:lnTo>
                  <a:pt x="0" y="0"/>
                </a:lnTo>
                <a:close/>
              </a:path>
            </a:pathLst>
          </a:custGeom>
          <a:blipFill>
            <a:blip r:embed="rId9"/>
            <a:stretch>
              <a:fillRect/>
            </a:stretch>
          </a:blipFill>
        </p:spPr>
        <p:txBody>
          <a:bodyPr/>
          <a:lstStyle/>
          <a:p>
            <a:endParaRPr lang="x-none"/>
          </a:p>
        </p:txBody>
      </p:sp>
      <p:sp>
        <p:nvSpPr>
          <p:cNvPr id="34" name="Freeform 34"/>
          <p:cNvSpPr/>
          <p:nvPr/>
        </p:nvSpPr>
        <p:spPr>
          <a:xfrm>
            <a:off x="2092912" y="3532490"/>
            <a:ext cx="4583812" cy="5497826"/>
          </a:xfrm>
          <a:custGeom>
            <a:avLst/>
            <a:gdLst/>
            <a:ahLst/>
            <a:cxnLst/>
            <a:rect l="l" t="t" r="r" b="b"/>
            <a:pathLst>
              <a:path w="4583812" h="5497826">
                <a:moveTo>
                  <a:pt x="0" y="0"/>
                </a:moveTo>
                <a:lnTo>
                  <a:pt x="4583812" y="0"/>
                </a:lnTo>
                <a:lnTo>
                  <a:pt x="4583812" y="5497826"/>
                </a:lnTo>
                <a:lnTo>
                  <a:pt x="0" y="5497826"/>
                </a:lnTo>
                <a:lnTo>
                  <a:pt x="0" y="0"/>
                </a:lnTo>
                <a:close/>
              </a:path>
            </a:pathLst>
          </a:custGeom>
          <a:blipFill>
            <a:blip r:embed="rId10"/>
            <a:stretch>
              <a:fillRect/>
            </a:stretch>
          </a:blipFill>
        </p:spPr>
        <p:txBody>
          <a:bodyPr/>
          <a:lstStyle/>
          <a:p>
            <a:endParaRPr lang="x-none"/>
          </a:p>
        </p:txBody>
      </p:sp>
      <p:sp>
        <p:nvSpPr>
          <p:cNvPr id="35" name="Freeform 35"/>
          <p:cNvSpPr/>
          <p:nvPr/>
        </p:nvSpPr>
        <p:spPr>
          <a:xfrm>
            <a:off x="2188015" y="2169531"/>
            <a:ext cx="4037163" cy="5947938"/>
          </a:xfrm>
          <a:custGeom>
            <a:avLst/>
            <a:gdLst/>
            <a:ahLst/>
            <a:cxnLst/>
            <a:rect l="l" t="t" r="r" b="b"/>
            <a:pathLst>
              <a:path w="4037163" h="5947938">
                <a:moveTo>
                  <a:pt x="0" y="0"/>
                </a:moveTo>
                <a:lnTo>
                  <a:pt x="4037163" y="0"/>
                </a:lnTo>
                <a:lnTo>
                  <a:pt x="4037163" y="5947938"/>
                </a:lnTo>
                <a:lnTo>
                  <a:pt x="0" y="5947938"/>
                </a:lnTo>
                <a:lnTo>
                  <a:pt x="0" y="0"/>
                </a:lnTo>
                <a:close/>
              </a:path>
            </a:pathLst>
          </a:custGeom>
          <a:blipFill>
            <a:blip r:embed="rId11"/>
            <a:stretch>
              <a:fillRect/>
            </a:stretch>
          </a:blipFill>
        </p:spPr>
        <p:txBody>
          <a:bodyPr/>
          <a:lstStyle/>
          <a:p>
            <a:endParaRPr lang="x-none"/>
          </a:p>
        </p:txBody>
      </p:sp>
      <p:sp>
        <p:nvSpPr>
          <p:cNvPr id="36" name="Freeform 36"/>
          <p:cNvSpPr/>
          <p:nvPr/>
        </p:nvSpPr>
        <p:spPr>
          <a:xfrm>
            <a:off x="5529423" y="2540254"/>
            <a:ext cx="3029643" cy="6654124"/>
          </a:xfrm>
          <a:custGeom>
            <a:avLst/>
            <a:gdLst/>
            <a:ahLst/>
            <a:cxnLst/>
            <a:rect l="l" t="t" r="r" b="b"/>
            <a:pathLst>
              <a:path w="3029643" h="6654124">
                <a:moveTo>
                  <a:pt x="0" y="0"/>
                </a:moveTo>
                <a:lnTo>
                  <a:pt x="3029643" y="0"/>
                </a:lnTo>
                <a:lnTo>
                  <a:pt x="3029643" y="6654124"/>
                </a:lnTo>
                <a:lnTo>
                  <a:pt x="0" y="6654124"/>
                </a:lnTo>
                <a:lnTo>
                  <a:pt x="0" y="0"/>
                </a:lnTo>
                <a:close/>
              </a:path>
            </a:pathLst>
          </a:custGeom>
          <a:blipFill>
            <a:blip>
              <a:extLst>
                <a:ext uri="{96DAC541-7B7A-43D3-8B79-37D633B846F1}">
                  <asvg:svgBlip xmlns:asvg="http://schemas.microsoft.com/office/drawing/2016/SVG/main" xmlns="" r:embed="rId14"/>
                </a:ext>
              </a:extLst>
            </a:blip>
            <a:stretch>
              <a:fillRect/>
            </a:stretch>
          </a:blipFill>
        </p:spPr>
        <p:txBody>
          <a:bodyPr/>
          <a:lstStyle/>
          <a:p>
            <a:endParaRPr lang="x-none"/>
          </a:p>
        </p:txBody>
      </p:sp>
      <p:sp>
        <p:nvSpPr>
          <p:cNvPr id="37" name="Freeform 37"/>
          <p:cNvSpPr/>
          <p:nvPr/>
        </p:nvSpPr>
        <p:spPr>
          <a:xfrm>
            <a:off x="2671664" y="2809923"/>
            <a:ext cx="5082917" cy="6114787"/>
          </a:xfrm>
          <a:custGeom>
            <a:avLst/>
            <a:gdLst/>
            <a:ahLst/>
            <a:cxnLst/>
            <a:rect l="l" t="t" r="r" b="b"/>
            <a:pathLst>
              <a:path w="5082917" h="6114787">
                <a:moveTo>
                  <a:pt x="0" y="0"/>
                </a:moveTo>
                <a:lnTo>
                  <a:pt x="5082917" y="0"/>
                </a:lnTo>
                <a:lnTo>
                  <a:pt x="5082917" y="6114786"/>
                </a:lnTo>
                <a:lnTo>
                  <a:pt x="0" y="6114786"/>
                </a:lnTo>
                <a:lnTo>
                  <a:pt x="0" y="0"/>
                </a:lnTo>
                <a:close/>
              </a:path>
            </a:pathLst>
          </a:custGeom>
          <a:blipFill>
            <a:blip r:embed="rId15"/>
            <a:stretch>
              <a:fillRect/>
            </a:stretch>
          </a:blipFill>
        </p:spPr>
        <p:txBody>
          <a:bodyPr/>
          <a:lstStyle/>
          <a:p>
            <a:endParaRPr lang="x-none"/>
          </a:p>
        </p:txBody>
      </p:sp>
      <p:grpSp>
        <p:nvGrpSpPr>
          <p:cNvPr id="38" name="Group 38"/>
          <p:cNvGrpSpPr/>
          <p:nvPr/>
        </p:nvGrpSpPr>
        <p:grpSpPr>
          <a:xfrm>
            <a:off x="3168643" y="3253872"/>
            <a:ext cx="4339329" cy="4213760"/>
            <a:chOff x="0" y="0"/>
            <a:chExt cx="609506" cy="591869"/>
          </a:xfrm>
        </p:grpSpPr>
        <p:sp>
          <p:nvSpPr>
            <p:cNvPr id="39" name="Freeform 39"/>
            <p:cNvSpPr/>
            <p:nvPr/>
          </p:nvSpPr>
          <p:spPr>
            <a:xfrm>
              <a:off x="0" y="0"/>
              <a:ext cx="609506" cy="591869"/>
            </a:xfrm>
            <a:custGeom>
              <a:avLst/>
              <a:gdLst/>
              <a:ahLst/>
              <a:cxnLst/>
              <a:rect l="l" t="t" r="r" b="b"/>
              <a:pathLst>
                <a:path w="609506" h="591869">
                  <a:moveTo>
                    <a:pt x="0" y="0"/>
                  </a:moveTo>
                  <a:lnTo>
                    <a:pt x="609506" y="0"/>
                  </a:lnTo>
                  <a:lnTo>
                    <a:pt x="609506" y="591869"/>
                  </a:lnTo>
                  <a:lnTo>
                    <a:pt x="0" y="591869"/>
                  </a:lnTo>
                  <a:close/>
                </a:path>
              </a:pathLst>
            </a:custGeom>
            <a:blipFill>
              <a:blip r:embed="rId16"/>
              <a:stretch>
                <a:fillRect t="-14161" b="-14161"/>
              </a:stretch>
            </a:blipFill>
          </p:spPr>
          <p:txBody>
            <a:bodyPr/>
            <a:lstStyle/>
            <a:p>
              <a:endParaRPr lang="x-none"/>
            </a:p>
          </p:txBody>
        </p:sp>
      </p:grpSp>
      <p:sp>
        <p:nvSpPr>
          <p:cNvPr id="40" name="Freeform 40"/>
          <p:cNvSpPr/>
          <p:nvPr/>
        </p:nvSpPr>
        <p:spPr>
          <a:xfrm rot="2103493">
            <a:off x="5816898" y="2479436"/>
            <a:ext cx="3081821" cy="1433047"/>
          </a:xfrm>
          <a:custGeom>
            <a:avLst/>
            <a:gdLst/>
            <a:ahLst/>
            <a:cxnLst/>
            <a:rect l="l" t="t" r="r" b="b"/>
            <a:pathLst>
              <a:path w="3081821" h="1433047">
                <a:moveTo>
                  <a:pt x="0" y="0"/>
                </a:moveTo>
                <a:lnTo>
                  <a:pt x="3081821" y="0"/>
                </a:lnTo>
                <a:lnTo>
                  <a:pt x="3081821" y="1433047"/>
                </a:lnTo>
                <a:lnTo>
                  <a:pt x="0" y="1433047"/>
                </a:lnTo>
                <a:lnTo>
                  <a:pt x="0" y="0"/>
                </a:lnTo>
                <a:close/>
              </a:path>
            </a:pathLst>
          </a:custGeom>
          <a:blipFill>
            <a:blip r:embed="rId17"/>
            <a:stretch>
              <a:fillRect/>
            </a:stretch>
          </a:blipFill>
        </p:spPr>
        <p:txBody>
          <a:bodyPr/>
          <a:lstStyle/>
          <a:p>
            <a:endParaRPr lang="x-none"/>
          </a:p>
        </p:txBody>
      </p:sp>
      <p:sp>
        <p:nvSpPr>
          <p:cNvPr id="41" name="AutoShape 41"/>
          <p:cNvSpPr/>
          <p:nvPr/>
        </p:nvSpPr>
        <p:spPr>
          <a:xfrm flipH="1" flipV="1">
            <a:off x="9992579" y="4820742"/>
            <a:ext cx="2580" cy="2214254"/>
          </a:xfrm>
          <a:prstGeom prst="line">
            <a:avLst/>
          </a:prstGeom>
          <a:ln w="28575" cap="flat">
            <a:solidFill>
              <a:srgbClr val="665336"/>
            </a:solidFill>
            <a:prstDash val="solid"/>
            <a:headEnd type="oval" w="lg" len="lg"/>
            <a:tailEnd type="oval" w="lg" len="lg"/>
          </a:ln>
        </p:spPr>
        <p:txBody>
          <a:bodyPr/>
          <a:lstStyle/>
          <a:p>
            <a:endParaRPr lang="x-none"/>
          </a:p>
        </p:txBody>
      </p:sp>
      <p:sp>
        <p:nvSpPr>
          <p:cNvPr id="42" name="TextBox 42"/>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sp>
        <p:nvSpPr>
          <p:cNvPr id="45" name="TextBox 45"/>
          <p:cNvSpPr txBox="1"/>
          <p:nvPr/>
        </p:nvSpPr>
        <p:spPr>
          <a:xfrm>
            <a:off x="9998051" y="1877028"/>
            <a:ext cx="6207951" cy="2539028"/>
          </a:xfrm>
          <a:prstGeom prst="rect">
            <a:avLst/>
          </a:prstGeom>
        </p:spPr>
        <p:txBody>
          <a:bodyPr lIns="0" tIns="0" rIns="0" bIns="0" rtlCol="0" anchor="t">
            <a:spAutoFit/>
          </a:bodyPr>
          <a:lstStyle/>
          <a:p>
            <a:pPr algn="ctr"/>
            <a:r>
              <a:rPr lang="ru-RU" sz="2800" b="1" dirty="0">
                <a:latin typeface="Times New Roman" panose="02020603050405020304" pitchFamily="18" charset="0"/>
                <a:cs typeface="Times New Roman" panose="02020603050405020304" pitchFamily="18" charset="0"/>
              </a:rPr>
              <a:t>Осы </a:t>
            </a:r>
            <a:r>
              <a:rPr lang="en-US" sz="2800" b="1" dirty="0">
                <a:latin typeface="Times New Roman" panose="02020603050405020304" pitchFamily="18" charset="0"/>
                <a:cs typeface="Times New Roman" panose="02020603050405020304" pitchFamily="18" charset="0"/>
              </a:rPr>
              <a:t>FILA</a:t>
            </a:r>
          </a:p>
          <a:p>
            <a:pPr algn="ctr"/>
            <a:r>
              <a:rPr lang="en-US" sz="2800" b="1" dirty="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Кейс</a:t>
            </a:r>
          </a:p>
          <a:p>
            <a:pPr algn="ctr"/>
            <a:r>
              <a:rPr lang="ru-RU" sz="2800" b="1" dirty="0">
                <a:latin typeface="Times New Roman" panose="02020603050405020304" pitchFamily="18" charset="0"/>
                <a:cs typeface="Times New Roman" panose="02020603050405020304" pitchFamily="18" charset="0"/>
              </a:rPr>
              <a:t> Инфографика</a:t>
            </a:r>
          </a:p>
          <a:p>
            <a:pPr algn="ctr"/>
            <a:r>
              <a:rPr lang="ru-RU" sz="2800" b="1" dirty="0">
                <a:latin typeface="Times New Roman" panose="02020603050405020304" pitchFamily="18" charset="0"/>
                <a:cs typeface="Times New Roman" panose="02020603050405020304" pitchFamily="18" charset="0"/>
              </a:rPr>
              <a:t>әдістерді біріктіре қолдану нәтижесінде білім алушылар</a:t>
            </a:r>
            <a:r>
              <a:rPr lang="ru-RU" sz="2800" dirty="0"/>
              <a:t>:</a:t>
            </a:r>
            <a:br>
              <a:rPr lang="ru-RU" sz="2800" dirty="0"/>
            </a:br>
            <a:endParaRPr lang="en-US" sz="2499" dirty="0">
              <a:solidFill>
                <a:srgbClr val="665336"/>
              </a:solidFill>
              <a:latin typeface="Monterchi"/>
              <a:ea typeface="Monterchi"/>
              <a:cs typeface="Monterchi"/>
              <a:sym typeface="Monterchi"/>
            </a:endParaRPr>
          </a:p>
        </p:txBody>
      </p:sp>
      <p:sp>
        <p:nvSpPr>
          <p:cNvPr id="48" name="TextBox 48"/>
          <p:cNvSpPr txBox="1"/>
          <p:nvPr/>
        </p:nvSpPr>
        <p:spPr>
          <a:xfrm>
            <a:off x="10264045" y="5366121"/>
            <a:ext cx="5932712" cy="1977464"/>
          </a:xfrm>
          <a:prstGeom prst="rect">
            <a:avLst/>
          </a:prstGeom>
        </p:spPr>
        <p:txBody>
          <a:bodyPr lIns="0" tIns="0" rIns="0" bIns="0" rtlCol="0" anchor="t">
            <a:spAutoFit/>
          </a:bodyPr>
          <a:lstStyle/>
          <a:p>
            <a:pPr>
              <a:lnSpc>
                <a:spcPts val="2874"/>
              </a:lnSpc>
            </a:pPr>
            <a:r>
              <a:rPr lang="ru-RU" sz="2800" dirty="0">
                <a:latin typeface="Times New Roman" panose="02020603050405020304" pitchFamily="18" charset="0"/>
                <a:ea typeface="Monterchi"/>
                <a:cs typeface="Times New Roman" panose="02020603050405020304" pitchFamily="18" charset="0"/>
                <a:sym typeface="Monterchi"/>
              </a:rPr>
              <a:t>– кәсіби мәтінді терең түсінеді</a:t>
            </a:r>
            <a:endParaRPr lang="kk-KZ" sz="2800" dirty="0">
              <a:latin typeface="Times New Roman" panose="02020603050405020304" pitchFamily="18" charset="0"/>
              <a:ea typeface="Monterchi"/>
              <a:cs typeface="Times New Roman" panose="02020603050405020304" pitchFamily="18" charset="0"/>
              <a:sym typeface="Monterchi"/>
            </a:endParaRPr>
          </a:p>
          <a:p>
            <a:pPr>
              <a:lnSpc>
                <a:spcPts val="2874"/>
              </a:lnSpc>
            </a:pPr>
            <a:r>
              <a:rPr lang="en-US" sz="2800" dirty="0">
                <a:latin typeface="Times New Roman" panose="02020603050405020304" pitchFamily="18" charset="0"/>
                <a:ea typeface="Monterchi"/>
                <a:cs typeface="Times New Roman" panose="02020603050405020304" pitchFamily="18" charset="0"/>
                <a:sym typeface="Monterchi"/>
              </a:rPr>
              <a:t> </a:t>
            </a:r>
            <a:r>
              <a:rPr lang="ru-RU" sz="2800" dirty="0">
                <a:latin typeface="Times New Roman" panose="02020603050405020304" pitchFamily="18" charset="0"/>
                <a:ea typeface="Monterchi"/>
                <a:cs typeface="Times New Roman" panose="02020603050405020304" pitchFamily="18" charset="0"/>
                <a:sym typeface="Monterchi"/>
              </a:rPr>
              <a:t>– сөз тазалығының маңызын ұғынады</a:t>
            </a:r>
          </a:p>
          <a:p>
            <a:r>
              <a:rPr lang="ru-RU" sz="2800" dirty="0">
                <a:latin typeface="Times New Roman" panose="02020603050405020304" pitchFamily="18" charset="0"/>
                <a:ea typeface="Monterchi"/>
                <a:cs typeface="Times New Roman" panose="02020603050405020304" pitchFamily="18" charset="0"/>
                <a:sym typeface="Monterchi"/>
              </a:rPr>
              <a:t> –қауіпсіздік мәдениетін қалыптастырады </a:t>
            </a:r>
          </a:p>
          <a:p>
            <a:pPr>
              <a:lnSpc>
                <a:spcPts val="2874"/>
              </a:lnSpc>
            </a:pPr>
            <a:r>
              <a:rPr lang="en-US" sz="2499" dirty="0">
                <a:solidFill>
                  <a:srgbClr val="665336"/>
                </a:solidFill>
                <a:latin typeface="Monterchi"/>
                <a:ea typeface="Monterchi"/>
                <a:cs typeface="Monterchi"/>
                <a:sym typeface="Monterchi"/>
              </a:rPr>
              <a:t>.</a:t>
            </a:r>
          </a:p>
        </p:txBody>
      </p:sp>
      <p:sp>
        <p:nvSpPr>
          <p:cNvPr id="50" name="TextBox 50"/>
          <p:cNvSpPr txBox="1"/>
          <p:nvPr/>
        </p:nvSpPr>
        <p:spPr>
          <a:xfrm>
            <a:off x="13733740" y="9430102"/>
            <a:ext cx="2749440" cy="448841"/>
          </a:xfrm>
          <a:prstGeom prst="rect">
            <a:avLst/>
          </a:prstGeom>
        </p:spPr>
        <p:txBody>
          <a:bodyPr lIns="0" tIns="0" rIns="0" bIns="0" rtlCol="0" anchor="t">
            <a:spAutoFit/>
          </a:bodyPr>
          <a:lstStyle/>
          <a:p>
            <a:pPr algn="r">
              <a:lnSpc>
                <a:spcPts val="3499"/>
              </a:lnSpc>
              <a:spcBef>
                <a:spcPct val="0"/>
              </a:spcBef>
            </a:pPr>
            <a:r>
              <a:rPr lang="en-US" sz="2499" b="1" dirty="0">
                <a:solidFill>
                  <a:srgbClr val="665336"/>
                </a:solidFill>
                <a:latin typeface="Monterchi Bold"/>
                <a:ea typeface="Monterchi Bold"/>
                <a:cs typeface="Monterchi Bold"/>
                <a:sym typeface="Monterchi Bold"/>
              </a:rPr>
              <a:t>202</a:t>
            </a:r>
            <a:r>
              <a:rPr lang="kk-KZ" sz="2499" b="1" dirty="0">
                <a:solidFill>
                  <a:srgbClr val="665336"/>
                </a:solidFill>
                <a:latin typeface="Monterchi Bold"/>
                <a:ea typeface="Monterchi Bold"/>
                <a:cs typeface="Monterchi Bold"/>
                <a:sym typeface="Monterchi Bold"/>
              </a:rPr>
              <a:t>5</a:t>
            </a:r>
            <a:r>
              <a:rPr lang="en-US" sz="2499" b="1" dirty="0">
                <a:solidFill>
                  <a:srgbClr val="665336"/>
                </a:solidFill>
                <a:latin typeface="Monterchi Bold"/>
                <a:ea typeface="Monterchi Bold"/>
                <a:cs typeface="Monterchi Bold"/>
                <a:sym typeface="Monterchi Bold"/>
              </a:rPr>
              <a:t>- 202</a:t>
            </a:r>
            <a:r>
              <a:rPr lang="kk-KZ" sz="2499" b="1" dirty="0">
                <a:solidFill>
                  <a:srgbClr val="665336"/>
                </a:solidFill>
                <a:latin typeface="Monterchi Bold"/>
                <a:ea typeface="Monterchi Bold"/>
                <a:cs typeface="Monterchi Bold"/>
                <a:sym typeface="Monterchi Bold"/>
              </a:rPr>
              <a:t>6</a:t>
            </a:r>
            <a:r>
              <a:rPr lang="en-US" sz="2499" b="1" dirty="0">
                <a:solidFill>
                  <a:srgbClr val="665336"/>
                </a:solidFill>
                <a:latin typeface="Monterchi Bold"/>
                <a:ea typeface="Monterchi Bold"/>
                <a:cs typeface="Monterchi Bold"/>
                <a:sym typeface="Monterchi Bold"/>
              </a:rPr>
              <a:t> </a:t>
            </a:r>
          </a:p>
        </p:txBody>
      </p:sp>
      <p:sp>
        <p:nvSpPr>
          <p:cNvPr id="52" name="TextBox 52"/>
          <p:cNvSpPr txBox="1"/>
          <p:nvPr/>
        </p:nvSpPr>
        <p:spPr>
          <a:xfrm>
            <a:off x="7754581" y="9456157"/>
            <a:ext cx="686728" cy="492125"/>
          </a:xfrm>
          <a:prstGeom prst="rect">
            <a:avLst/>
          </a:prstGeom>
        </p:spPr>
        <p:txBody>
          <a:bodyPr lIns="0" tIns="0" rIns="0" bIns="0" rtlCol="0" anchor="t">
            <a:spAutoFit/>
          </a:bodyPr>
          <a:lstStyle/>
          <a:p>
            <a:pPr algn="r">
              <a:lnSpc>
                <a:spcPts val="4149"/>
              </a:lnSpc>
            </a:pPr>
            <a:r>
              <a:rPr lang="en-US" sz="2499">
                <a:solidFill>
                  <a:srgbClr val="665336"/>
                </a:solidFill>
                <a:latin typeface="Monterchi"/>
                <a:ea typeface="Monterchi"/>
                <a:cs typeface="Monterchi"/>
                <a:sym typeface="Monterchi"/>
              </a:rPr>
              <a:t>07</a:t>
            </a:r>
          </a:p>
        </p:txBody>
      </p:sp>
      <p:grpSp>
        <p:nvGrpSpPr>
          <p:cNvPr id="54" name="Group 54"/>
          <p:cNvGrpSpPr/>
          <p:nvPr/>
        </p:nvGrpSpPr>
        <p:grpSpPr>
          <a:xfrm>
            <a:off x="4544657" y="7928810"/>
            <a:ext cx="369634" cy="369634"/>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3333"/>
            </a:solidFill>
          </p:spPr>
          <p:txBody>
            <a:bodyPr/>
            <a:lstStyle/>
            <a:p>
              <a:endParaRPr lang="x-none"/>
            </a:p>
          </p:txBody>
        </p:sp>
        <p:sp>
          <p:nvSpPr>
            <p:cNvPr id="56" name="TextBox 56"/>
            <p:cNvSpPr txBox="1"/>
            <p:nvPr/>
          </p:nvSpPr>
          <p:spPr>
            <a:xfrm>
              <a:off x="76200" y="28575"/>
              <a:ext cx="660400" cy="708025"/>
            </a:xfrm>
            <a:prstGeom prst="rect">
              <a:avLst/>
            </a:prstGeom>
          </p:spPr>
          <p:txBody>
            <a:bodyPr lIns="50800" tIns="50800" rIns="50800" bIns="50800" rtlCol="0" anchor="ctr"/>
            <a:lstStyle/>
            <a:p>
              <a:pPr algn="ctr">
                <a:lnSpc>
                  <a:spcPts val="3220"/>
                </a:lnSpc>
              </a:pPr>
              <a:endParaRPr/>
            </a:p>
          </p:txBody>
        </p:sp>
      </p:grpSp>
      <p:grpSp>
        <p:nvGrpSpPr>
          <p:cNvPr id="57" name="Group 57"/>
          <p:cNvGrpSpPr/>
          <p:nvPr/>
        </p:nvGrpSpPr>
        <p:grpSpPr>
          <a:xfrm>
            <a:off x="5003327" y="7932652"/>
            <a:ext cx="369634" cy="369634"/>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D3C5"/>
            </a:solidFill>
          </p:spPr>
          <p:txBody>
            <a:bodyPr/>
            <a:lstStyle/>
            <a:p>
              <a:endParaRPr lang="x-none"/>
            </a:p>
          </p:txBody>
        </p:sp>
        <p:sp>
          <p:nvSpPr>
            <p:cNvPr id="59" name="TextBox 59"/>
            <p:cNvSpPr txBox="1"/>
            <p:nvPr/>
          </p:nvSpPr>
          <p:spPr>
            <a:xfrm>
              <a:off x="76200" y="28575"/>
              <a:ext cx="660400" cy="708025"/>
            </a:xfrm>
            <a:prstGeom prst="rect">
              <a:avLst/>
            </a:prstGeom>
          </p:spPr>
          <p:txBody>
            <a:bodyPr lIns="50800" tIns="50800" rIns="50800" bIns="50800" rtlCol="0" anchor="ctr"/>
            <a:lstStyle/>
            <a:p>
              <a:pPr algn="ctr">
                <a:lnSpc>
                  <a:spcPts val="3220"/>
                </a:lnSpc>
              </a:pPr>
              <a:endParaRPr/>
            </a:p>
          </p:txBody>
        </p:sp>
      </p:grpSp>
      <p:grpSp>
        <p:nvGrpSpPr>
          <p:cNvPr id="60" name="Group 60"/>
          <p:cNvGrpSpPr/>
          <p:nvPr/>
        </p:nvGrpSpPr>
        <p:grpSpPr>
          <a:xfrm>
            <a:off x="5461997" y="7936494"/>
            <a:ext cx="369634" cy="369634"/>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DBEB"/>
            </a:solidFill>
          </p:spPr>
          <p:txBody>
            <a:bodyPr/>
            <a:lstStyle/>
            <a:p>
              <a:endParaRPr lang="x-none"/>
            </a:p>
          </p:txBody>
        </p:sp>
        <p:sp>
          <p:nvSpPr>
            <p:cNvPr id="62" name="TextBox 62"/>
            <p:cNvSpPr txBox="1"/>
            <p:nvPr/>
          </p:nvSpPr>
          <p:spPr>
            <a:xfrm>
              <a:off x="76200" y="28575"/>
              <a:ext cx="660400" cy="708025"/>
            </a:xfrm>
            <a:prstGeom prst="rect">
              <a:avLst/>
            </a:prstGeom>
          </p:spPr>
          <p:txBody>
            <a:bodyPr lIns="50800" tIns="50800" rIns="50800" bIns="50800" rtlCol="0" anchor="ctr"/>
            <a:lstStyle/>
            <a:p>
              <a:pPr algn="ctr">
                <a:lnSpc>
                  <a:spcPts val="3220"/>
                </a:lnSpc>
              </a:pPr>
              <a:endParaRP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p:cNvGrpSpPr/>
        <p:nvPr/>
      </p:nvGrpSpPr>
      <p:grpSpPr>
        <a:xfrm>
          <a:off x="0" y="0"/>
          <a:ext cx="0" cy="0"/>
          <a:chOff x="0" y="0"/>
          <a:chExt cx="0" cy="0"/>
        </a:xfrm>
      </p:grpSpPr>
      <p:sp>
        <p:nvSpPr>
          <p:cNvPr id="2" name="Freeform 2"/>
          <p:cNvSpPr/>
          <p:nvPr/>
        </p:nvSpPr>
        <p:spPr>
          <a:xfrm rot="1130646">
            <a:off x="12145215" y="3053654"/>
            <a:ext cx="6542532" cy="8229600"/>
          </a:xfrm>
          <a:custGeom>
            <a:avLst/>
            <a:gdLst/>
            <a:ahLst/>
            <a:cxnLst/>
            <a:rect l="l" t="t" r="r" b="b"/>
            <a:pathLst>
              <a:path w="6542532" h="8229600">
                <a:moveTo>
                  <a:pt x="0" y="0"/>
                </a:moveTo>
                <a:lnTo>
                  <a:pt x="6542532" y="0"/>
                </a:lnTo>
                <a:lnTo>
                  <a:pt x="6542532" y="8229600"/>
                </a:lnTo>
                <a:lnTo>
                  <a:pt x="0" y="8229600"/>
                </a:lnTo>
                <a:lnTo>
                  <a:pt x="0" y="0"/>
                </a:lnTo>
                <a:close/>
              </a:path>
            </a:pathLst>
          </a:custGeom>
          <a:blipFill>
            <a:blip r:embed="rId2"/>
            <a:stretch>
              <a:fillRect/>
            </a:stretch>
          </a:blipFill>
        </p:spPr>
        <p:txBody>
          <a:bodyPr/>
          <a:lstStyle/>
          <a:p>
            <a:endParaRPr lang="x-none"/>
          </a:p>
        </p:txBody>
      </p:sp>
      <p:sp>
        <p:nvSpPr>
          <p:cNvPr id="3" name="Freeform 3"/>
          <p:cNvSpPr/>
          <p:nvPr/>
        </p:nvSpPr>
        <p:spPr>
          <a:xfrm rot="-1027091">
            <a:off x="12466279" y="-1467028"/>
            <a:ext cx="6700188" cy="6700188"/>
          </a:xfrm>
          <a:custGeom>
            <a:avLst/>
            <a:gdLst/>
            <a:ahLst/>
            <a:cxnLst/>
            <a:rect l="l" t="t" r="r" b="b"/>
            <a:pathLst>
              <a:path w="6700188" h="6700188">
                <a:moveTo>
                  <a:pt x="0" y="0"/>
                </a:moveTo>
                <a:lnTo>
                  <a:pt x="6700188" y="0"/>
                </a:lnTo>
                <a:lnTo>
                  <a:pt x="6700188" y="6700188"/>
                </a:lnTo>
                <a:lnTo>
                  <a:pt x="0" y="6700188"/>
                </a:lnTo>
                <a:lnTo>
                  <a:pt x="0" y="0"/>
                </a:lnTo>
                <a:close/>
              </a:path>
            </a:pathLst>
          </a:custGeom>
          <a:blipFill>
            <a:blip r:embed="rId3"/>
            <a:stretch>
              <a:fillRect/>
            </a:stretch>
          </a:blipFill>
        </p:spPr>
        <p:txBody>
          <a:bodyPr/>
          <a:lstStyle/>
          <a:p>
            <a:endParaRPr lang="x-none"/>
          </a:p>
        </p:txBody>
      </p:sp>
      <p:sp>
        <p:nvSpPr>
          <p:cNvPr id="6" name="Freeform 6"/>
          <p:cNvSpPr/>
          <p:nvPr/>
        </p:nvSpPr>
        <p:spPr>
          <a:xfrm rot="1537924">
            <a:off x="322915" y="3782901"/>
            <a:ext cx="6542532" cy="8229600"/>
          </a:xfrm>
          <a:custGeom>
            <a:avLst/>
            <a:gdLst/>
            <a:ahLst/>
            <a:cxnLst/>
            <a:rect l="l" t="t" r="r" b="b"/>
            <a:pathLst>
              <a:path w="6542532" h="8229600">
                <a:moveTo>
                  <a:pt x="0" y="0"/>
                </a:moveTo>
                <a:lnTo>
                  <a:pt x="6542532" y="0"/>
                </a:lnTo>
                <a:lnTo>
                  <a:pt x="6542532" y="8229600"/>
                </a:lnTo>
                <a:lnTo>
                  <a:pt x="0" y="8229600"/>
                </a:lnTo>
                <a:lnTo>
                  <a:pt x="0" y="0"/>
                </a:lnTo>
                <a:close/>
              </a:path>
            </a:pathLst>
          </a:custGeom>
          <a:blipFill>
            <a:blip r:embed="rId2"/>
            <a:stretch>
              <a:fillRect/>
            </a:stretch>
          </a:blipFill>
        </p:spPr>
        <p:txBody>
          <a:bodyPr/>
          <a:lstStyle/>
          <a:p>
            <a:endParaRPr lang="x-none"/>
          </a:p>
        </p:txBody>
      </p:sp>
      <p:sp>
        <p:nvSpPr>
          <p:cNvPr id="7" name="Freeform 7"/>
          <p:cNvSpPr/>
          <p:nvPr/>
        </p:nvSpPr>
        <p:spPr>
          <a:xfrm rot="815579">
            <a:off x="-658204" y="-103598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txBody>
          <a:bodyPr/>
          <a:lstStyle/>
          <a:p>
            <a:endParaRPr lang="x-none"/>
          </a:p>
        </p:txBody>
      </p:sp>
      <p:sp>
        <p:nvSpPr>
          <p:cNvPr id="8" name="Freeform 8"/>
          <p:cNvSpPr/>
          <p:nvPr/>
        </p:nvSpPr>
        <p:spPr>
          <a:xfrm rot="477033">
            <a:off x="12102313" y="7674130"/>
            <a:ext cx="7125109" cy="3259737"/>
          </a:xfrm>
          <a:custGeom>
            <a:avLst/>
            <a:gdLst/>
            <a:ahLst/>
            <a:cxnLst/>
            <a:rect l="l" t="t" r="r" b="b"/>
            <a:pathLst>
              <a:path w="7125109" h="3259737">
                <a:moveTo>
                  <a:pt x="0" y="0"/>
                </a:moveTo>
                <a:lnTo>
                  <a:pt x="7125109" y="0"/>
                </a:lnTo>
                <a:lnTo>
                  <a:pt x="7125109" y="3259737"/>
                </a:lnTo>
                <a:lnTo>
                  <a:pt x="0" y="3259737"/>
                </a:lnTo>
                <a:lnTo>
                  <a:pt x="0" y="0"/>
                </a:lnTo>
                <a:close/>
              </a:path>
            </a:pathLst>
          </a:custGeom>
          <a:blipFill>
            <a:blip r:embed="rId5"/>
            <a:stretch>
              <a:fillRect/>
            </a:stretch>
          </a:blipFill>
        </p:spPr>
        <p:txBody>
          <a:bodyPr/>
          <a:lstStyle/>
          <a:p>
            <a:endParaRPr lang="x-none"/>
          </a:p>
        </p:txBody>
      </p:sp>
      <p:sp>
        <p:nvSpPr>
          <p:cNvPr id="9" name="Freeform 9"/>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6"/>
            <a:stretch>
              <a:fillRect/>
            </a:stretch>
          </a:blipFill>
        </p:spPr>
        <p:txBody>
          <a:bodyPr/>
          <a:lstStyle/>
          <a:p>
            <a:endParaRPr lang="x-none"/>
          </a:p>
        </p:txBody>
      </p:sp>
      <p:grpSp>
        <p:nvGrpSpPr>
          <p:cNvPr id="10" name="Group 10"/>
          <p:cNvGrpSpPr/>
          <p:nvPr/>
        </p:nvGrpSpPr>
        <p:grpSpPr>
          <a:xfrm rot="-167246">
            <a:off x="3509147" y="1144522"/>
            <a:ext cx="1712950" cy="2202900"/>
            <a:chOff x="0" y="0"/>
            <a:chExt cx="451147" cy="580188"/>
          </a:xfrm>
        </p:grpSpPr>
        <p:sp>
          <p:nvSpPr>
            <p:cNvPr id="11" name="Freeform 11"/>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12" name="TextBox 12"/>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grpSp>
        <p:nvGrpSpPr>
          <p:cNvPr id="13" name="Group 13"/>
          <p:cNvGrpSpPr/>
          <p:nvPr/>
        </p:nvGrpSpPr>
        <p:grpSpPr>
          <a:xfrm rot="-167246">
            <a:off x="3543491" y="1849904"/>
            <a:ext cx="1712950" cy="2202900"/>
            <a:chOff x="0" y="0"/>
            <a:chExt cx="451147" cy="580188"/>
          </a:xfrm>
        </p:grpSpPr>
        <p:sp>
          <p:nvSpPr>
            <p:cNvPr id="14" name="Freeform 14"/>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15" name="TextBox 15"/>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grpSp>
        <p:nvGrpSpPr>
          <p:cNvPr id="16" name="Group 16"/>
          <p:cNvGrpSpPr/>
          <p:nvPr/>
        </p:nvGrpSpPr>
        <p:grpSpPr>
          <a:xfrm rot="-167246">
            <a:off x="3566636" y="2448468"/>
            <a:ext cx="1712950" cy="2437925"/>
            <a:chOff x="0" y="0"/>
            <a:chExt cx="451147" cy="642087"/>
          </a:xfrm>
        </p:grpSpPr>
        <p:sp>
          <p:nvSpPr>
            <p:cNvPr id="17" name="Freeform 17"/>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18" name="TextBox 18"/>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grpSp>
        <p:nvGrpSpPr>
          <p:cNvPr id="19" name="Group 19"/>
          <p:cNvGrpSpPr/>
          <p:nvPr/>
        </p:nvGrpSpPr>
        <p:grpSpPr>
          <a:xfrm rot="-167246">
            <a:off x="3622000" y="3345042"/>
            <a:ext cx="1697921" cy="2437925"/>
            <a:chOff x="0" y="0"/>
            <a:chExt cx="447189" cy="642087"/>
          </a:xfrm>
        </p:grpSpPr>
        <p:sp>
          <p:nvSpPr>
            <p:cNvPr id="20" name="Freeform 20"/>
            <p:cNvSpPr/>
            <p:nvPr/>
          </p:nvSpPr>
          <p:spPr>
            <a:xfrm>
              <a:off x="0" y="0"/>
              <a:ext cx="447189" cy="642087"/>
            </a:xfrm>
            <a:custGeom>
              <a:avLst/>
              <a:gdLst/>
              <a:ahLst/>
              <a:cxnLst/>
              <a:rect l="l" t="t" r="r" b="b"/>
              <a:pathLst>
                <a:path w="447189" h="642087">
                  <a:moveTo>
                    <a:pt x="159588" y="0"/>
                  </a:moveTo>
                  <a:lnTo>
                    <a:pt x="287601" y="0"/>
                  </a:lnTo>
                  <a:cubicBezTo>
                    <a:pt x="375739" y="0"/>
                    <a:pt x="447189" y="71450"/>
                    <a:pt x="447189" y="159588"/>
                  </a:cubicBezTo>
                  <a:lnTo>
                    <a:pt x="447189" y="482500"/>
                  </a:lnTo>
                  <a:cubicBezTo>
                    <a:pt x="447189" y="524825"/>
                    <a:pt x="430375" y="565417"/>
                    <a:pt x="400447" y="595345"/>
                  </a:cubicBezTo>
                  <a:cubicBezTo>
                    <a:pt x="370518" y="625274"/>
                    <a:pt x="329927" y="642087"/>
                    <a:pt x="287601" y="642087"/>
                  </a:cubicBezTo>
                  <a:lnTo>
                    <a:pt x="159588" y="642087"/>
                  </a:lnTo>
                  <a:cubicBezTo>
                    <a:pt x="71450" y="642087"/>
                    <a:pt x="0" y="570638"/>
                    <a:pt x="0" y="482500"/>
                  </a:cubicBezTo>
                  <a:lnTo>
                    <a:pt x="0" y="159588"/>
                  </a:lnTo>
                  <a:cubicBezTo>
                    <a:pt x="0" y="71450"/>
                    <a:pt x="71450" y="0"/>
                    <a:pt x="159588" y="0"/>
                  </a:cubicBezTo>
                  <a:close/>
                </a:path>
              </a:pathLst>
            </a:custGeom>
            <a:solidFill>
              <a:srgbClr val="96805B"/>
            </a:solidFill>
          </p:spPr>
          <p:txBody>
            <a:bodyPr/>
            <a:lstStyle/>
            <a:p>
              <a:endParaRPr lang="x-none"/>
            </a:p>
          </p:txBody>
        </p:sp>
        <p:sp>
          <p:nvSpPr>
            <p:cNvPr id="21" name="TextBox 21"/>
            <p:cNvSpPr txBox="1"/>
            <p:nvPr/>
          </p:nvSpPr>
          <p:spPr>
            <a:xfrm>
              <a:off x="0" y="-47625"/>
              <a:ext cx="447189" cy="689712"/>
            </a:xfrm>
            <a:prstGeom prst="rect">
              <a:avLst/>
            </a:prstGeom>
          </p:spPr>
          <p:txBody>
            <a:bodyPr lIns="50800" tIns="50800" rIns="50800" bIns="50800" rtlCol="0" anchor="ctr"/>
            <a:lstStyle/>
            <a:p>
              <a:pPr algn="ctr">
                <a:lnSpc>
                  <a:spcPts val="3220"/>
                </a:lnSpc>
              </a:pPr>
              <a:endParaRPr/>
            </a:p>
          </p:txBody>
        </p:sp>
      </p:grpSp>
      <p:grpSp>
        <p:nvGrpSpPr>
          <p:cNvPr id="22" name="Group 22"/>
          <p:cNvGrpSpPr/>
          <p:nvPr/>
        </p:nvGrpSpPr>
        <p:grpSpPr>
          <a:xfrm rot="-167246">
            <a:off x="3667232" y="4274132"/>
            <a:ext cx="1692322" cy="2437925"/>
            <a:chOff x="0" y="0"/>
            <a:chExt cx="445714" cy="642087"/>
          </a:xfrm>
        </p:grpSpPr>
        <p:sp>
          <p:nvSpPr>
            <p:cNvPr id="23" name="Freeform 23"/>
            <p:cNvSpPr/>
            <p:nvPr/>
          </p:nvSpPr>
          <p:spPr>
            <a:xfrm>
              <a:off x="0" y="0"/>
              <a:ext cx="445714" cy="642087"/>
            </a:xfrm>
            <a:custGeom>
              <a:avLst/>
              <a:gdLst/>
              <a:ahLst/>
              <a:cxnLst/>
              <a:rect l="l" t="t" r="r" b="b"/>
              <a:pathLst>
                <a:path w="445714" h="642087">
                  <a:moveTo>
                    <a:pt x="160116" y="0"/>
                  </a:moveTo>
                  <a:lnTo>
                    <a:pt x="285599" y="0"/>
                  </a:lnTo>
                  <a:cubicBezTo>
                    <a:pt x="328064" y="0"/>
                    <a:pt x="368790" y="16869"/>
                    <a:pt x="398818" y="46897"/>
                  </a:cubicBezTo>
                  <a:cubicBezTo>
                    <a:pt x="428845" y="76924"/>
                    <a:pt x="445714" y="117650"/>
                    <a:pt x="445714" y="160116"/>
                  </a:cubicBezTo>
                  <a:lnTo>
                    <a:pt x="445714" y="481972"/>
                  </a:lnTo>
                  <a:cubicBezTo>
                    <a:pt x="445714" y="524437"/>
                    <a:pt x="428845" y="565163"/>
                    <a:pt x="398818" y="595191"/>
                  </a:cubicBezTo>
                  <a:cubicBezTo>
                    <a:pt x="368790" y="625218"/>
                    <a:pt x="328064" y="642087"/>
                    <a:pt x="285599" y="642087"/>
                  </a:cubicBezTo>
                  <a:lnTo>
                    <a:pt x="160116" y="642087"/>
                  </a:lnTo>
                  <a:cubicBezTo>
                    <a:pt x="117650" y="642087"/>
                    <a:pt x="76924" y="625218"/>
                    <a:pt x="46897" y="595191"/>
                  </a:cubicBezTo>
                  <a:cubicBezTo>
                    <a:pt x="16869" y="565163"/>
                    <a:pt x="0" y="524437"/>
                    <a:pt x="0" y="481972"/>
                  </a:cubicBezTo>
                  <a:lnTo>
                    <a:pt x="0" y="160116"/>
                  </a:lnTo>
                  <a:cubicBezTo>
                    <a:pt x="0" y="117650"/>
                    <a:pt x="16869" y="76924"/>
                    <a:pt x="46897" y="46897"/>
                  </a:cubicBezTo>
                  <a:cubicBezTo>
                    <a:pt x="76924" y="16869"/>
                    <a:pt x="117650" y="0"/>
                    <a:pt x="160116" y="0"/>
                  </a:cubicBezTo>
                  <a:close/>
                </a:path>
              </a:pathLst>
            </a:custGeom>
            <a:solidFill>
              <a:srgbClr val="665336"/>
            </a:solidFill>
          </p:spPr>
          <p:txBody>
            <a:bodyPr/>
            <a:lstStyle/>
            <a:p>
              <a:endParaRPr lang="x-none"/>
            </a:p>
          </p:txBody>
        </p:sp>
        <p:sp>
          <p:nvSpPr>
            <p:cNvPr id="24" name="TextBox 24"/>
            <p:cNvSpPr txBox="1"/>
            <p:nvPr/>
          </p:nvSpPr>
          <p:spPr>
            <a:xfrm>
              <a:off x="0" y="-47625"/>
              <a:ext cx="445714" cy="689712"/>
            </a:xfrm>
            <a:prstGeom prst="rect">
              <a:avLst/>
            </a:prstGeom>
          </p:spPr>
          <p:txBody>
            <a:bodyPr lIns="50800" tIns="50800" rIns="50800" bIns="50800" rtlCol="0" anchor="ctr"/>
            <a:lstStyle/>
            <a:p>
              <a:pPr algn="ctr">
                <a:lnSpc>
                  <a:spcPts val="3220"/>
                </a:lnSpc>
              </a:pPr>
              <a:endParaRPr/>
            </a:p>
          </p:txBody>
        </p:sp>
      </p:grpSp>
      <p:grpSp>
        <p:nvGrpSpPr>
          <p:cNvPr id="25" name="Group 25"/>
          <p:cNvGrpSpPr/>
          <p:nvPr/>
        </p:nvGrpSpPr>
        <p:grpSpPr>
          <a:xfrm rot="-167246">
            <a:off x="3719665" y="5468576"/>
            <a:ext cx="1689623" cy="2202900"/>
            <a:chOff x="0" y="0"/>
            <a:chExt cx="445004" cy="580188"/>
          </a:xfrm>
        </p:grpSpPr>
        <p:sp>
          <p:nvSpPr>
            <p:cNvPr id="26" name="Freeform 26"/>
            <p:cNvSpPr/>
            <p:nvPr/>
          </p:nvSpPr>
          <p:spPr>
            <a:xfrm>
              <a:off x="0" y="0"/>
              <a:ext cx="445004" cy="580188"/>
            </a:xfrm>
            <a:custGeom>
              <a:avLst/>
              <a:gdLst/>
              <a:ahLst/>
              <a:cxnLst/>
              <a:rect l="l" t="t" r="r" b="b"/>
              <a:pathLst>
                <a:path w="445004" h="580188">
                  <a:moveTo>
                    <a:pt x="160371" y="0"/>
                  </a:moveTo>
                  <a:lnTo>
                    <a:pt x="284632" y="0"/>
                  </a:lnTo>
                  <a:cubicBezTo>
                    <a:pt x="373203" y="0"/>
                    <a:pt x="445004" y="71801"/>
                    <a:pt x="445004" y="160371"/>
                  </a:cubicBezTo>
                  <a:lnTo>
                    <a:pt x="445004" y="419816"/>
                  </a:lnTo>
                  <a:cubicBezTo>
                    <a:pt x="445004" y="508387"/>
                    <a:pt x="373203" y="580188"/>
                    <a:pt x="284632" y="580188"/>
                  </a:cubicBezTo>
                  <a:lnTo>
                    <a:pt x="160371" y="580188"/>
                  </a:lnTo>
                  <a:cubicBezTo>
                    <a:pt x="71801" y="580188"/>
                    <a:pt x="0" y="508387"/>
                    <a:pt x="0" y="419816"/>
                  </a:cubicBezTo>
                  <a:lnTo>
                    <a:pt x="0" y="160371"/>
                  </a:lnTo>
                  <a:cubicBezTo>
                    <a:pt x="0" y="71801"/>
                    <a:pt x="71801" y="0"/>
                    <a:pt x="160371" y="0"/>
                  </a:cubicBezTo>
                  <a:close/>
                </a:path>
              </a:pathLst>
            </a:custGeom>
            <a:solidFill>
              <a:srgbClr val="423217"/>
            </a:solidFill>
          </p:spPr>
          <p:txBody>
            <a:bodyPr/>
            <a:lstStyle/>
            <a:p>
              <a:endParaRPr lang="x-none"/>
            </a:p>
          </p:txBody>
        </p:sp>
        <p:sp>
          <p:nvSpPr>
            <p:cNvPr id="27" name="TextBox 27"/>
            <p:cNvSpPr txBox="1"/>
            <p:nvPr/>
          </p:nvSpPr>
          <p:spPr>
            <a:xfrm>
              <a:off x="0" y="-47625"/>
              <a:ext cx="445004" cy="627813"/>
            </a:xfrm>
            <a:prstGeom prst="rect">
              <a:avLst/>
            </a:prstGeom>
          </p:spPr>
          <p:txBody>
            <a:bodyPr lIns="50800" tIns="50800" rIns="50800" bIns="50800" rtlCol="0" anchor="ctr"/>
            <a:lstStyle/>
            <a:p>
              <a:pPr algn="ctr">
                <a:lnSpc>
                  <a:spcPts val="3220"/>
                </a:lnSpc>
              </a:pPr>
              <a:endParaRPr/>
            </a:p>
          </p:txBody>
        </p:sp>
      </p:grpSp>
      <p:sp>
        <p:nvSpPr>
          <p:cNvPr id="28" name="Freeform 28"/>
          <p:cNvSpPr/>
          <p:nvPr/>
        </p:nvSpPr>
        <p:spPr>
          <a:xfrm rot="-219497">
            <a:off x="4380712" y="768414"/>
            <a:ext cx="9164059" cy="12112436"/>
          </a:xfrm>
          <a:custGeom>
            <a:avLst/>
            <a:gdLst/>
            <a:ahLst/>
            <a:cxnLst/>
            <a:rect l="l" t="t" r="r" b="b"/>
            <a:pathLst>
              <a:path w="9164059" h="12112436">
                <a:moveTo>
                  <a:pt x="0" y="0"/>
                </a:moveTo>
                <a:lnTo>
                  <a:pt x="9164059" y="0"/>
                </a:lnTo>
                <a:lnTo>
                  <a:pt x="9164059" y="12112437"/>
                </a:lnTo>
                <a:lnTo>
                  <a:pt x="0" y="12112437"/>
                </a:lnTo>
                <a:lnTo>
                  <a:pt x="0" y="0"/>
                </a:lnTo>
                <a:close/>
              </a:path>
            </a:pathLst>
          </a:custGeom>
          <a:blipFill>
            <a:blip r:embed="rId7"/>
            <a:stretch>
              <a:fillRect t="-1090" r="-2382"/>
            </a:stretch>
          </a:blipFill>
        </p:spPr>
        <p:txBody>
          <a:bodyPr/>
          <a:lstStyle/>
          <a:p>
            <a:endParaRPr lang="x-none"/>
          </a:p>
        </p:txBody>
      </p:sp>
      <p:sp>
        <p:nvSpPr>
          <p:cNvPr id="29" name="Freeform 29"/>
          <p:cNvSpPr/>
          <p:nvPr/>
        </p:nvSpPr>
        <p:spPr>
          <a:xfrm rot="-200202" flipH="1">
            <a:off x="4839350" y="-809263"/>
            <a:ext cx="9219323" cy="13760183"/>
          </a:xfrm>
          <a:custGeom>
            <a:avLst/>
            <a:gdLst/>
            <a:ahLst/>
            <a:cxnLst/>
            <a:rect l="l" t="t" r="r" b="b"/>
            <a:pathLst>
              <a:path w="9219323" h="13760183">
                <a:moveTo>
                  <a:pt x="9219322" y="0"/>
                </a:moveTo>
                <a:lnTo>
                  <a:pt x="0" y="0"/>
                </a:lnTo>
                <a:lnTo>
                  <a:pt x="0" y="13760183"/>
                </a:lnTo>
                <a:lnTo>
                  <a:pt x="9219322" y="13760183"/>
                </a:lnTo>
                <a:lnTo>
                  <a:pt x="9219322" y="0"/>
                </a:lnTo>
                <a:close/>
              </a:path>
            </a:pathLst>
          </a:custGeom>
          <a:blipFill>
            <a:blip r:embed="rId8"/>
            <a:stretch>
              <a:fillRect/>
            </a:stretch>
          </a:blipFill>
        </p:spPr>
        <p:txBody>
          <a:bodyPr/>
          <a:lstStyle/>
          <a:p>
            <a:endParaRPr lang="x-none"/>
          </a:p>
        </p:txBody>
      </p:sp>
      <p:sp>
        <p:nvSpPr>
          <p:cNvPr id="30" name="TextBox 30"/>
          <p:cNvSpPr txBox="1"/>
          <p:nvPr/>
        </p:nvSpPr>
        <p:spPr>
          <a:xfrm rot="-172903">
            <a:off x="5098479" y="3989197"/>
            <a:ext cx="7432136" cy="1846659"/>
          </a:xfrm>
          <a:prstGeom prst="rect">
            <a:avLst/>
          </a:prstGeom>
        </p:spPr>
        <p:txBody>
          <a:bodyPr wrap="square" lIns="0" tIns="0" rIns="0" bIns="0" rtlCol="0" anchor="t">
            <a:spAutoFit/>
          </a:bodyPr>
          <a:lstStyle/>
          <a:p>
            <a:pPr algn="ctr">
              <a:spcBef>
                <a:spcPct val="0"/>
              </a:spcBef>
            </a:pPr>
            <a:r>
              <a:rPr lang="kk-KZ" sz="6000" dirty="0">
                <a:solidFill>
                  <a:srgbClr val="D6C5A9"/>
                </a:solidFill>
                <a:latin typeface="Times New Roman" panose="02020603050405020304" pitchFamily="18" charset="0"/>
                <a:ea typeface="Lucian Schoenschrift CAT"/>
                <a:cs typeface="Times New Roman" panose="02020603050405020304" pitchFamily="18" charset="0"/>
                <a:sym typeface="Lucian Schoenschrift CAT"/>
              </a:rPr>
              <a:t>Назарларыңызға рахмет!</a:t>
            </a:r>
            <a:endParaRPr lang="en-US" sz="6000" dirty="0">
              <a:solidFill>
                <a:srgbClr val="D6C5A9"/>
              </a:solidFill>
              <a:latin typeface="Times New Roman" panose="02020603050405020304" pitchFamily="18" charset="0"/>
              <a:ea typeface="Lucian Schoenschrift CAT"/>
              <a:cs typeface="Times New Roman" panose="02020603050405020304" pitchFamily="18" charset="0"/>
              <a:sym typeface="Lucian Schoenschrift CAT"/>
            </a:endParaRPr>
          </a:p>
        </p:txBody>
      </p:sp>
      <p:sp>
        <p:nvSpPr>
          <p:cNvPr id="31" name="TextBox 31"/>
          <p:cNvSpPr txBox="1"/>
          <p:nvPr/>
        </p:nvSpPr>
        <p:spPr>
          <a:xfrm rot="-214627">
            <a:off x="6103323" y="7803227"/>
            <a:ext cx="6471385" cy="1359346"/>
          </a:xfrm>
          <a:prstGeom prst="rect">
            <a:avLst/>
          </a:prstGeom>
        </p:spPr>
        <p:txBody>
          <a:bodyPr wrap="square" lIns="0" tIns="0" rIns="0" bIns="0" rtlCol="0" anchor="t">
            <a:spAutoFit/>
          </a:bodyPr>
          <a:lstStyle/>
          <a:p>
            <a:pPr algn="ctr">
              <a:lnSpc>
                <a:spcPts val="5320"/>
              </a:lnSpc>
            </a:pPr>
            <a:r>
              <a:rPr lang="kk-KZ" sz="3800" dirty="0">
                <a:solidFill>
                  <a:srgbClr val="D6C5A9"/>
                </a:solidFill>
                <a:latin typeface="Monterchi"/>
                <a:ea typeface="Monterchi"/>
                <a:cs typeface="Monterchi"/>
                <a:sym typeface="Monterchi"/>
              </a:rPr>
              <a:t>Маханова Маралдым Оразгелдиевна</a:t>
            </a:r>
            <a:endParaRPr lang="en-US" sz="3800" dirty="0">
              <a:solidFill>
                <a:srgbClr val="D6C5A9"/>
              </a:solidFill>
              <a:latin typeface="Monterchi"/>
              <a:ea typeface="Monterchi"/>
              <a:cs typeface="Monterchi"/>
              <a:sym typeface="Monterchi"/>
            </a:endParaRPr>
          </a:p>
        </p:txBody>
      </p:sp>
      <p:sp>
        <p:nvSpPr>
          <p:cNvPr id="32" name="TextBox 32"/>
          <p:cNvSpPr txBox="1"/>
          <p:nvPr/>
        </p:nvSpPr>
        <p:spPr>
          <a:xfrm rot="-161474">
            <a:off x="7528198" y="9571251"/>
            <a:ext cx="4369377" cy="679450"/>
          </a:xfrm>
          <a:prstGeom prst="rect">
            <a:avLst/>
          </a:prstGeom>
        </p:spPr>
        <p:txBody>
          <a:bodyPr lIns="0" tIns="0" rIns="0" bIns="0" rtlCol="0" anchor="t">
            <a:spAutoFit/>
          </a:bodyPr>
          <a:lstStyle/>
          <a:p>
            <a:pPr algn="ctr">
              <a:lnSpc>
                <a:spcPts val="5599"/>
              </a:lnSpc>
              <a:spcBef>
                <a:spcPct val="0"/>
              </a:spcBef>
            </a:pPr>
            <a:r>
              <a:rPr lang="en-US" sz="3999" dirty="0">
                <a:solidFill>
                  <a:srgbClr val="D6C5A9"/>
                </a:solidFill>
                <a:latin typeface="Monterchi"/>
                <a:ea typeface="Monterchi"/>
                <a:cs typeface="Monterchi"/>
                <a:sym typeface="Monterchi"/>
              </a:rPr>
              <a:t>202</a:t>
            </a:r>
            <a:r>
              <a:rPr lang="kk-KZ" sz="3999" dirty="0">
                <a:solidFill>
                  <a:srgbClr val="D6C5A9"/>
                </a:solidFill>
                <a:latin typeface="Monterchi"/>
                <a:ea typeface="Monterchi"/>
                <a:cs typeface="Monterchi"/>
                <a:sym typeface="Monterchi"/>
              </a:rPr>
              <a:t>6</a:t>
            </a:r>
            <a:endParaRPr lang="en-US" sz="3999" dirty="0">
              <a:solidFill>
                <a:srgbClr val="D6C5A9"/>
              </a:solidFill>
              <a:latin typeface="Monterchi"/>
              <a:ea typeface="Monterchi"/>
              <a:cs typeface="Monterchi"/>
              <a:sym typeface="Monterchi"/>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p:cNvGrpSpPr/>
        <p:nvPr/>
      </p:nvGrpSpPr>
      <p:grpSpPr>
        <a:xfrm>
          <a:off x="0" y="0"/>
          <a:ext cx="0" cy="0"/>
          <a:chOff x="0" y="0"/>
          <a:chExt cx="0" cy="0"/>
        </a:xfrm>
      </p:grpSpPr>
      <p:sp>
        <p:nvSpPr>
          <p:cNvPr id="6" name="Freeform 6"/>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2"/>
            <a:stretch>
              <a:fillRect/>
            </a:stretch>
          </a:blipFill>
        </p:spPr>
        <p:txBody>
          <a:bodyPr/>
          <a:lstStyle/>
          <a:p>
            <a:endParaRPr lang="x-none"/>
          </a:p>
        </p:txBody>
      </p:sp>
      <p:sp>
        <p:nvSpPr>
          <p:cNvPr id="9" name="Freeform 9"/>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3"/>
            <a:stretch>
              <a:fillRect/>
            </a:stretch>
          </a:blipFill>
        </p:spPr>
        <p:txBody>
          <a:bodyPr/>
          <a:lstStyle/>
          <a:p>
            <a:endParaRPr lang="x-none"/>
          </a:p>
        </p:txBody>
      </p:sp>
      <p:sp>
        <p:nvSpPr>
          <p:cNvPr id="10" name="Freeform 10"/>
          <p:cNvSpPr/>
          <p:nvPr/>
        </p:nvSpPr>
        <p:spPr>
          <a:xfrm>
            <a:off x="224837" y="99393"/>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4"/>
            <a:stretch>
              <a:fillRect/>
            </a:stretch>
          </a:blipFill>
        </p:spPr>
        <p:txBody>
          <a:bodyPr/>
          <a:lstStyle/>
          <a:p>
            <a:endParaRPr lang="x-none"/>
          </a:p>
        </p:txBody>
      </p:sp>
      <p:grpSp>
        <p:nvGrpSpPr>
          <p:cNvPr id="11" name="Group 11"/>
          <p:cNvGrpSpPr/>
          <p:nvPr/>
        </p:nvGrpSpPr>
        <p:grpSpPr>
          <a:xfrm>
            <a:off x="16196929" y="5425059"/>
            <a:ext cx="1712950" cy="2202900"/>
            <a:chOff x="0" y="0"/>
            <a:chExt cx="451147" cy="580188"/>
          </a:xfrm>
        </p:grpSpPr>
        <p:sp>
          <p:nvSpPr>
            <p:cNvPr id="12" name="Freeform 12"/>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14" name="TextBox 14"/>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CONTACT</a:t>
            </a:r>
          </a:p>
        </p:txBody>
      </p:sp>
      <p:grpSp>
        <p:nvGrpSpPr>
          <p:cNvPr id="15" name="Group 15"/>
          <p:cNvGrpSpPr/>
          <p:nvPr/>
        </p:nvGrpSpPr>
        <p:grpSpPr>
          <a:xfrm>
            <a:off x="16196929" y="4229405"/>
            <a:ext cx="1712950" cy="2437925"/>
            <a:chOff x="0" y="0"/>
            <a:chExt cx="451147" cy="642087"/>
          </a:xfrm>
        </p:grpSpPr>
        <p:sp>
          <p:nvSpPr>
            <p:cNvPr id="16" name="Freeform 16"/>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18" name="TextBox 18"/>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dirty="0">
                <a:solidFill>
                  <a:srgbClr val="EDDFCC"/>
                </a:solidFill>
                <a:latin typeface="Monterchi Bold"/>
                <a:ea typeface="Monterchi Bold"/>
                <a:cs typeface="Monterchi Bold"/>
                <a:sym typeface="Monterchi Bold"/>
              </a:rPr>
              <a:t>PROJECT PORTFOLIO</a:t>
            </a:r>
          </a:p>
        </p:txBody>
      </p:sp>
      <p:grpSp>
        <p:nvGrpSpPr>
          <p:cNvPr id="19" name="Group 19"/>
          <p:cNvGrpSpPr/>
          <p:nvPr/>
        </p:nvGrpSpPr>
        <p:grpSpPr>
          <a:xfrm>
            <a:off x="16196929" y="3299350"/>
            <a:ext cx="1712950" cy="2437925"/>
            <a:chOff x="0" y="0"/>
            <a:chExt cx="451147" cy="642087"/>
          </a:xfrm>
        </p:grpSpPr>
        <p:sp>
          <p:nvSpPr>
            <p:cNvPr id="20" name="Freeform 20"/>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22" name="TextBox 22"/>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3" name="Group 23"/>
          <p:cNvGrpSpPr/>
          <p:nvPr/>
        </p:nvGrpSpPr>
        <p:grpSpPr>
          <a:xfrm>
            <a:off x="16196929" y="2415971"/>
            <a:ext cx="1712950" cy="2437925"/>
            <a:chOff x="0" y="0"/>
            <a:chExt cx="451147" cy="642087"/>
          </a:xfrm>
        </p:grpSpPr>
        <p:sp>
          <p:nvSpPr>
            <p:cNvPr id="24" name="Freeform 24"/>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5" name="TextBox 25"/>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26" name="TextBox 26"/>
          <p:cNvSpPr txBox="1"/>
          <p:nvPr/>
        </p:nvSpPr>
        <p:spPr>
          <a:xfrm rot="5400000">
            <a:off x="16261066" y="3440306"/>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665336"/>
                </a:solidFill>
                <a:latin typeface="Monterchi Bold"/>
                <a:ea typeface="Monterchi Bold"/>
                <a:cs typeface="Monterchi Bold"/>
                <a:sym typeface="Monterchi Bold"/>
              </a:rPr>
              <a:t>PERSONAL SKILL</a:t>
            </a:r>
          </a:p>
        </p:txBody>
      </p:sp>
      <p:grpSp>
        <p:nvGrpSpPr>
          <p:cNvPr id="27" name="Group 27"/>
          <p:cNvGrpSpPr/>
          <p:nvPr/>
        </p:nvGrpSpPr>
        <p:grpSpPr>
          <a:xfrm>
            <a:off x="16196929" y="1802668"/>
            <a:ext cx="1712950" cy="2202900"/>
            <a:chOff x="0" y="0"/>
            <a:chExt cx="451147" cy="580188"/>
          </a:xfrm>
        </p:grpSpPr>
        <p:sp>
          <p:nvSpPr>
            <p:cNvPr id="28" name="Freeform 28"/>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9" name="TextBox 29"/>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grpSp>
        <p:nvGrpSpPr>
          <p:cNvPr id="30" name="Group 30"/>
          <p:cNvGrpSpPr/>
          <p:nvPr/>
        </p:nvGrpSpPr>
        <p:grpSpPr>
          <a:xfrm>
            <a:off x="379962" y="1204077"/>
            <a:ext cx="1712950" cy="2202900"/>
            <a:chOff x="0" y="0"/>
            <a:chExt cx="451147" cy="580188"/>
          </a:xfrm>
        </p:grpSpPr>
        <p:sp>
          <p:nvSpPr>
            <p:cNvPr id="31" name="Freeform 31"/>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32" name="TextBox 32"/>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34" name="Freeform 34"/>
          <p:cNvSpPr/>
          <p:nvPr/>
        </p:nvSpPr>
        <p:spPr>
          <a:xfrm>
            <a:off x="201386" y="-29766"/>
            <a:ext cx="15590773" cy="10651331"/>
          </a:xfrm>
          <a:custGeom>
            <a:avLst/>
            <a:gdLst/>
            <a:ahLst/>
            <a:cxnLst/>
            <a:rect l="l" t="t" r="r" b="b"/>
            <a:pathLst>
              <a:path w="15590773" h="10651331">
                <a:moveTo>
                  <a:pt x="0" y="0"/>
                </a:moveTo>
                <a:lnTo>
                  <a:pt x="15590773" y="0"/>
                </a:lnTo>
                <a:lnTo>
                  <a:pt x="15590773" y="10651331"/>
                </a:lnTo>
                <a:lnTo>
                  <a:pt x="0" y="10651331"/>
                </a:lnTo>
                <a:lnTo>
                  <a:pt x="0" y="0"/>
                </a:lnTo>
                <a:close/>
              </a:path>
            </a:pathLst>
          </a:custGeom>
          <a:blipFill>
            <a:blip r:embed="rId4"/>
            <a:stretch>
              <a:fillRect l="-1332" r="-2771"/>
            </a:stretch>
          </a:blipFill>
        </p:spPr>
        <p:txBody>
          <a:bodyPr/>
          <a:lstStyle/>
          <a:p>
            <a:endParaRPr lang="x-none"/>
          </a:p>
        </p:txBody>
      </p:sp>
      <p:sp>
        <p:nvSpPr>
          <p:cNvPr id="36" name="Freeform 36"/>
          <p:cNvSpPr/>
          <p:nvPr/>
        </p:nvSpPr>
        <p:spPr>
          <a:xfrm>
            <a:off x="2092912" y="3532490"/>
            <a:ext cx="4583812" cy="5497826"/>
          </a:xfrm>
          <a:custGeom>
            <a:avLst/>
            <a:gdLst/>
            <a:ahLst/>
            <a:cxnLst/>
            <a:rect l="l" t="t" r="r" b="b"/>
            <a:pathLst>
              <a:path w="4583812" h="5497826">
                <a:moveTo>
                  <a:pt x="0" y="0"/>
                </a:moveTo>
                <a:lnTo>
                  <a:pt x="4583812" y="0"/>
                </a:lnTo>
                <a:lnTo>
                  <a:pt x="4583812" y="5497826"/>
                </a:lnTo>
                <a:lnTo>
                  <a:pt x="0" y="5497826"/>
                </a:lnTo>
                <a:lnTo>
                  <a:pt x="0" y="0"/>
                </a:lnTo>
                <a:close/>
              </a:path>
            </a:pathLst>
          </a:custGeom>
          <a:blipFill>
            <a:blip r:embed="rId5"/>
            <a:stretch>
              <a:fillRect/>
            </a:stretch>
          </a:blipFill>
        </p:spPr>
        <p:txBody>
          <a:bodyPr/>
          <a:lstStyle/>
          <a:p>
            <a:endParaRPr lang="x-none"/>
          </a:p>
        </p:txBody>
      </p:sp>
      <p:sp>
        <p:nvSpPr>
          <p:cNvPr id="43" name="TextBox 43"/>
          <p:cNvSpPr txBox="1"/>
          <p:nvPr/>
        </p:nvSpPr>
        <p:spPr>
          <a:xfrm rot="5400000">
            <a:off x="16261066" y="2709490"/>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665336"/>
                </a:solidFill>
                <a:latin typeface="Monterchi Bold"/>
                <a:ea typeface="Monterchi Bold"/>
                <a:cs typeface="Monterchi Bold"/>
                <a:sym typeface="Monterchi Bold"/>
              </a:rPr>
              <a:t>EDUCATION</a:t>
            </a:r>
          </a:p>
        </p:txBody>
      </p:sp>
      <p:sp>
        <p:nvSpPr>
          <p:cNvPr id="44" name="TextBox 44"/>
          <p:cNvSpPr txBox="1"/>
          <p:nvPr/>
        </p:nvSpPr>
        <p:spPr>
          <a:xfrm>
            <a:off x="762000" y="647701"/>
            <a:ext cx="7234773" cy="8494633"/>
          </a:xfrm>
          <a:prstGeom prst="rect">
            <a:avLst/>
          </a:prstGeom>
        </p:spPr>
        <p:txBody>
          <a:bodyPr wrap="square" lIns="0" tIns="0" rIns="0" bIns="0" rtlCol="0" anchor="t">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ru-RU" altLang="ru-RU" sz="2800" b="1" dirty="0">
                <a:latin typeface="Times New Roman" panose="02020603050405020304" pitchFamily="18" charset="0"/>
                <a:cs typeface="Times New Roman" panose="02020603050405020304" pitchFamily="18" charset="0"/>
              </a:rPr>
              <a:t>Қазіргі таңда техникалық және кәсіптік білім беру жүйесінде білім алушы тек грамматикалық біліммен шектелмеуі тиіс. Ол – болашақ маман. Сондықтан өз мамандығына қатысты кәсіби мәтіндерді түсіну, талдау және қолдану дағдылары аса маңызды.</a:t>
            </a:r>
          </a:p>
          <a:p>
            <a:pPr marL="0" marR="0" lvl="0" indent="0" defTabSz="914400" rtl="0" eaLnBrk="0" fontAlgn="base" latinLnBrk="0" hangingPunct="0">
              <a:lnSpc>
                <a:spcPct val="100000"/>
              </a:lnSpc>
              <a:spcBef>
                <a:spcPct val="0"/>
              </a:spcBef>
              <a:spcAft>
                <a:spcPct val="0"/>
              </a:spcAft>
              <a:buClrTx/>
              <a:buSzTx/>
              <a:buFontTx/>
              <a:buNone/>
              <a:tabLst/>
            </a:pPr>
            <a:r>
              <a:rPr lang="ru-RU" altLang="ru-RU" sz="2800" b="1" dirty="0">
                <a:latin typeface="Times New Roman" panose="02020603050405020304" pitchFamily="18" charset="0"/>
                <a:cs typeface="Times New Roman" panose="02020603050405020304" pitchFamily="18" charset="0"/>
              </a:rPr>
              <a:t>Осы тұрғыда қазақ тілі сабағы тек тіл үйрету құралы емес, сонымен қатар кәсіби бағытта дамытатын пән ретінде </a:t>
            </a:r>
            <a:r>
              <a:rPr lang="ru-RU" altLang="ru-RU" sz="2800" b="1" dirty="0" smtClean="0">
                <a:latin typeface="Times New Roman" panose="02020603050405020304" pitchFamily="18" charset="0"/>
                <a:cs typeface="Times New Roman" panose="02020603050405020304" pitchFamily="18" charset="0"/>
              </a:rPr>
              <a:t>қарастырылады</a:t>
            </a:r>
          </a:p>
          <a:p>
            <a:pPr lvl="0" algn="ctr" eaLnBrk="0" fontAlgn="base" hangingPunct="0">
              <a:spcBef>
                <a:spcPct val="0"/>
              </a:spcBef>
              <a:spcAft>
                <a:spcPct val="0"/>
              </a:spcAft>
            </a:pPr>
            <a:r>
              <a:rPr lang="kk-KZ" sz="2800" b="1" dirty="0" smtClean="0">
                <a:latin typeface="Times New Roman" panose="02020603050405020304" pitchFamily="18" charset="0"/>
                <a:ea typeface="Lucian Schoenschrift CAT"/>
                <a:cs typeface="Times New Roman" panose="02020603050405020304" pitchFamily="18" charset="0"/>
                <a:sym typeface="Lucian Schoenschrift CAT"/>
              </a:rPr>
              <a:t>Кәсіби </a:t>
            </a:r>
            <a:r>
              <a:rPr lang="kk-KZ" sz="2800" b="1" dirty="0">
                <a:latin typeface="Times New Roman" panose="02020603050405020304" pitchFamily="18" charset="0"/>
                <a:ea typeface="Lucian Schoenschrift CAT"/>
                <a:cs typeface="Times New Roman" panose="02020603050405020304" pitchFamily="18" charset="0"/>
                <a:sym typeface="Lucian Schoenschrift CAT"/>
              </a:rPr>
              <a:t>мәтін  – мамандыққа қатысты ақпараттық, нұсқаулық, ғылыми мәтін</a:t>
            </a:r>
          </a:p>
          <a:p>
            <a:pPr lvl="0" eaLnBrk="0" fontAlgn="base" hangingPunct="0">
              <a:spcBef>
                <a:spcPct val="0"/>
              </a:spcBef>
              <a:spcAft>
                <a:spcPct val="0"/>
              </a:spcAft>
            </a:pPr>
            <a:r>
              <a:rPr lang="kk-KZ" sz="2800" b="1" dirty="0">
                <a:latin typeface="Times New Roman" panose="02020603050405020304" pitchFamily="18" charset="0"/>
                <a:ea typeface="Lucian Schoenschrift CAT"/>
                <a:cs typeface="Times New Roman" panose="02020603050405020304" pitchFamily="18" charset="0"/>
                <a:sym typeface="Lucian Schoenschrift CAT"/>
              </a:rPr>
              <a:t>Негізгі дағдылар:</a:t>
            </a:r>
          </a:p>
          <a:p>
            <a:pPr lvl="0" eaLnBrk="0" fontAlgn="base" hangingPunct="0">
              <a:spcBef>
                <a:spcPct val="0"/>
              </a:spcBef>
              <a:spcAft>
                <a:spcPct val="0"/>
              </a:spcAft>
            </a:pPr>
            <a:r>
              <a:rPr lang="kk-KZ" sz="2800" b="1" dirty="0" smtClean="0">
                <a:latin typeface="Times New Roman" panose="02020603050405020304" pitchFamily="18" charset="0"/>
                <a:ea typeface="Lucian Schoenschrift CAT"/>
                <a:cs typeface="Times New Roman" panose="02020603050405020304" pitchFamily="18" charset="0"/>
                <a:sym typeface="Lucian Schoenschrift CAT"/>
              </a:rPr>
              <a:t>• ақпаратты табу</a:t>
            </a:r>
          </a:p>
          <a:p>
            <a:pPr lvl="0" eaLnBrk="0" fontAlgn="base" hangingPunct="0">
              <a:spcBef>
                <a:spcPct val="0"/>
              </a:spcBef>
              <a:spcAft>
                <a:spcPct val="0"/>
              </a:spcAft>
            </a:pPr>
            <a:r>
              <a:rPr lang="kk-KZ" sz="2800" b="1" dirty="0" smtClean="0">
                <a:latin typeface="Times New Roman" panose="02020603050405020304" pitchFamily="18" charset="0"/>
                <a:ea typeface="Lucian Schoenschrift CAT"/>
                <a:cs typeface="Times New Roman" panose="02020603050405020304" pitchFamily="18" charset="0"/>
                <a:sym typeface="Lucian Schoenschrift CAT"/>
              </a:rPr>
              <a:t>• талдау</a:t>
            </a:r>
            <a:endParaRPr lang="kk-KZ" sz="2800" b="1" dirty="0">
              <a:latin typeface="Times New Roman" panose="02020603050405020304" pitchFamily="18" charset="0"/>
              <a:ea typeface="Lucian Schoenschrift CAT"/>
              <a:cs typeface="Times New Roman" panose="02020603050405020304" pitchFamily="18" charset="0"/>
              <a:sym typeface="Lucian Schoenschrift CAT"/>
            </a:endParaRPr>
          </a:p>
          <a:p>
            <a:pPr lvl="0" eaLnBrk="0" fontAlgn="base" hangingPunct="0">
              <a:spcBef>
                <a:spcPct val="0"/>
              </a:spcBef>
              <a:spcAft>
                <a:spcPct val="0"/>
              </a:spcAft>
            </a:pPr>
            <a:r>
              <a:rPr lang="kk-KZ" sz="2800" b="1" dirty="0" smtClean="0">
                <a:latin typeface="Times New Roman" panose="02020603050405020304" pitchFamily="18" charset="0"/>
                <a:ea typeface="Lucian Schoenschrift CAT"/>
                <a:cs typeface="Times New Roman" panose="02020603050405020304" pitchFamily="18" charset="0"/>
                <a:sym typeface="Lucian Schoenschrift CAT"/>
              </a:rPr>
              <a:t>• қолдану</a:t>
            </a:r>
            <a:endParaRPr lang="kk-KZ" sz="2800" b="1" dirty="0">
              <a:latin typeface="Times New Roman" panose="02020603050405020304" pitchFamily="18" charset="0"/>
              <a:ea typeface="Lucian Schoenschrift CAT"/>
              <a:cs typeface="Times New Roman" panose="02020603050405020304" pitchFamily="18" charset="0"/>
              <a:sym typeface="Lucian Schoenschrift CA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kk-KZ" sz="2800" b="1" dirty="0">
              <a:latin typeface="Times New Roman" panose="02020603050405020304" pitchFamily="18" charset="0"/>
              <a:ea typeface="Lucian Schoenschrift CAT"/>
              <a:cs typeface="Times New Roman" panose="02020603050405020304" pitchFamily="18" charset="0"/>
              <a:sym typeface="Lucian Schoenschrift CA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4800" dirty="0">
              <a:solidFill>
                <a:srgbClr val="665336"/>
              </a:solidFill>
              <a:latin typeface="Lucian Schoenschrift CAT"/>
              <a:ea typeface="Lucian Schoenschrift CAT"/>
              <a:cs typeface="Lucian Schoenschrift CAT"/>
              <a:sym typeface="Lucian Schoenschrift CAT"/>
            </a:endParaRPr>
          </a:p>
        </p:txBody>
      </p:sp>
      <p:sp>
        <p:nvSpPr>
          <p:cNvPr id="45" name="TextBox 45"/>
          <p:cNvSpPr txBox="1"/>
          <p:nvPr/>
        </p:nvSpPr>
        <p:spPr>
          <a:xfrm>
            <a:off x="8763000" y="719917"/>
            <a:ext cx="5638800" cy="8617744"/>
          </a:xfrm>
          <a:prstGeom prst="rect">
            <a:avLst/>
          </a:prstGeom>
        </p:spPr>
        <p:txBody>
          <a:bodyPr wrap="square" lIns="0" tIns="0" rIns="0" bIns="0" rtlCol="0" anchor="t">
            <a:spAutoFit/>
          </a:bodyPr>
          <a:lstStyle/>
          <a:p>
            <a:pPr lvl="0" eaLnBrk="0" fontAlgn="base" hangingPunct="0">
              <a:spcBef>
                <a:spcPct val="0"/>
              </a:spcBef>
              <a:spcAft>
                <a:spcPct val="0"/>
              </a:spcAft>
            </a:pPr>
            <a:r>
              <a:rPr kumimoji="0" lang="ru-RU" altLang="ru-RU"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ru-RU" altLang="ru-RU"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Мақсаты </a:t>
            </a:r>
            <a:r>
              <a:rPr kumimoji="0" lang="ru-RU" altLang="ru-RU"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білім алушылардың кәсіби мәтінмен жұмыс жасау дағдыларын дамыту, яғни:</a:t>
            </a:r>
          </a:p>
          <a:p>
            <a:pPr lvl="0" eaLnBrk="0" fontAlgn="base" hangingPunct="0">
              <a:spcBef>
                <a:spcPct val="0"/>
              </a:spcBef>
              <a:spcAft>
                <a:spcPct val="0"/>
              </a:spcAft>
            </a:pPr>
            <a:r>
              <a:rPr kumimoji="0" lang="ru-RU" altLang="ru-RU" sz="28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r>
              <a:rPr kumimoji="0" lang="ru-RU" altLang="ru-RU" sz="280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8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мәтінді </a:t>
            </a: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түсіну;</a:t>
            </a:r>
          </a:p>
          <a:p>
            <a:pPr lvl="0" eaLnBrk="0" fontAlgn="base" hangingPunct="0">
              <a:spcBef>
                <a:spcPct val="0"/>
              </a:spcBef>
              <a:spcAft>
                <a:spcPct val="0"/>
              </a:spcAft>
            </a:pPr>
            <a:r>
              <a:rPr kumimoji="0" lang="ru-RU" altLang="ru-RU" sz="28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r>
              <a:rPr kumimoji="0" lang="ru-RU" altLang="ru-RU" sz="280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8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негізгі </a:t>
            </a: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ақпаратты анықтау;</a:t>
            </a:r>
          </a:p>
          <a:p>
            <a:pPr lvl="0" eaLnBrk="0" fontAlgn="base" hangingPunct="0">
              <a:spcBef>
                <a:spcPct val="0"/>
              </a:spcBef>
              <a:spcAft>
                <a:spcPct val="0"/>
              </a:spcAft>
            </a:pPr>
            <a:r>
              <a:rPr kumimoji="0" lang="ru-RU" altLang="ru-RU" sz="28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r>
              <a:rPr kumimoji="0" lang="ru-RU" altLang="ru-RU" sz="280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8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кәсіби </a:t>
            </a: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терминдерді дұрыс қолдану;</a:t>
            </a:r>
          </a:p>
          <a:p>
            <a:pPr lvl="0" eaLnBrk="0" fontAlgn="base" hangingPunct="0">
              <a:spcBef>
                <a:spcPct val="0"/>
              </a:spcBef>
              <a:spcAft>
                <a:spcPct val="0"/>
              </a:spcAft>
            </a:pPr>
            <a:r>
              <a:rPr kumimoji="0" lang="ru-RU" altLang="ru-RU" sz="28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r>
              <a:rPr kumimoji="0" lang="ru-RU" altLang="ru-RU" sz="280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8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өз </a:t>
            </a: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ойын жүйелі жеткізу.</a:t>
            </a:r>
          </a:p>
          <a:p>
            <a:pPr lvl="0" eaLnBrk="0" fontAlgn="base" hangingPunct="0">
              <a:spcBef>
                <a:spcPct val="0"/>
              </a:spcBef>
              <a:spcAft>
                <a:spcPct val="0"/>
              </a:spcAft>
            </a:pPr>
            <a:r>
              <a:rPr lang="ru-RU" altLang="ru-RU" sz="2800" dirty="0">
                <a:latin typeface="Times New Roman" panose="02020603050405020304" pitchFamily="18" charset="0"/>
                <a:cs typeface="Times New Roman" panose="02020603050405020304" pitchFamily="18" charset="0"/>
              </a:rPr>
              <a:t>Бұл мақсатқа жету үшін мен сабақта үш тиімді әдісті қолданамын:</a:t>
            </a:r>
          </a:p>
          <a:p>
            <a:pPr lvl="0" eaLnBrk="0" fontAlgn="base" hangingPunct="0">
              <a:spcBef>
                <a:spcPct val="0"/>
              </a:spcBef>
              <a:spcAft>
                <a:spcPct val="0"/>
              </a:spcAft>
            </a:pPr>
            <a:r>
              <a:rPr lang="kk-KZ" altLang="ru-RU" sz="2800" dirty="0">
                <a:latin typeface="Times New Roman" panose="02020603050405020304" pitchFamily="18" charset="0"/>
                <a:cs typeface="Times New Roman" panose="02020603050405020304" pitchFamily="18" charset="0"/>
              </a:rPr>
              <a:t> </a:t>
            </a:r>
            <a:r>
              <a:rPr lang="en-US" altLang="ru-RU" sz="2800" dirty="0">
                <a:latin typeface="Times New Roman" panose="02020603050405020304" pitchFamily="18" charset="0"/>
                <a:cs typeface="Times New Roman" panose="02020603050405020304" pitchFamily="18" charset="0"/>
              </a:rPr>
              <a:t>FILA </a:t>
            </a:r>
            <a:r>
              <a:rPr lang="ru-RU" altLang="ru-RU" sz="2800" dirty="0">
                <a:latin typeface="Times New Roman" panose="02020603050405020304" pitchFamily="18" charset="0"/>
                <a:cs typeface="Times New Roman" panose="02020603050405020304" pitchFamily="18" charset="0"/>
              </a:rPr>
              <a:t>әдісі</a:t>
            </a:r>
          </a:p>
          <a:p>
            <a:pPr lvl="0" eaLnBrk="0" fontAlgn="base" hangingPunct="0">
              <a:spcBef>
                <a:spcPct val="0"/>
              </a:spcBef>
              <a:spcAft>
                <a:spcPct val="0"/>
              </a:spcAft>
            </a:pPr>
            <a:r>
              <a:rPr lang="ru-RU" altLang="ru-RU" sz="2800" dirty="0">
                <a:latin typeface="Times New Roman" panose="02020603050405020304" pitchFamily="18" charset="0"/>
                <a:cs typeface="Times New Roman" panose="02020603050405020304" pitchFamily="18" charset="0"/>
              </a:rPr>
              <a:t> Кейс әдісі</a:t>
            </a:r>
          </a:p>
          <a:p>
            <a:pPr lvl="0" eaLnBrk="0" fontAlgn="base" hangingPunct="0">
              <a:spcBef>
                <a:spcPct val="0"/>
              </a:spcBef>
              <a:spcAft>
                <a:spcPct val="0"/>
              </a:spcAft>
            </a:pPr>
            <a:r>
              <a:rPr lang="ru-RU" altLang="ru-RU" sz="2800" dirty="0">
                <a:latin typeface="Times New Roman" panose="02020603050405020304" pitchFamily="18" charset="0"/>
                <a:cs typeface="Times New Roman" panose="02020603050405020304" pitchFamily="18" charset="0"/>
              </a:rPr>
              <a:t> Инфографика әдісі</a:t>
            </a:r>
          </a:p>
          <a:p>
            <a:pPr lvl="0" eaLnBrk="0" fontAlgn="base" hangingPunct="0">
              <a:spcBef>
                <a:spcPct val="0"/>
              </a:spcBef>
              <a:spcAft>
                <a:spcPct val="0"/>
              </a:spcAft>
            </a:pPr>
            <a:r>
              <a:rPr lang="ru-RU" altLang="ru-RU" sz="2800" dirty="0">
                <a:latin typeface="Times New Roman" panose="02020603050405020304" pitchFamily="18" charset="0"/>
                <a:cs typeface="Times New Roman" panose="02020603050405020304" pitchFamily="18" charset="0"/>
              </a:rPr>
              <a:t>Енді әрқайсысына қысқаша тоқталып өтейін.</a:t>
            </a: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ru-RU"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kumimoji="0" lang="ru-RU" altLang="ru-RU"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4" name="TextBox 54"/>
          <p:cNvSpPr txBox="1"/>
          <p:nvPr/>
        </p:nvSpPr>
        <p:spPr>
          <a:xfrm>
            <a:off x="7653409" y="9456157"/>
            <a:ext cx="686728" cy="492125"/>
          </a:xfrm>
          <a:prstGeom prst="rect">
            <a:avLst/>
          </a:prstGeom>
        </p:spPr>
        <p:txBody>
          <a:bodyPr lIns="0" tIns="0" rIns="0" bIns="0" rtlCol="0" anchor="t">
            <a:spAutoFit/>
          </a:bodyPr>
          <a:lstStyle/>
          <a:p>
            <a:pPr algn="r">
              <a:lnSpc>
                <a:spcPts val="4149"/>
              </a:lnSpc>
            </a:pPr>
            <a:r>
              <a:rPr lang="en-US" sz="2499" dirty="0">
                <a:solidFill>
                  <a:srgbClr val="665336"/>
                </a:solidFill>
                <a:latin typeface="Monterchi"/>
                <a:ea typeface="Monterchi"/>
                <a:cs typeface="Monterchi"/>
                <a:sym typeface="Monterchi"/>
              </a:rPr>
              <a:t>03</a:t>
            </a:r>
          </a:p>
        </p:txBody>
      </p:sp>
      <p:sp>
        <p:nvSpPr>
          <p:cNvPr id="57" name="AutoShape 2" descr="Критикалық ойлау | Презентация">
            <a:extLst>
              <a:ext uri="{FF2B5EF4-FFF2-40B4-BE49-F238E27FC236}">
                <a16:creationId xmlns:a16="http://schemas.microsoft.com/office/drawing/2014/main" xmlns="" id="{601F7C69-9A75-41C5-BCB6-652C2D429468}"/>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p:cNvGrpSpPr/>
        <p:nvPr/>
      </p:nvGrpSpPr>
      <p:grpSpPr>
        <a:xfrm>
          <a:off x="0" y="0"/>
          <a:ext cx="0" cy="0"/>
          <a:chOff x="0" y="0"/>
          <a:chExt cx="0" cy="0"/>
        </a:xfrm>
      </p:grpSpPr>
      <p:sp>
        <p:nvSpPr>
          <p:cNvPr id="2" name="Freeform 2"/>
          <p:cNvSpPr/>
          <p:nvPr/>
        </p:nvSpPr>
        <p:spPr>
          <a:xfrm rot="-1027091">
            <a:off x="12569820" y="-2394357"/>
            <a:ext cx="6700188" cy="6700188"/>
          </a:xfrm>
          <a:custGeom>
            <a:avLst/>
            <a:gdLst/>
            <a:ahLst/>
            <a:cxnLst/>
            <a:rect l="l" t="t" r="r" b="b"/>
            <a:pathLst>
              <a:path w="6700188" h="6700188">
                <a:moveTo>
                  <a:pt x="0" y="0"/>
                </a:moveTo>
                <a:lnTo>
                  <a:pt x="6700188" y="0"/>
                </a:lnTo>
                <a:lnTo>
                  <a:pt x="6700188" y="6700188"/>
                </a:lnTo>
                <a:lnTo>
                  <a:pt x="0" y="6700188"/>
                </a:lnTo>
                <a:lnTo>
                  <a:pt x="0" y="0"/>
                </a:lnTo>
                <a:close/>
              </a:path>
            </a:pathLst>
          </a:custGeom>
          <a:blipFill>
            <a:blip r:embed="rId2"/>
            <a:stretch>
              <a:fillRect/>
            </a:stretch>
          </a:blipFill>
        </p:spPr>
        <p:txBody>
          <a:bodyPr/>
          <a:lstStyle/>
          <a:p>
            <a:endParaRPr lang="x-none"/>
          </a:p>
        </p:txBody>
      </p:sp>
      <p:sp>
        <p:nvSpPr>
          <p:cNvPr id="4" name="Freeform 4"/>
          <p:cNvSpPr/>
          <p:nvPr/>
        </p:nvSpPr>
        <p:spPr>
          <a:xfrm rot="-1060020">
            <a:off x="13904419" y="914008"/>
            <a:ext cx="8298778" cy="2344405"/>
          </a:xfrm>
          <a:custGeom>
            <a:avLst/>
            <a:gdLst/>
            <a:ahLst/>
            <a:cxnLst/>
            <a:rect l="l" t="t" r="r" b="b"/>
            <a:pathLst>
              <a:path w="8298778" h="2344405">
                <a:moveTo>
                  <a:pt x="0" y="0"/>
                </a:moveTo>
                <a:lnTo>
                  <a:pt x="8298778" y="0"/>
                </a:lnTo>
                <a:lnTo>
                  <a:pt x="8298778" y="2344405"/>
                </a:lnTo>
                <a:lnTo>
                  <a:pt x="0" y="2344405"/>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5" name="Freeform 5"/>
          <p:cNvSpPr/>
          <p:nvPr/>
        </p:nvSpPr>
        <p:spPr>
          <a:xfrm rot="815579">
            <a:off x="-1672909"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txBody>
          <a:bodyPr/>
          <a:lstStyle/>
          <a:p>
            <a:endParaRPr lang="x-none"/>
          </a:p>
        </p:txBody>
      </p:sp>
      <p:sp>
        <p:nvSpPr>
          <p:cNvPr id="6" name="Freeform 6"/>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5"/>
            <a:stretch>
              <a:fillRect/>
            </a:stretch>
          </a:blipFill>
        </p:spPr>
        <p:txBody>
          <a:bodyPr/>
          <a:lstStyle/>
          <a:p>
            <a:endParaRPr lang="x-none"/>
          </a:p>
        </p:txBody>
      </p:sp>
      <p:sp>
        <p:nvSpPr>
          <p:cNvPr id="7" name="Freeform 7"/>
          <p:cNvSpPr/>
          <p:nvPr/>
        </p:nvSpPr>
        <p:spPr>
          <a:xfrm rot="747941">
            <a:off x="13038597" y="7011975"/>
            <a:ext cx="7125109" cy="3259737"/>
          </a:xfrm>
          <a:custGeom>
            <a:avLst/>
            <a:gdLst/>
            <a:ahLst/>
            <a:cxnLst/>
            <a:rect l="l" t="t" r="r" b="b"/>
            <a:pathLst>
              <a:path w="7125109" h="3259737">
                <a:moveTo>
                  <a:pt x="0" y="0"/>
                </a:moveTo>
                <a:lnTo>
                  <a:pt x="7125109" y="0"/>
                </a:lnTo>
                <a:lnTo>
                  <a:pt x="7125109" y="3259737"/>
                </a:lnTo>
                <a:lnTo>
                  <a:pt x="0" y="3259737"/>
                </a:lnTo>
                <a:lnTo>
                  <a:pt x="0" y="0"/>
                </a:lnTo>
                <a:close/>
              </a:path>
            </a:pathLst>
          </a:custGeom>
          <a:blipFill>
            <a:blip r:embed="rId6"/>
            <a:stretch>
              <a:fillRect/>
            </a:stretch>
          </a:blipFill>
        </p:spPr>
        <p:txBody>
          <a:bodyPr/>
          <a:lstStyle/>
          <a:p>
            <a:endParaRPr lang="x-none"/>
          </a:p>
        </p:txBody>
      </p:sp>
      <p:sp>
        <p:nvSpPr>
          <p:cNvPr id="8" name="Freeform 8"/>
          <p:cNvSpPr/>
          <p:nvPr/>
        </p:nvSpPr>
        <p:spPr>
          <a:xfrm rot="-1154372">
            <a:off x="-2354202" y="3983403"/>
            <a:ext cx="6250608" cy="4023829"/>
          </a:xfrm>
          <a:custGeom>
            <a:avLst/>
            <a:gdLst/>
            <a:ahLst/>
            <a:cxnLst/>
            <a:rect l="l" t="t" r="r" b="b"/>
            <a:pathLst>
              <a:path w="6250608" h="4023829">
                <a:moveTo>
                  <a:pt x="0" y="0"/>
                </a:moveTo>
                <a:lnTo>
                  <a:pt x="6250609" y="0"/>
                </a:lnTo>
                <a:lnTo>
                  <a:pt x="6250609" y="4023829"/>
                </a:lnTo>
                <a:lnTo>
                  <a:pt x="0" y="4023829"/>
                </a:lnTo>
                <a:lnTo>
                  <a:pt x="0" y="0"/>
                </a:lnTo>
                <a:close/>
              </a:path>
            </a:pathLst>
          </a:custGeom>
          <a:blipFill>
            <a:blip r:embed="rId7"/>
            <a:stretch>
              <a:fillRect/>
            </a:stretch>
          </a:blipFill>
        </p:spPr>
        <p:txBody>
          <a:bodyPr/>
          <a:lstStyle/>
          <a:p>
            <a:endParaRPr lang="x-none"/>
          </a:p>
        </p:txBody>
      </p:sp>
      <p:sp>
        <p:nvSpPr>
          <p:cNvPr id="9" name="Freeform 9"/>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8"/>
            <a:stretch>
              <a:fillRect/>
            </a:stretch>
          </a:blipFill>
        </p:spPr>
        <p:txBody>
          <a:bodyPr/>
          <a:lstStyle/>
          <a:p>
            <a:endParaRPr lang="x-none"/>
          </a:p>
        </p:txBody>
      </p:sp>
      <p:sp>
        <p:nvSpPr>
          <p:cNvPr id="10" name="Freeform 10"/>
          <p:cNvSpPr/>
          <p:nvPr/>
        </p:nvSpPr>
        <p:spPr>
          <a:xfrm>
            <a:off x="1028700" y="955737"/>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9"/>
            <a:stretch>
              <a:fillRect/>
            </a:stretch>
          </a:blipFill>
        </p:spPr>
        <p:txBody>
          <a:bodyPr/>
          <a:lstStyle/>
          <a:p>
            <a:endParaRPr lang="x-none"/>
          </a:p>
        </p:txBody>
      </p:sp>
      <p:grpSp>
        <p:nvGrpSpPr>
          <p:cNvPr id="11" name="Group 11"/>
          <p:cNvGrpSpPr/>
          <p:nvPr/>
        </p:nvGrpSpPr>
        <p:grpSpPr>
          <a:xfrm>
            <a:off x="16196929" y="5425059"/>
            <a:ext cx="1712950" cy="2202900"/>
            <a:chOff x="0" y="0"/>
            <a:chExt cx="451147" cy="580188"/>
          </a:xfrm>
        </p:grpSpPr>
        <p:sp>
          <p:nvSpPr>
            <p:cNvPr id="12" name="Freeform 12"/>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14" name="TextBox 14"/>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EDDFCC"/>
                </a:solidFill>
                <a:latin typeface="Monterchi Bold"/>
                <a:ea typeface="Monterchi Bold"/>
                <a:cs typeface="Monterchi Bold"/>
                <a:sym typeface="Monterchi Bold"/>
              </a:rPr>
              <a:t>CONTACT</a:t>
            </a:r>
          </a:p>
        </p:txBody>
      </p:sp>
      <p:grpSp>
        <p:nvGrpSpPr>
          <p:cNvPr id="15" name="Group 15"/>
          <p:cNvGrpSpPr/>
          <p:nvPr/>
        </p:nvGrpSpPr>
        <p:grpSpPr>
          <a:xfrm>
            <a:off x="16196929" y="4229405"/>
            <a:ext cx="1712950" cy="2437925"/>
            <a:chOff x="0" y="0"/>
            <a:chExt cx="451147" cy="642087"/>
          </a:xfrm>
        </p:grpSpPr>
        <p:sp>
          <p:nvSpPr>
            <p:cNvPr id="16" name="Freeform 16"/>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18" name="TextBox 18"/>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a:solidFill>
                  <a:srgbClr val="EDDFCC"/>
                </a:solidFill>
                <a:latin typeface="Monterchi Bold"/>
                <a:ea typeface="Monterchi Bold"/>
                <a:cs typeface="Monterchi Bold"/>
                <a:sym typeface="Monterchi Bold"/>
              </a:rPr>
              <a:t>PROJECT PORTFOLIO</a:t>
            </a:r>
          </a:p>
        </p:txBody>
      </p:sp>
      <p:grpSp>
        <p:nvGrpSpPr>
          <p:cNvPr id="19" name="Group 19"/>
          <p:cNvGrpSpPr/>
          <p:nvPr/>
        </p:nvGrpSpPr>
        <p:grpSpPr>
          <a:xfrm>
            <a:off x="16196929" y="3299350"/>
            <a:ext cx="1712950" cy="2437925"/>
            <a:chOff x="0" y="0"/>
            <a:chExt cx="451147" cy="642087"/>
          </a:xfrm>
        </p:grpSpPr>
        <p:sp>
          <p:nvSpPr>
            <p:cNvPr id="20" name="Freeform 20"/>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2" name="TextBox 22"/>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3" name="Group 23"/>
          <p:cNvGrpSpPr/>
          <p:nvPr/>
        </p:nvGrpSpPr>
        <p:grpSpPr>
          <a:xfrm>
            <a:off x="16196929" y="2415971"/>
            <a:ext cx="1712950" cy="2437925"/>
            <a:chOff x="0" y="0"/>
            <a:chExt cx="451147" cy="642087"/>
          </a:xfrm>
        </p:grpSpPr>
        <p:sp>
          <p:nvSpPr>
            <p:cNvPr id="24" name="Freeform 24"/>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5" name="TextBox 25"/>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6" name="TextBox 26"/>
          <p:cNvSpPr txBox="1"/>
          <p:nvPr/>
        </p:nvSpPr>
        <p:spPr>
          <a:xfrm rot="5400000">
            <a:off x="16261066" y="3440306"/>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PERSONAL SKILL</a:t>
            </a:r>
          </a:p>
        </p:txBody>
      </p:sp>
      <p:grpSp>
        <p:nvGrpSpPr>
          <p:cNvPr id="27" name="Group 27"/>
          <p:cNvGrpSpPr/>
          <p:nvPr/>
        </p:nvGrpSpPr>
        <p:grpSpPr>
          <a:xfrm>
            <a:off x="16196929" y="1802668"/>
            <a:ext cx="1712950" cy="2202900"/>
            <a:chOff x="0" y="0"/>
            <a:chExt cx="451147" cy="580188"/>
          </a:xfrm>
        </p:grpSpPr>
        <p:sp>
          <p:nvSpPr>
            <p:cNvPr id="28" name="Freeform 28"/>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9" name="TextBox 29"/>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0" name="TextBox 30"/>
          <p:cNvSpPr txBox="1"/>
          <p:nvPr/>
        </p:nvSpPr>
        <p:spPr>
          <a:xfrm rot="5400000">
            <a:off x="16261066" y="2709490"/>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EDUCATION</a:t>
            </a:r>
          </a:p>
        </p:txBody>
      </p:sp>
      <p:grpSp>
        <p:nvGrpSpPr>
          <p:cNvPr id="31" name="Group 31"/>
          <p:cNvGrpSpPr/>
          <p:nvPr/>
        </p:nvGrpSpPr>
        <p:grpSpPr>
          <a:xfrm>
            <a:off x="16196929" y="1096450"/>
            <a:ext cx="1712950" cy="2202900"/>
            <a:chOff x="0" y="0"/>
            <a:chExt cx="451147" cy="580188"/>
          </a:xfrm>
        </p:grpSpPr>
        <p:sp>
          <p:nvSpPr>
            <p:cNvPr id="32" name="Freeform 32"/>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33" name="TextBox 33"/>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4" name="Freeform 34"/>
          <p:cNvSpPr/>
          <p:nvPr/>
        </p:nvSpPr>
        <p:spPr>
          <a:xfrm>
            <a:off x="1330151" y="1096450"/>
            <a:ext cx="15627699" cy="10651331"/>
          </a:xfrm>
          <a:custGeom>
            <a:avLst/>
            <a:gdLst/>
            <a:ahLst/>
            <a:cxnLst/>
            <a:rect l="l" t="t" r="r" b="b"/>
            <a:pathLst>
              <a:path w="15627699" h="10651331">
                <a:moveTo>
                  <a:pt x="0" y="0"/>
                </a:moveTo>
                <a:lnTo>
                  <a:pt x="15627699" y="0"/>
                </a:lnTo>
                <a:lnTo>
                  <a:pt x="15627699" y="10651331"/>
                </a:lnTo>
                <a:lnTo>
                  <a:pt x="0" y="10651331"/>
                </a:lnTo>
                <a:lnTo>
                  <a:pt x="0" y="0"/>
                </a:lnTo>
                <a:close/>
              </a:path>
            </a:pathLst>
          </a:custGeom>
          <a:blipFill>
            <a:blip r:embed="rId9"/>
            <a:stretch>
              <a:fillRect l="-1093" r="-2764"/>
            </a:stretch>
          </a:blipFill>
        </p:spPr>
        <p:txBody>
          <a:bodyPr/>
          <a:lstStyle/>
          <a:p>
            <a:endParaRPr lang="x-none"/>
          </a:p>
        </p:txBody>
      </p:sp>
      <p:sp>
        <p:nvSpPr>
          <p:cNvPr id="61" name="Freeform 61"/>
          <p:cNvSpPr/>
          <p:nvPr/>
        </p:nvSpPr>
        <p:spPr>
          <a:xfrm rot="1314148">
            <a:off x="1965071" y="2035525"/>
            <a:ext cx="770850" cy="760890"/>
          </a:xfrm>
          <a:custGeom>
            <a:avLst/>
            <a:gdLst/>
            <a:ahLst/>
            <a:cxnLst/>
            <a:rect l="l" t="t" r="r" b="b"/>
            <a:pathLst>
              <a:path w="770850" h="760890">
                <a:moveTo>
                  <a:pt x="0" y="0"/>
                </a:moveTo>
                <a:lnTo>
                  <a:pt x="770850" y="0"/>
                </a:lnTo>
                <a:lnTo>
                  <a:pt x="770850" y="760891"/>
                </a:lnTo>
                <a:lnTo>
                  <a:pt x="0" y="760891"/>
                </a:lnTo>
                <a:lnTo>
                  <a:pt x="0" y="0"/>
                </a:lnTo>
                <a:close/>
              </a:path>
            </a:pathLst>
          </a:custGeom>
          <a:blipFill>
            <a:blip r:embed="rId10"/>
            <a:stretch>
              <a:fillRect/>
            </a:stretch>
          </a:blipFill>
        </p:spPr>
        <p:txBody>
          <a:bodyPr/>
          <a:lstStyle/>
          <a:p>
            <a:endParaRPr lang="x-none"/>
          </a:p>
        </p:txBody>
      </p:sp>
      <p:sp>
        <p:nvSpPr>
          <p:cNvPr id="65" name="TextBox 65"/>
          <p:cNvSpPr txBox="1"/>
          <p:nvPr/>
        </p:nvSpPr>
        <p:spPr>
          <a:xfrm rot="5400000">
            <a:off x="16261066" y="1935522"/>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ABOUT ME</a:t>
            </a:r>
          </a:p>
        </p:txBody>
      </p:sp>
      <p:sp>
        <p:nvSpPr>
          <p:cNvPr id="66" name="TextBox 66"/>
          <p:cNvSpPr txBox="1"/>
          <p:nvPr/>
        </p:nvSpPr>
        <p:spPr>
          <a:xfrm>
            <a:off x="1850975" y="1636130"/>
            <a:ext cx="7293026" cy="11633954"/>
          </a:xfrm>
          <a:prstGeom prst="rect">
            <a:avLst/>
          </a:prstGeom>
        </p:spPr>
        <p:txBody>
          <a:bodyPr wrap="square" lIns="0" tIns="0" rIns="0" bIns="0" rtlCol="0" anchor="t">
            <a:spAutoFit/>
          </a:bodyPr>
          <a:lstStyle/>
          <a:p>
            <a:pPr>
              <a:spcBef>
                <a:spcPct val="0"/>
              </a:spcBef>
            </a:pPr>
            <a:r>
              <a:rPr lang="en-US" sz="2800" dirty="0">
                <a:latin typeface="Times New Roman" panose="02020603050405020304" pitchFamily="18" charset="0"/>
                <a:cs typeface="Times New Roman" panose="02020603050405020304" pitchFamily="18" charset="0"/>
              </a:rPr>
              <a:t>FILA – </a:t>
            </a:r>
            <a:r>
              <a:rPr lang="kk-KZ" sz="2800" dirty="0">
                <a:latin typeface="Times New Roman" panose="02020603050405020304" pitchFamily="18" charset="0"/>
                <a:cs typeface="Times New Roman" panose="02020603050405020304" pitchFamily="18" charset="0"/>
              </a:rPr>
              <a:t>мәтінмен жұмыс істеуге арналған белсенді әдіс.</a:t>
            </a:r>
          </a:p>
          <a:p>
            <a:pPr>
              <a:spcBef>
                <a:spcPct val="0"/>
              </a:spcBef>
            </a:pPr>
            <a:r>
              <a:rPr lang="kk-KZ" sz="2800" dirty="0">
                <a:latin typeface="Times New Roman" panose="02020603050405020304" pitchFamily="18" charset="0"/>
                <a:cs typeface="Times New Roman" panose="02020603050405020304" pitchFamily="18" charset="0"/>
              </a:rPr>
              <a:t>Ол білім алушыға тек оқып қана қоймай, талдауға, ойлануға және қолдануға көмектеседі.</a:t>
            </a:r>
          </a:p>
          <a:p>
            <a:pPr>
              <a:spcBef>
                <a:spcPct val="0"/>
              </a:spcBef>
            </a:pPr>
            <a:r>
              <a:rPr lang="kk-KZ" sz="2800" dirty="0">
                <a:latin typeface="Times New Roman" panose="02020603050405020304" pitchFamily="18" charset="0"/>
                <a:cs typeface="Times New Roman" panose="02020603050405020304" pitchFamily="18" charset="0"/>
              </a:rPr>
              <a:t>Ағылшын тіліндегі қысқартылған атауы:</a:t>
            </a:r>
          </a:p>
          <a:p>
            <a:pPr>
              <a:spcBef>
                <a:spcPct val="0"/>
              </a:spcBef>
            </a:pPr>
            <a:r>
              <a:rPr lang="kk-KZ"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F – Facts (</a:t>
            </a:r>
            <a:r>
              <a:rPr lang="kk-KZ" sz="2800" dirty="0">
                <a:latin typeface="Times New Roman" panose="02020603050405020304" pitchFamily="18" charset="0"/>
                <a:cs typeface="Times New Roman" panose="02020603050405020304" pitchFamily="18" charset="0"/>
              </a:rPr>
              <a:t>Фактілер)</a:t>
            </a:r>
          </a:p>
          <a:p>
            <a:pPr>
              <a:spcBef>
                <a:spcPct val="0"/>
              </a:spcBef>
            </a:pPr>
            <a:r>
              <a:rPr lang="kk-KZ"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 – Ideas (</a:t>
            </a:r>
            <a:r>
              <a:rPr lang="kk-KZ" sz="2800" dirty="0">
                <a:latin typeface="Times New Roman" panose="02020603050405020304" pitchFamily="18" charset="0"/>
                <a:cs typeface="Times New Roman" panose="02020603050405020304" pitchFamily="18" charset="0"/>
              </a:rPr>
              <a:t>Идеялар)</a:t>
            </a:r>
          </a:p>
          <a:p>
            <a:pPr>
              <a:spcBef>
                <a:spcPct val="0"/>
              </a:spcBef>
            </a:pPr>
            <a:r>
              <a:rPr lang="kk-KZ"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L – Learning issues (</a:t>
            </a:r>
            <a:r>
              <a:rPr lang="kk-KZ" sz="2800" dirty="0">
                <a:latin typeface="Times New Roman" panose="02020603050405020304" pitchFamily="18" charset="0"/>
                <a:cs typeface="Times New Roman" panose="02020603050405020304" pitchFamily="18" charset="0"/>
              </a:rPr>
              <a:t>Сұрақтар)</a:t>
            </a:r>
          </a:p>
          <a:p>
            <a:pPr>
              <a:spcBef>
                <a:spcPct val="0"/>
              </a:spcBef>
            </a:pPr>
            <a:r>
              <a:rPr lang="kk-KZ"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 – Actions/Application (</a:t>
            </a:r>
            <a:r>
              <a:rPr lang="kk-KZ" sz="2800" dirty="0">
                <a:latin typeface="Times New Roman" panose="02020603050405020304" pitchFamily="18" charset="0"/>
                <a:cs typeface="Times New Roman" panose="02020603050405020304" pitchFamily="18" charset="0"/>
              </a:rPr>
              <a:t>Қолдану)</a:t>
            </a:r>
          </a:p>
          <a:p>
            <a:pPr>
              <a:spcBef>
                <a:spcPct val="0"/>
              </a:spcBef>
            </a:pPr>
            <a:r>
              <a:rPr lang="kk-KZ" sz="2800" b="1" dirty="0">
                <a:latin typeface="Times New Roman" panose="02020603050405020304" pitchFamily="18" charset="0"/>
                <a:cs typeface="Times New Roman" panose="02020603050405020304" pitchFamily="18" charset="0"/>
              </a:rPr>
              <a:t>________________________________________</a:t>
            </a:r>
            <a:r>
              <a:rPr lang="en-US" sz="2800" b="1" dirty="0">
                <a:latin typeface="Times New Roman" panose="02020603050405020304" pitchFamily="18" charset="0"/>
                <a:cs typeface="Times New Roman" panose="02020603050405020304" pitchFamily="18" charset="0"/>
              </a:rPr>
              <a:t>FILA </a:t>
            </a:r>
            <a:r>
              <a:rPr lang="ru-RU" sz="2800" b="1" dirty="0">
                <a:latin typeface="Times New Roman" panose="02020603050405020304" pitchFamily="18" charset="0"/>
                <a:cs typeface="Times New Roman" panose="02020603050405020304" pitchFamily="18" charset="0"/>
              </a:rPr>
              <a:t>тапсырмасы (топтық)</a:t>
            </a:r>
          </a:p>
          <a:p>
            <a:pPr>
              <a:spcBef>
                <a:spcPct val="0"/>
              </a:spcBef>
            </a:pPr>
            <a:r>
              <a:rPr lang="ru-RU" sz="2800" dirty="0">
                <a:latin typeface="Times New Roman" panose="02020603050405020304" pitchFamily="18" charset="0"/>
                <a:cs typeface="Times New Roman" panose="02020603050405020304" pitchFamily="18" charset="0"/>
              </a:rPr>
              <a:t>👉 Әр топқа 1 мәтін беріледі</a:t>
            </a:r>
          </a:p>
          <a:p>
            <a:pPr>
              <a:spcBef>
                <a:spcPct val="0"/>
              </a:spcBef>
            </a:pP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F – </a:t>
            </a:r>
            <a:r>
              <a:rPr lang="ru-RU" sz="2800" dirty="0">
                <a:latin typeface="Times New Roman" panose="02020603050405020304" pitchFamily="18" charset="0"/>
                <a:cs typeface="Times New Roman" panose="02020603050405020304" pitchFamily="18" charset="0"/>
              </a:rPr>
              <a:t>нақты ақпарат</a:t>
            </a:r>
          </a:p>
          <a:p>
            <a:pPr>
              <a:spcBef>
                <a:spcPct val="0"/>
              </a:spcBef>
            </a:pP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 – </a:t>
            </a:r>
            <a:r>
              <a:rPr lang="ru-RU" sz="2800" dirty="0">
                <a:latin typeface="Times New Roman" panose="02020603050405020304" pitchFamily="18" charset="0"/>
                <a:cs typeface="Times New Roman" panose="02020603050405020304" pitchFamily="18" charset="0"/>
              </a:rPr>
              <a:t>негізгі идея</a:t>
            </a:r>
          </a:p>
          <a:p>
            <a:pPr>
              <a:spcBef>
                <a:spcPct val="0"/>
              </a:spcBef>
            </a:pP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L – </a:t>
            </a:r>
            <a:r>
              <a:rPr lang="ru-RU" sz="2800" dirty="0">
                <a:latin typeface="Times New Roman" panose="02020603050405020304" pitchFamily="18" charset="0"/>
                <a:cs typeface="Times New Roman" panose="02020603050405020304" pitchFamily="18" charset="0"/>
              </a:rPr>
              <a:t>сұрақ</a:t>
            </a:r>
          </a:p>
          <a:p>
            <a:pPr>
              <a:spcBef>
                <a:spcPct val="0"/>
              </a:spcBef>
            </a:pP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 – </a:t>
            </a:r>
            <a:r>
              <a:rPr lang="ru-RU" sz="2800" dirty="0">
                <a:latin typeface="Times New Roman" panose="02020603050405020304" pitchFamily="18" charset="0"/>
                <a:cs typeface="Times New Roman" panose="02020603050405020304" pitchFamily="18" charset="0"/>
              </a:rPr>
              <a:t>мамандықта қолдану</a:t>
            </a:r>
          </a:p>
          <a:p>
            <a:pPr>
              <a:spcBef>
                <a:spcPct val="0"/>
              </a:spcBef>
            </a:pPr>
            <a:endParaRPr lang="kk-KZ" sz="2800" dirty="0">
              <a:latin typeface="Times New Roman" panose="02020603050405020304" pitchFamily="18" charset="0"/>
              <a:cs typeface="Times New Roman" panose="02020603050405020304" pitchFamily="18" charset="0"/>
            </a:endParaRPr>
          </a:p>
          <a:p>
            <a:pPr>
              <a:spcBef>
                <a:spcPct val="0"/>
              </a:spcBef>
            </a:pPr>
            <a:endParaRPr lang="ru-RU" sz="2800" dirty="0">
              <a:latin typeface="Times New Roman" panose="02020603050405020304" pitchFamily="18" charset="0"/>
              <a:cs typeface="Times New Roman" panose="02020603050405020304" pitchFamily="18" charset="0"/>
            </a:endParaRPr>
          </a:p>
          <a:p>
            <a:pPr>
              <a:spcBef>
                <a:spcPct val="0"/>
              </a:spcBef>
            </a:pPr>
            <a:endParaRPr lang="ru-RU" sz="2800" b="1" dirty="0">
              <a:latin typeface="Times New Roman" panose="02020603050405020304" pitchFamily="18" charset="0"/>
              <a:cs typeface="Times New Roman" panose="02020603050405020304" pitchFamily="18" charset="0"/>
            </a:endParaRPr>
          </a:p>
          <a:p>
            <a:pPr>
              <a:spcBef>
                <a:spcPct val="0"/>
              </a:spcBef>
            </a:pPr>
            <a:endParaRPr lang="ru-RU" sz="2800" b="1" dirty="0">
              <a:latin typeface="Times New Roman" panose="02020603050405020304" pitchFamily="18" charset="0"/>
              <a:cs typeface="Times New Roman" panose="02020603050405020304" pitchFamily="18" charset="0"/>
            </a:endParaRPr>
          </a:p>
          <a:p>
            <a:pPr>
              <a:spcBef>
                <a:spcPct val="0"/>
              </a:spcBef>
            </a:pPr>
            <a:endParaRPr lang="kk-KZ" sz="2800" b="1" dirty="0">
              <a:latin typeface="Times New Roman" panose="02020603050405020304" pitchFamily="18" charset="0"/>
              <a:cs typeface="Times New Roman" panose="02020603050405020304" pitchFamily="18" charset="0"/>
            </a:endParaRPr>
          </a:p>
          <a:p>
            <a:pPr>
              <a:spcBef>
                <a:spcPct val="0"/>
              </a:spcBef>
            </a:pPr>
            <a:endParaRPr lang="kk-KZ" sz="2800" b="1" dirty="0">
              <a:latin typeface="Times New Roman" panose="02020603050405020304" pitchFamily="18" charset="0"/>
              <a:cs typeface="Times New Roman" panose="02020603050405020304" pitchFamily="18" charset="0"/>
            </a:endParaRPr>
          </a:p>
          <a:p>
            <a:pPr>
              <a:spcBef>
                <a:spcPct val="0"/>
              </a:spcBef>
            </a:pPr>
            <a:endParaRPr lang="kk-KZ" sz="2800" b="1" dirty="0">
              <a:latin typeface="Times New Roman" panose="02020603050405020304" pitchFamily="18" charset="0"/>
              <a:cs typeface="Times New Roman" panose="02020603050405020304" pitchFamily="18" charset="0"/>
            </a:endParaRPr>
          </a:p>
          <a:p>
            <a:pPr>
              <a:spcBef>
                <a:spcPct val="0"/>
              </a:spcBef>
            </a:pPr>
            <a:endParaRPr lang="kk-KZ" sz="2800" b="1" dirty="0">
              <a:latin typeface="Times New Roman" panose="02020603050405020304" pitchFamily="18" charset="0"/>
              <a:cs typeface="Times New Roman" panose="02020603050405020304" pitchFamily="18" charset="0"/>
            </a:endParaRPr>
          </a:p>
          <a:p>
            <a:pPr>
              <a:spcBef>
                <a:spcPct val="0"/>
              </a:spcBef>
            </a:pPr>
            <a:endParaRPr lang="kk-KZ" sz="2800" b="1" dirty="0">
              <a:latin typeface="Times New Roman" panose="02020603050405020304" pitchFamily="18" charset="0"/>
              <a:cs typeface="Times New Roman" panose="02020603050405020304" pitchFamily="18" charset="0"/>
            </a:endParaRPr>
          </a:p>
          <a:p>
            <a:pPr>
              <a:spcBef>
                <a:spcPct val="0"/>
              </a:spcBef>
            </a:pPr>
            <a:endParaRPr lang="kk-KZ" sz="2800" b="1" dirty="0">
              <a:latin typeface="Times New Roman" panose="02020603050405020304" pitchFamily="18" charset="0"/>
              <a:cs typeface="Times New Roman" panose="02020603050405020304" pitchFamily="18" charset="0"/>
            </a:endParaRPr>
          </a:p>
        </p:txBody>
      </p:sp>
      <p:sp>
        <p:nvSpPr>
          <p:cNvPr id="75" name="TextBox 75"/>
          <p:cNvSpPr txBox="1"/>
          <p:nvPr/>
        </p:nvSpPr>
        <p:spPr>
          <a:xfrm>
            <a:off x="3310209" y="6519894"/>
            <a:ext cx="1074609" cy="522164"/>
          </a:xfrm>
          <a:prstGeom prst="rect">
            <a:avLst/>
          </a:prstGeom>
        </p:spPr>
        <p:txBody>
          <a:bodyPr lIns="0" tIns="0" rIns="0" bIns="0" rtlCol="0" anchor="t">
            <a:spAutoFit/>
          </a:bodyPr>
          <a:lstStyle/>
          <a:p>
            <a:pPr algn="ctr">
              <a:lnSpc>
                <a:spcPts val="4294"/>
              </a:lnSpc>
              <a:spcBef>
                <a:spcPct val="0"/>
              </a:spcBef>
            </a:pPr>
            <a:r>
              <a:rPr lang="en-US" sz="3067" dirty="0">
                <a:solidFill>
                  <a:srgbClr val="F8F6ED"/>
                </a:solidFill>
                <a:latin typeface="Monterchi"/>
                <a:ea typeface="Monterchi"/>
                <a:cs typeface="Monterchi"/>
                <a:sym typeface="Monterchi"/>
              </a:rPr>
              <a:t>2025</a:t>
            </a:r>
          </a:p>
        </p:txBody>
      </p:sp>
      <p:sp>
        <p:nvSpPr>
          <p:cNvPr id="77" name="TextBox 76">
            <a:extLst>
              <a:ext uri="{FF2B5EF4-FFF2-40B4-BE49-F238E27FC236}">
                <a16:creationId xmlns:a16="http://schemas.microsoft.com/office/drawing/2014/main" xmlns="" id="{FAE5D042-1B39-4E21-9207-68DE665DEC2E}"/>
              </a:ext>
            </a:extLst>
          </p:cNvPr>
          <p:cNvSpPr txBox="1"/>
          <p:nvPr/>
        </p:nvSpPr>
        <p:spPr>
          <a:xfrm>
            <a:off x="9596586" y="1617812"/>
            <a:ext cx="7230625" cy="10956846"/>
          </a:xfrm>
          <a:prstGeom prst="rect">
            <a:avLst/>
          </a:prstGeom>
          <a:noFill/>
        </p:spPr>
        <p:txBody>
          <a:bodyPr wrap="square" rtlCol="0">
            <a:spAutoFit/>
          </a:bodyPr>
          <a:lstStyle/>
          <a:p>
            <a:pPr>
              <a:spcBef>
                <a:spcPct val="0"/>
              </a:spcBef>
            </a:pPr>
            <a:r>
              <a:rPr lang="ru-RU" sz="2800" b="1" dirty="0">
                <a:latin typeface="Times New Roman" panose="02020603050405020304" pitchFamily="18" charset="0"/>
                <a:cs typeface="Times New Roman" panose="02020603050405020304" pitchFamily="18" charset="0"/>
              </a:rPr>
              <a:t>Кейс тапсырмасы</a:t>
            </a:r>
          </a:p>
          <a:p>
            <a:pPr>
              <a:spcBef>
                <a:spcPct val="0"/>
              </a:spcBef>
            </a:pPr>
            <a:r>
              <a:rPr lang="ru-RU" sz="2800" dirty="0">
                <a:latin typeface="Times New Roman" panose="02020603050405020304" pitchFamily="18" charset="0"/>
                <a:cs typeface="Times New Roman" panose="02020603050405020304" pitchFamily="18" charset="0"/>
              </a:rPr>
              <a:t>👉 Жағдаят:</a:t>
            </a:r>
          </a:p>
          <a:p>
            <a:pPr>
              <a:spcBef>
                <a:spcPct val="0"/>
              </a:spcBef>
            </a:pPr>
            <a:r>
              <a:rPr lang="ru-RU" sz="2800" dirty="0">
                <a:latin typeface="Times New Roman" panose="02020603050405020304" pitchFamily="18" charset="0"/>
                <a:cs typeface="Times New Roman" panose="02020603050405020304" pitchFamily="18" charset="0"/>
              </a:rPr>
              <a:t>1.Электрик: ток соғу қаупі</a:t>
            </a:r>
          </a:p>
          <a:p>
            <a:pPr>
              <a:spcBef>
                <a:spcPct val="0"/>
              </a:spcBef>
            </a:pPr>
            <a:r>
              <a:rPr lang="ru-RU" sz="2800" dirty="0">
                <a:latin typeface="Times New Roman" panose="02020603050405020304" pitchFamily="18" charset="0"/>
                <a:cs typeface="Times New Roman" panose="02020603050405020304" pitchFamily="18" charset="0"/>
              </a:rPr>
              <a:t>2.Автомеханик: көлік істен шықты</a:t>
            </a:r>
          </a:p>
          <a:p>
            <a:pPr>
              <a:spcBef>
                <a:spcPct val="0"/>
              </a:spcBef>
            </a:pPr>
            <a:r>
              <a:rPr lang="ru-RU" sz="2800" dirty="0">
                <a:latin typeface="Times New Roman" panose="02020603050405020304" pitchFamily="18" charset="0"/>
                <a:cs typeface="Times New Roman" panose="02020603050405020304" pitchFamily="18" charset="0"/>
              </a:rPr>
              <a:t>3. Слесарь: бөлшек дұрыс орнатылмаған</a:t>
            </a:r>
          </a:p>
          <a:p>
            <a:pPr>
              <a:spcBef>
                <a:spcPct val="0"/>
              </a:spcBef>
            </a:pPr>
            <a:r>
              <a:rPr lang="ru-RU" sz="2800" dirty="0">
                <a:latin typeface="Times New Roman" panose="02020603050405020304" pitchFamily="18" charset="0"/>
                <a:cs typeface="Times New Roman" panose="02020603050405020304" pitchFamily="18" charset="0"/>
              </a:rPr>
              <a:t>Тапсырма:</a:t>
            </a:r>
          </a:p>
          <a:p>
            <a:pPr>
              <a:spcBef>
                <a:spcPct val="0"/>
              </a:spcBef>
            </a:pPr>
            <a:r>
              <a:rPr lang="ru-RU" sz="2800" dirty="0">
                <a:latin typeface="Times New Roman" panose="02020603050405020304" pitchFamily="18" charset="0"/>
                <a:cs typeface="Times New Roman" panose="02020603050405020304" pitchFamily="18" charset="0"/>
              </a:rPr>
              <a:t>Шешім ұсыну</a:t>
            </a: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kk-KZ" altLang="ru-RU" sz="2800" b="1" dirty="0">
                <a:latin typeface="Times New Roman" panose="02020603050405020304" pitchFamily="18" charset="0"/>
                <a:cs typeface="Times New Roman" panose="02020603050405020304" pitchFamily="18" charset="0"/>
              </a:rPr>
              <a:t>Инфографика тапсырмасы</a:t>
            </a:r>
          </a:p>
          <a:p>
            <a:pPr lvl="0" eaLnBrk="0" fontAlgn="base" hangingPunct="0">
              <a:spcBef>
                <a:spcPct val="0"/>
              </a:spcBef>
              <a:spcAft>
                <a:spcPct val="0"/>
              </a:spcAft>
            </a:pPr>
            <a:r>
              <a:rPr lang="kk-KZ" altLang="ru-RU" sz="2800" dirty="0">
                <a:latin typeface="Times New Roman" panose="02020603050405020304" pitchFamily="18" charset="0"/>
                <a:cs typeface="Times New Roman" panose="02020603050405020304" pitchFamily="18" charset="0"/>
              </a:rPr>
              <a:t>👉 Мәтінді схемаға айналдыру:</a:t>
            </a:r>
          </a:p>
          <a:p>
            <a:pPr lvl="0" eaLnBrk="0" fontAlgn="base" hangingPunct="0">
              <a:spcBef>
                <a:spcPct val="0"/>
              </a:spcBef>
              <a:spcAft>
                <a:spcPct val="0"/>
              </a:spcAft>
            </a:pPr>
            <a:r>
              <a:rPr lang="kk-KZ" altLang="ru-RU" sz="2800" dirty="0">
                <a:latin typeface="Times New Roman" panose="02020603050405020304" pitchFamily="18" charset="0"/>
                <a:cs typeface="Times New Roman" panose="02020603050405020304" pitchFamily="18" charset="0"/>
              </a:rPr>
              <a:t>•	Процесс</a:t>
            </a:r>
          </a:p>
          <a:p>
            <a:pPr lvl="0" eaLnBrk="0" fontAlgn="base" hangingPunct="0">
              <a:spcBef>
                <a:spcPct val="0"/>
              </a:spcBef>
              <a:spcAft>
                <a:spcPct val="0"/>
              </a:spcAft>
            </a:pPr>
            <a:r>
              <a:rPr lang="kk-KZ" altLang="ru-RU" sz="2800" dirty="0">
                <a:latin typeface="Times New Roman" panose="02020603050405020304" pitchFamily="18" charset="0"/>
                <a:cs typeface="Times New Roman" panose="02020603050405020304" pitchFamily="18" charset="0"/>
              </a:rPr>
              <a:t>•	Қауіпсіздік</a:t>
            </a:r>
          </a:p>
          <a:p>
            <a:pPr>
              <a:spcBef>
                <a:spcPct val="0"/>
              </a:spcBef>
            </a:pPr>
            <a:r>
              <a:rPr lang="kk-KZ" altLang="ru-RU" sz="2800" dirty="0">
                <a:latin typeface="Times New Roman" panose="02020603050405020304" pitchFamily="18" charset="0"/>
                <a:cs typeface="Times New Roman" panose="02020603050405020304" pitchFamily="18" charset="0"/>
              </a:rPr>
              <a:t>•	Қызмет түрлері</a:t>
            </a:r>
          </a:p>
          <a:p>
            <a:pPr lvl="0" eaLnBrk="0" fontAlgn="base" hangingPunct="0">
              <a:spcBef>
                <a:spcPct val="0"/>
              </a:spcBef>
              <a:spcAft>
                <a:spcPct val="0"/>
              </a:spcAft>
            </a:pPr>
            <a:endParaRPr lang="kk-KZ" altLang="ru-RU" sz="2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ru-RU" altLang="ru-RU" sz="12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7787743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a:extLst>
            <a:ext uri="{FF2B5EF4-FFF2-40B4-BE49-F238E27FC236}">
              <a16:creationId xmlns:a16="http://schemas.microsoft.com/office/drawing/2014/main" xmlns="" id="{14FCF97A-3B07-DBD6-93DA-D7B856B513C2}"/>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xmlns="" id="{69A4FFA0-FB84-1A42-EB2E-A11943E34AE0}"/>
              </a:ext>
            </a:extLst>
          </p:cNvPr>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2"/>
            <a:stretch>
              <a:fillRect/>
            </a:stretch>
          </a:blipFill>
        </p:spPr>
        <p:txBody>
          <a:bodyPr/>
          <a:lstStyle/>
          <a:p>
            <a:endParaRPr lang="x-none"/>
          </a:p>
        </p:txBody>
      </p:sp>
      <p:sp>
        <p:nvSpPr>
          <p:cNvPr id="9" name="Freeform 9">
            <a:extLst>
              <a:ext uri="{FF2B5EF4-FFF2-40B4-BE49-F238E27FC236}">
                <a16:creationId xmlns:a16="http://schemas.microsoft.com/office/drawing/2014/main" xmlns="" id="{3CC74EDB-CEA3-B94E-EC45-FCC1EA62E87A}"/>
              </a:ext>
            </a:extLst>
          </p:cNvPr>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3"/>
            <a:stretch>
              <a:fillRect/>
            </a:stretch>
          </a:blipFill>
        </p:spPr>
        <p:txBody>
          <a:bodyPr/>
          <a:lstStyle/>
          <a:p>
            <a:endParaRPr lang="x-none"/>
          </a:p>
        </p:txBody>
      </p:sp>
      <p:sp>
        <p:nvSpPr>
          <p:cNvPr id="10" name="Freeform 10">
            <a:extLst>
              <a:ext uri="{FF2B5EF4-FFF2-40B4-BE49-F238E27FC236}">
                <a16:creationId xmlns:a16="http://schemas.microsoft.com/office/drawing/2014/main" xmlns="" id="{C77409E6-0A94-9604-ECA2-EFE1CA329C0F}"/>
              </a:ext>
            </a:extLst>
          </p:cNvPr>
          <p:cNvSpPr/>
          <p:nvPr/>
        </p:nvSpPr>
        <p:spPr>
          <a:xfrm>
            <a:off x="224837" y="99393"/>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4"/>
            <a:stretch>
              <a:fillRect/>
            </a:stretch>
          </a:blipFill>
        </p:spPr>
        <p:txBody>
          <a:bodyPr/>
          <a:lstStyle/>
          <a:p>
            <a:endParaRPr lang="x-none"/>
          </a:p>
        </p:txBody>
      </p:sp>
      <p:grpSp>
        <p:nvGrpSpPr>
          <p:cNvPr id="11" name="Group 11">
            <a:extLst>
              <a:ext uri="{FF2B5EF4-FFF2-40B4-BE49-F238E27FC236}">
                <a16:creationId xmlns:a16="http://schemas.microsoft.com/office/drawing/2014/main" xmlns="" id="{EEE6D030-27D5-65A6-8C09-8B0DFA118E3F}"/>
              </a:ext>
            </a:extLst>
          </p:cNvPr>
          <p:cNvGrpSpPr/>
          <p:nvPr/>
        </p:nvGrpSpPr>
        <p:grpSpPr>
          <a:xfrm>
            <a:off x="16196929" y="5425059"/>
            <a:ext cx="1712950" cy="2202900"/>
            <a:chOff x="0" y="0"/>
            <a:chExt cx="451147" cy="580188"/>
          </a:xfrm>
        </p:grpSpPr>
        <p:sp>
          <p:nvSpPr>
            <p:cNvPr id="12" name="Freeform 12">
              <a:extLst>
                <a:ext uri="{FF2B5EF4-FFF2-40B4-BE49-F238E27FC236}">
                  <a16:creationId xmlns:a16="http://schemas.microsoft.com/office/drawing/2014/main" xmlns="" id="{22D8C7B8-736A-6FB2-A197-AA40AD66AB4B}"/>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a:extLst>
                <a:ext uri="{FF2B5EF4-FFF2-40B4-BE49-F238E27FC236}">
                  <a16:creationId xmlns:a16="http://schemas.microsoft.com/office/drawing/2014/main" xmlns="" id="{7818E8FA-D1EC-6351-E4BE-8D35BC7FAF74}"/>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14" name="TextBox 14">
            <a:extLst>
              <a:ext uri="{FF2B5EF4-FFF2-40B4-BE49-F238E27FC236}">
                <a16:creationId xmlns:a16="http://schemas.microsoft.com/office/drawing/2014/main" xmlns="" id="{1F41674F-5B2E-8C48-BD35-D3FCB6F0C9A7}"/>
              </a:ext>
            </a:extLst>
          </p:cNvPr>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CONTACT</a:t>
            </a:r>
          </a:p>
        </p:txBody>
      </p:sp>
      <p:grpSp>
        <p:nvGrpSpPr>
          <p:cNvPr id="15" name="Group 15">
            <a:extLst>
              <a:ext uri="{FF2B5EF4-FFF2-40B4-BE49-F238E27FC236}">
                <a16:creationId xmlns:a16="http://schemas.microsoft.com/office/drawing/2014/main" xmlns="" id="{0BCBEA0B-AD6B-AB57-8473-9D710619E597}"/>
              </a:ext>
            </a:extLst>
          </p:cNvPr>
          <p:cNvGrpSpPr/>
          <p:nvPr/>
        </p:nvGrpSpPr>
        <p:grpSpPr>
          <a:xfrm>
            <a:off x="16196929" y="4229405"/>
            <a:ext cx="1712950" cy="2437925"/>
            <a:chOff x="0" y="0"/>
            <a:chExt cx="451147" cy="642087"/>
          </a:xfrm>
        </p:grpSpPr>
        <p:sp>
          <p:nvSpPr>
            <p:cNvPr id="16" name="Freeform 16">
              <a:extLst>
                <a:ext uri="{FF2B5EF4-FFF2-40B4-BE49-F238E27FC236}">
                  <a16:creationId xmlns:a16="http://schemas.microsoft.com/office/drawing/2014/main" xmlns="" id="{213AEE82-B6EE-0DC8-29D3-AF93BE86CBC6}"/>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a:extLst>
                <a:ext uri="{FF2B5EF4-FFF2-40B4-BE49-F238E27FC236}">
                  <a16:creationId xmlns:a16="http://schemas.microsoft.com/office/drawing/2014/main" xmlns="" id="{ED22AE28-FB3C-4EB5-21EC-22A21648BF39}"/>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18" name="TextBox 18">
            <a:extLst>
              <a:ext uri="{FF2B5EF4-FFF2-40B4-BE49-F238E27FC236}">
                <a16:creationId xmlns:a16="http://schemas.microsoft.com/office/drawing/2014/main" xmlns="" id="{401B1689-0601-7954-4785-C89EE3328C9D}"/>
              </a:ext>
            </a:extLst>
          </p:cNvPr>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dirty="0">
                <a:solidFill>
                  <a:srgbClr val="EDDFCC"/>
                </a:solidFill>
                <a:latin typeface="Monterchi Bold"/>
                <a:ea typeface="Monterchi Bold"/>
                <a:cs typeface="Monterchi Bold"/>
                <a:sym typeface="Monterchi Bold"/>
              </a:rPr>
              <a:t>PROJECT PORTFOLIO</a:t>
            </a:r>
          </a:p>
        </p:txBody>
      </p:sp>
      <p:grpSp>
        <p:nvGrpSpPr>
          <p:cNvPr id="19" name="Group 19">
            <a:extLst>
              <a:ext uri="{FF2B5EF4-FFF2-40B4-BE49-F238E27FC236}">
                <a16:creationId xmlns:a16="http://schemas.microsoft.com/office/drawing/2014/main" xmlns="" id="{586941E7-EB1B-CF43-05B0-88B8AFC4F782}"/>
              </a:ext>
            </a:extLst>
          </p:cNvPr>
          <p:cNvGrpSpPr/>
          <p:nvPr/>
        </p:nvGrpSpPr>
        <p:grpSpPr>
          <a:xfrm>
            <a:off x="16196929" y="3299350"/>
            <a:ext cx="1712950" cy="2437925"/>
            <a:chOff x="0" y="0"/>
            <a:chExt cx="451147" cy="642087"/>
          </a:xfrm>
        </p:grpSpPr>
        <p:sp>
          <p:nvSpPr>
            <p:cNvPr id="20" name="Freeform 20">
              <a:extLst>
                <a:ext uri="{FF2B5EF4-FFF2-40B4-BE49-F238E27FC236}">
                  <a16:creationId xmlns:a16="http://schemas.microsoft.com/office/drawing/2014/main" xmlns="" id="{C82088DD-C98F-44A3-A930-49A1EEBEFF8C}"/>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a:extLst>
                <a:ext uri="{FF2B5EF4-FFF2-40B4-BE49-F238E27FC236}">
                  <a16:creationId xmlns:a16="http://schemas.microsoft.com/office/drawing/2014/main" xmlns="" id="{CFD8B3CB-DD78-AB33-88E9-4DFDF3D3DC46}"/>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22" name="TextBox 22">
            <a:extLst>
              <a:ext uri="{FF2B5EF4-FFF2-40B4-BE49-F238E27FC236}">
                <a16:creationId xmlns:a16="http://schemas.microsoft.com/office/drawing/2014/main" xmlns="" id="{21FFC17D-05F3-DC5F-5BDD-B771BD2421FF}"/>
              </a:ext>
            </a:extLst>
          </p:cNvPr>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3" name="Group 23">
            <a:extLst>
              <a:ext uri="{FF2B5EF4-FFF2-40B4-BE49-F238E27FC236}">
                <a16:creationId xmlns:a16="http://schemas.microsoft.com/office/drawing/2014/main" xmlns="" id="{AFA2643F-9587-855E-D250-4963EA6EC812}"/>
              </a:ext>
            </a:extLst>
          </p:cNvPr>
          <p:cNvGrpSpPr/>
          <p:nvPr/>
        </p:nvGrpSpPr>
        <p:grpSpPr>
          <a:xfrm>
            <a:off x="16196929" y="2415971"/>
            <a:ext cx="1712950" cy="2437925"/>
            <a:chOff x="0" y="0"/>
            <a:chExt cx="451147" cy="642087"/>
          </a:xfrm>
        </p:grpSpPr>
        <p:sp>
          <p:nvSpPr>
            <p:cNvPr id="24" name="Freeform 24">
              <a:extLst>
                <a:ext uri="{FF2B5EF4-FFF2-40B4-BE49-F238E27FC236}">
                  <a16:creationId xmlns:a16="http://schemas.microsoft.com/office/drawing/2014/main" xmlns="" id="{C6C79427-9BF3-5FBA-D3E4-0239F65BEA53}"/>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5" name="TextBox 25">
              <a:extLst>
                <a:ext uri="{FF2B5EF4-FFF2-40B4-BE49-F238E27FC236}">
                  <a16:creationId xmlns:a16="http://schemas.microsoft.com/office/drawing/2014/main" xmlns="" id="{8EFD7361-6402-CC72-7198-D92985792223}"/>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26" name="TextBox 26">
            <a:extLst>
              <a:ext uri="{FF2B5EF4-FFF2-40B4-BE49-F238E27FC236}">
                <a16:creationId xmlns:a16="http://schemas.microsoft.com/office/drawing/2014/main" xmlns="" id="{66F09A60-946A-9E6A-84CA-A1A835F76983}"/>
              </a:ext>
            </a:extLst>
          </p:cNvPr>
          <p:cNvSpPr txBox="1"/>
          <p:nvPr/>
        </p:nvSpPr>
        <p:spPr>
          <a:xfrm rot="5400000">
            <a:off x="16261066" y="3440306"/>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665336"/>
                </a:solidFill>
                <a:latin typeface="Monterchi Bold"/>
                <a:ea typeface="Monterchi Bold"/>
                <a:cs typeface="Monterchi Bold"/>
                <a:sym typeface="Monterchi Bold"/>
              </a:rPr>
              <a:t>PERSONAL SKILL</a:t>
            </a:r>
          </a:p>
        </p:txBody>
      </p:sp>
      <p:grpSp>
        <p:nvGrpSpPr>
          <p:cNvPr id="27" name="Group 27">
            <a:extLst>
              <a:ext uri="{FF2B5EF4-FFF2-40B4-BE49-F238E27FC236}">
                <a16:creationId xmlns:a16="http://schemas.microsoft.com/office/drawing/2014/main" xmlns="" id="{2F1717D3-4912-0336-997A-FBCB0D2FEDC9}"/>
              </a:ext>
            </a:extLst>
          </p:cNvPr>
          <p:cNvGrpSpPr/>
          <p:nvPr/>
        </p:nvGrpSpPr>
        <p:grpSpPr>
          <a:xfrm>
            <a:off x="16196929" y="1802668"/>
            <a:ext cx="1712950" cy="2202900"/>
            <a:chOff x="0" y="0"/>
            <a:chExt cx="451147" cy="580188"/>
          </a:xfrm>
        </p:grpSpPr>
        <p:sp>
          <p:nvSpPr>
            <p:cNvPr id="28" name="Freeform 28">
              <a:extLst>
                <a:ext uri="{FF2B5EF4-FFF2-40B4-BE49-F238E27FC236}">
                  <a16:creationId xmlns:a16="http://schemas.microsoft.com/office/drawing/2014/main" xmlns="" id="{4261A4F4-05C0-193A-CC8F-3724353EBD63}"/>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9" name="TextBox 29">
              <a:extLst>
                <a:ext uri="{FF2B5EF4-FFF2-40B4-BE49-F238E27FC236}">
                  <a16:creationId xmlns:a16="http://schemas.microsoft.com/office/drawing/2014/main" xmlns="" id="{5159D47C-6A39-C121-0B9B-2D3942A5E40C}"/>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grpSp>
        <p:nvGrpSpPr>
          <p:cNvPr id="30" name="Group 30">
            <a:extLst>
              <a:ext uri="{FF2B5EF4-FFF2-40B4-BE49-F238E27FC236}">
                <a16:creationId xmlns:a16="http://schemas.microsoft.com/office/drawing/2014/main" xmlns="" id="{A6258AFA-5867-E53A-E6D7-6C7A5F4C4818}"/>
              </a:ext>
            </a:extLst>
          </p:cNvPr>
          <p:cNvGrpSpPr/>
          <p:nvPr/>
        </p:nvGrpSpPr>
        <p:grpSpPr>
          <a:xfrm>
            <a:off x="379962" y="1204077"/>
            <a:ext cx="1712950" cy="2202900"/>
            <a:chOff x="0" y="0"/>
            <a:chExt cx="451147" cy="580188"/>
          </a:xfrm>
        </p:grpSpPr>
        <p:sp>
          <p:nvSpPr>
            <p:cNvPr id="31" name="Freeform 31">
              <a:extLst>
                <a:ext uri="{FF2B5EF4-FFF2-40B4-BE49-F238E27FC236}">
                  <a16:creationId xmlns:a16="http://schemas.microsoft.com/office/drawing/2014/main" xmlns="" id="{F3142449-9D8F-1EB4-26FA-A38CCF2E54C6}"/>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32" name="TextBox 32">
              <a:extLst>
                <a:ext uri="{FF2B5EF4-FFF2-40B4-BE49-F238E27FC236}">
                  <a16:creationId xmlns:a16="http://schemas.microsoft.com/office/drawing/2014/main" xmlns="" id="{ECBAC3A7-58CC-93FE-8372-0132053B9BBD}"/>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34" name="Freeform 34">
            <a:extLst>
              <a:ext uri="{FF2B5EF4-FFF2-40B4-BE49-F238E27FC236}">
                <a16:creationId xmlns:a16="http://schemas.microsoft.com/office/drawing/2014/main" xmlns="" id="{4756E6D6-FCB0-66B3-F5B5-16ED5798C6A6}"/>
              </a:ext>
            </a:extLst>
          </p:cNvPr>
          <p:cNvSpPr/>
          <p:nvPr/>
        </p:nvSpPr>
        <p:spPr>
          <a:xfrm>
            <a:off x="324084" y="-81433"/>
            <a:ext cx="15590773" cy="10651331"/>
          </a:xfrm>
          <a:custGeom>
            <a:avLst/>
            <a:gdLst/>
            <a:ahLst/>
            <a:cxnLst/>
            <a:rect l="l" t="t" r="r" b="b"/>
            <a:pathLst>
              <a:path w="15590773" h="10651331">
                <a:moveTo>
                  <a:pt x="0" y="0"/>
                </a:moveTo>
                <a:lnTo>
                  <a:pt x="15590773" y="0"/>
                </a:lnTo>
                <a:lnTo>
                  <a:pt x="15590773" y="10651331"/>
                </a:lnTo>
                <a:lnTo>
                  <a:pt x="0" y="10651331"/>
                </a:lnTo>
                <a:lnTo>
                  <a:pt x="0" y="0"/>
                </a:lnTo>
                <a:close/>
              </a:path>
            </a:pathLst>
          </a:custGeom>
          <a:blipFill>
            <a:blip r:embed="rId4"/>
            <a:stretch>
              <a:fillRect l="-1332" r="-2771"/>
            </a:stretch>
          </a:blipFill>
        </p:spPr>
        <p:txBody>
          <a:bodyPr/>
          <a:lstStyle/>
          <a:p>
            <a:endParaRPr lang="x-none" dirty="0"/>
          </a:p>
        </p:txBody>
      </p:sp>
      <p:sp>
        <p:nvSpPr>
          <p:cNvPr id="36" name="Freeform 36">
            <a:extLst>
              <a:ext uri="{FF2B5EF4-FFF2-40B4-BE49-F238E27FC236}">
                <a16:creationId xmlns:a16="http://schemas.microsoft.com/office/drawing/2014/main" xmlns="" id="{369739DE-63B6-899B-60B2-B9BADA32B3DF}"/>
              </a:ext>
            </a:extLst>
          </p:cNvPr>
          <p:cNvSpPr/>
          <p:nvPr/>
        </p:nvSpPr>
        <p:spPr>
          <a:xfrm>
            <a:off x="2092912" y="3532490"/>
            <a:ext cx="4583812" cy="5497826"/>
          </a:xfrm>
          <a:custGeom>
            <a:avLst/>
            <a:gdLst/>
            <a:ahLst/>
            <a:cxnLst/>
            <a:rect l="l" t="t" r="r" b="b"/>
            <a:pathLst>
              <a:path w="4583812" h="5497826">
                <a:moveTo>
                  <a:pt x="0" y="0"/>
                </a:moveTo>
                <a:lnTo>
                  <a:pt x="4583812" y="0"/>
                </a:lnTo>
                <a:lnTo>
                  <a:pt x="4583812" y="5497826"/>
                </a:lnTo>
                <a:lnTo>
                  <a:pt x="0" y="5497826"/>
                </a:lnTo>
                <a:lnTo>
                  <a:pt x="0" y="0"/>
                </a:lnTo>
                <a:close/>
              </a:path>
            </a:pathLst>
          </a:custGeom>
          <a:blipFill>
            <a:blip r:embed="rId5"/>
            <a:stretch>
              <a:fillRect/>
            </a:stretch>
          </a:blipFill>
        </p:spPr>
        <p:txBody>
          <a:bodyPr/>
          <a:lstStyle/>
          <a:p>
            <a:endParaRPr lang="x-none"/>
          </a:p>
        </p:txBody>
      </p:sp>
      <p:sp>
        <p:nvSpPr>
          <p:cNvPr id="43" name="TextBox 43">
            <a:extLst>
              <a:ext uri="{FF2B5EF4-FFF2-40B4-BE49-F238E27FC236}">
                <a16:creationId xmlns:a16="http://schemas.microsoft.com/office/drawing/2014/main" xmlns="" id="{751EF34B-D55F-2841-B81F-E9CAB8CE2C5F}"/>
              </a:ext>
            </a:extLst>
          </p:cNvPr>
          <p:cNvSpPr txBox="1"/>
          <p:nvPr/>
        </p:nvSpPr>
        <p:spPr>
          <a:xfrm rot="5400000">
            <a:off x="16261066" y="2709490"/>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665336"/>
                </a:solidFill>
                <a:latin typeface="Monterchi Bold"/>
                <a:ea typeface="Monterchi Bold"/>
                <a:cs typeface="Monterchi Bold"/>
                <a:sym typeface="Monterchi Bold"/>
              </a:rPr>
              <a:t>EDUCATION</a:t>
            </a:r>
          </a:p>
        </p:txBody>
      </p:sp>
      <p:sp>
        <p:nvSpPr>
          <p:cNvPr id="44" name="TextBox 44">
            <a:extLst>
              <a:ext uri="{FF2B5EF4-FFF2-40B4-BE49-F238E27FC236}">
                <a16:creationId xmlns:a16="http://schemas.microsoft.com/office/drawing/2014/main" xmlns="" id="{AB903A62-383D-8B88-BDC1-434D12BAB388}"/>
              </a:ext>
            </a:extLst>
          </p:cNvPr>
          <p:cNvSpPr txBox="1"/>
          <p:nvPr/>
        </p:nvSpPr>
        <p:spPr>
          <a:xfrm>
            <a:off x="1028701" y="1830965"/>
            <a:ext cx="6968072" cy="5478423"/>
          </a:xfrm>
          <a:prstGeom prst="rect">
            <a:avLst/>
          </a:prstGeom>
        </p:spPr>
        <p:txBody>
          <a:bodyPr wrap="square" lIns="0" tIns="0" rIns="0" bIns="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kk-KZ" sz="2800" b="1" dirty="0">
                <a:latin typeface="Times New Roman" panose="02020603050405020304" pitchFamily="18" charset="0"/>
                <a:ea typeface="Lucian Schoenschrift CAT"/>
                <a:cs typeface="Times New Roman" panose="02020603050405020304" pitchFamily="18" charset="0"/>
                <a:sym typeface="Lucian Schoenschrift CAT"/>
              </a:rPr>
              <a:t> </a:t>
            </a:r>
            <a:r>
              <a:rPr lang="en-US" sz="2800" b="1" dirty="0">
                <a:latin typeface="Times New Roman" panose="02020603050405020304" pitchFamily="18" charset="0"/>
                <a:ea typeface="Lucian Schoenschrift CAT"/>
                <a:cs typeface="Times New Roman" panose="02020603050405020304" pitchFamily="18" charset="0"/>
                <a:sym typeface="Lucian Schoenschrift CAT"/>
              </a:rPr>
              <a:t>FILA </a:t>
            </a:r>
            <a:r>
              <a:rPr lang="kk-KZ" sz="2800" b="1" dirty="0">
                <a:latin typeface="Times New Roman" panose="02020603050405020304" pitchFamily="18" charset="0"/>
                <a:ea typeface="Lucian Schoenschrift CAT"/>
                <a:cs typeface="Times New Roman" panose="02020603050405020304" pitchFamily="18" charset="0"/>
                <a:sym typeface="Lucian Schoenschrift CAT"/>
              </a:rPr>
              <a:t>әдісі</a:t>
            </a:r>
          </a:p>
          <a:p>
            <a:pPr marL="0" marR="0" lvl="0" indent="0" defTabSz="914400" rtl="0" eaLnBrk="0" fontAlgn="base" latinLnBrk="0" hangingPunct="0">
              <a:lnSpc>
                <a:spcPct val="100000"/>
              </a:lnSpc>
              <a:spcBef>
                <a:spcPct val="0"/>
              </a:spcBef>
              <a:spcAft>
                <a:spcPct val="0"/>
              </a:spcAft>
              <a:buClrTx/>
              <a:buSzTx/>
              <a:buFontTx/>
              <a:buNone/>
              <a:tabLst/>
            </a:pPr>
            <a:r>
              <a:rPr lang="en-US" sz="2800" dirty="0">
                <a:latin typeface="Times New Roman" panose="02020603050405020304" pitchFamily="18" charset="0"/>
                <a:ea typeface="Lucian Schoenschrift CAT"/>
                <a:cs typeface="Times New Roman" panose="02020603050405020304" pitchFamily="18" charset="0"/>
                <a:sym typeface="Lucian Schoenschrift CAT"/>
              </a:rPr>
              <a:t>FILA </a:t>
            </a:r>
            <a:r>
              <a:rPr lang="kk-KZ" sz="2800" dirty="0">
                <a:latin typeface="Times New Roman" panose="02020603050405020304" pitchFamily="18" charset="0"/>
                <a:ea typeface="Lucian Schoenschrift CAT"/>
                <a:cs typeface="Times New Roman" panose="02020603050405020304" pitchFamily="18" charset="0"/>
                <a:sym typeface="Lucian Schoenschrift CAT"/>
              </a:rPr>
              <a:t>әдісі – мәтінді терең әрі жүйелі талдауға арналған тиімді құрал.</a:t>
            </a:r>
          </a:p>
          <a:p>
            <a:pPr marL="0" marR="0" lvl="0" indent="0"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Бұл әдіс 4 кезеңнен тұрады:</a:t>
            </a:r>
          </a:p>
          <a:p>
            <a:pPr marL="0" marR="0" lvl="0" indent="0"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	</a:t>
            </a:r>
            <a:r>
              <a:rPr lang="en-US" sz="2800" dirty="0">
                <a:latin typeface="Times New Roman" panose="02020603050405020304" pitchFamily="18" charset="0"/>
                <a:ea typeface="Lucian Schoenschrift CAT"/>
                <a:cs typeface="Times New Roman" panose="02020603050405020304" pitchFamily="18" charset="0"/>
                <a:sym typeface="Lucian Schoenschrift CAT"/>
              </a:rPr>
              <a:t>F (Facts) – </a:t>
            </a:r>
            <a:r>
              <a:rPr lang="kk-KZ" sz="2800" dirty="0">
                <a:latin typeface="Times New Roman" panose="02020603050405020304" pitchFamily="18" charset="0"/>
                <a:ea typeface="Lucian Schoenschrift CAT"/>
                <a:cs typeface="Times New Roman" panose="02020603050405020304" pitchFamily="18" charset="0"/>
                <a:sym typeface="Lucian Schoenschrift CAT"/>
              </a:rPr>
              <a:t>мәтіндегі нақты ақпаратты анықтау</a:t>
            </a:r>
          </a:p>
          <a:p>
            <a:pPr marL="0" marR="0" lvl="0" indent="0"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	</a:t>
            </a:r>
            <a:r>
              <a:rPr lang="en-US" sz="2800" dirty="0">
                <a:latin typeface="Times New Roman" panose="02020603050405020304" pitchFamily="18" charset="0"/>
                <a:ea typeface="Lucian Schoenschrift CAT"/>
                <a:cs typeface="Times New Roman" panose="02020603050405020304" pitchFamily="18" charset="0"/>
                <a:sym typeface="Lucian Schoenschrift CAT"/>
              </a:rPr>
              <a:t>I (Ideas) – </a:t>
            </a:r>
            <a:r>
              <a:rPr lang="kk-KZ" sz="2800" dirty="0">
                <a:latin typeface="Times New Roman" panose="02020603050405020304" pitchFamily="18" charset="0"/>
                <a:ea typeface="Lucian Schoenschrift CAT"/>
                <a:cs typeface="Times New Roman" panose="02020603050405020304" pitchFamily="18" charset="0"/>
                <a:sym typeface="Lucian Schoenschrift CAT"/>
              </a:rPr>
              <a:t>негізгі идеяны табу</a:t>
            </a:r>
          </a:p>
          <a:p>
            <a:pPr marL="0" marR="0" lvl="0" indent="0"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	</a:t>
            </a:r>
            <a:r>
              <a:rPr lang="en-US" sz="2800" dirty="0">
                <a:latin typeface="Times New Roman" panose="02020603050405020304" pitchFamily="18" charset="0"/>
                <a:ea typeface="Lucian Schoenschrift CAT"/>
                <a:cs typeface="Times New Roman" panose="02020603050405020304" pitchFamily="18" charset="0"/>
                <a:sym typeface="Lucian Schoenschrift CAT"/>
              </a:rPr>
              <a:t>L (Learning issues) – </a:t>
            </a:r>
            <a:r>
              <a:rPr lang="kk-KZ" sz="2800" dirty="0">
                <a:latin typeface="Times New Roman" panose="02020603050405020304" pitchFamily="18" charset="0"/>
                <a:ea typeface="Lucian Schoenschrift CAT"/>
                <a:cs typeface="Times New Roman" panose="02020603050405020304" pitchFamily="18" charset="0"/>
                <a:sym typeface="Lucian Schoenschrift CAT"/>
              </a:rPr>
              <a:t>түсініксіз немесе зерттеуді қажет ететін тұстар</a:t>
            </a:r>
          </a:p>
          <a:p>
            <a:pPr marL="0" marR="0" lvl="0" indent="0"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	</a:t>
            </a:r>
            <a:r>
              <a:rPr lang="en-US" sz="2800" dirty="0">
                <a:latin typeface="Times New Roman" panose="02020603050405020304" pitchFamily="18" charset="0"/>
                <a:ea typeface="Lucian Schoenschrift CAT"/>
                <a:cs typeface="Times New Roman" panose="02020603050405020304" pitchFamily="18" charset="0"/>
                <a:sym typeface="Lucian Schoenschrift CAT"/>
              </a:rPr>
              <a:t>A (Action) – </a:t>
            </a:r>
            <a:r>
              <a:rPr lang="kk-KZ" sz="2800" dirty="0">
                <a:latin typeface="Times New Roman" panose="02020603050405020304" pitchFamily="18" charset="0"/>
                <a:ea typeface="Lucian Schoenschrift CAT"/>
                <a:cs typeface="Times New Roman" panose="02020603050405020304" pitchFamily="18" charset="0"/>
                <a:sym typeface="Lucian Schoenschrift CAT"/>
              </a:rPr>
              <a:t>әрекет, қорытынды жасау</a:t>
            </a:r>
          </a:p>
          <a:p>
            <a:pPr marL="0" marR="0" lvl="0" indent="0" defTabSz="914400" rtl="0" eaLnBrk="0" fontAlgn="base" latinLnBrk="0" hangingPunct="0">
              <a:lnSpc>
                <a:spcPct val="100000"/>
              </a:lnSpc>
              <a:spcBef>
                <a:spcPct val="0"/>
              </a:spcBef>
              <a:spcAft>
                <a:spcPct val="0"/>
              </a:spcAft>
              <a:buClrTx/>
              <a:buSzTx/>
              <a:buFontTx/>
              <a:buNone/>
              <a:tabLst/>
            </a:pPr>
            <a:endParaRPr lang="kk-KZ" sz="2800" b="1" dirty="0">
              <a:latin typeface="Times New Roman" panose="02020603050405020304" pitchFamily="18" charset="0"/>
              <a:ea typeface="Lucian Schoenschrift CAT"/>
              <a:cs typeface="Times New Roman" panose="02020603050405020304" pitchFamily="18" charset="0"/>
              <a:sym typeface="Lucian Schoenschrift CA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4800" dirty="0">
              <a:solidFill>
                <a:srgbClr val="665336"/>
              </a:solidFill>
              <a:latin typeface="Lucian Schoenschrift CAT"/>
              <a:ea typeface="Lucian Schoenschrift CAT"/>
              <a:cs typeface="Lucian Schoenschrift CAT"/>
              <a:sym typeface="Lucian Schoenschrift CAT"/>
            </a:endParaRPr>
          </a:p>
        </p:txBody>
      </p:sp>
      <p:sp>
        <p:nvSpPr>
          <p:cNvPr id="45" name="TextBox 45">
            <a:extLst>
              <a:ext uri="{FF2B5EF4-FFF2-40B4-BE49-F238E27FC236}">
                <a16:creationId xmlns:a16="http://schemas.microsoft.com/office/drawing/2014/main" xmlns="" id="{57922784-CF80-F137-B794-8CBDBE11ABA9}"/>
              </a:ext>
            </a:extLst>
          </p:cNvPr>
          <p:cNvSpPr txBox="1"/>
          <p:nvPr/>
        </p:nvSpPr>
        <p:spPr>
          <a:xfrm>
            <a:off x="9296400" y="1621842"/>
            <a:ext cx="6787499" cy="6894195"/>
          </a:xfrm>
          <a:prstGeom prst="rect">
            <a:avLst/>
          </a:prstGeom>
        </p:spPr>
        <p:txBody>
          <a:bodyPr wrap="square" lIns="0" tIns="0" rIns="0" bIns="0" rtlCol="0" anchor="t">
            <a:spAutoFit/>
          </a:bodyPr>
          <a:lstStyle/>
          <a:p>
            <a:pPr lvl="0" eaLnBrk="0" fontAlgn="base" hangingPunct="0">
              <a:spcBef>
                <a:spcPct val="0"/>
              </a:spcBef>
              <a:spcAft>
                <a:spcPct val="0"/>
              </a:spcAft>
            </a:pPr>
            <a:r>
              <a:rPr kumimoji="0" lang="ru-RU" altLang="ru-RU"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ru-RU" altLang="ru-RU"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Мысалы, электрик мамандығына қатысты мәтін берілген жағдайда, білім алушылар:</a:t>
            </a:r>
          </a:p>
          <a:p>
            <a:pPr lvl="0" eaLnBrk="0" fontAlgn="base" hangingPunct="0">
              <a:spcBef>
                <a:spcPct val="0"/>
              </a:spcBef>
              <a:spcAft>
                <a:spcPct val="0"/>
              </a:spcAft>
            </a:pP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қауіпсіздік ережелерін анықтайды</a:t>
            </a:r>
          </a:p>
          <a:p>
            <a:pPr lvl="0" eaLnBrk="0" fontAlgn="base" hangingPunct="0">
              <a:spcBef>
                <a:spcPct val="0"/>
              </a:spcBef>
              <a:spcAft>
                <a:spcPct val="0"/>
              </a:spcAft>
            </a:pP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негізгі ойды шығарады</a:t>
            </a:r>
          </a:p>
          <a:p>
            <a:pPr lvl="0" eaLnBrk="0" fontAlgn="base" hangingPunct="0">
              <a:spcBef>
                <a:spcPct val="0"/>
              </a:spcBef>
              <a:spcAft>
                <a:spcPct val="0"/>
              </a:spcAft>
            </a:pP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қосымша ақпарат іздейді</a:t>
            </a:r>
          </a:p>
          <a:p>
            <a:pPr lvl="0" eaLnBrk="0" fontAlgn="base" hangingPunct="0">
              <a:spcBef>
                <a:spcPct val="0"/>
              </a:spcBef>
              <a:spcAft>
                <a:spcPct val="0"/>
              </a:spcAft>
            </a:pP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практикалық шешім ұсынады</a:t>
            </a:r>
          </a:p>
          <a:p>
            <a:pPr lvl="0" eaLnBrk="0" fontAlgn="base" hangingPunct="0">
              <a:spcBef>
                <a:spcPct val="0"/>
              </a:spcBef>
              <a:spcAft>
                <a:spcPct val="0"/>
              </a:spcAft>
            </a:pP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Бұл әдіс білім алушылардың сыни ойлау қабілетін дамытып, мәтінді жай оқымай, талдауға үйретеді.</a:t>
            </a:r>
          </a:p>
          <a:p>
            <a:pPr lvl="0" eaLnBrk="0" fontAlgn="base" hangingPunct="0">
              <a:spcBef>
                <a:spcPct val="0"/>
              </a:spcBef>
              <a:spcAft>
                <a:spcPct val="0"/>
              </a:spcAft>
            </a:pP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lang="ru-RU"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ru-RU"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kumimoji="0" lang="ru-RU" altLang="ru-RU"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4" name="TextBox 54">
            <a:extLst>
              <a:ext uri="{FF2B5EF4-FFF2-40B4-BE49-F238E27FC236}">
                <a16:creationId xmlns:a16="http://schemas.microsoft.com/office/drawing/2014/main" xmlns="" id="{48C04814-E2C9-6DFD-57DA-7EAB3C71E9E6}"/>
              </a:ext>
            </a:extLst>
          </p:cNvPr>
          <p:cNvSpPr txBox="1"/>
          <p:nvPr/>
        </p:nvSpPr>
        <p:spPr>
          <a:xfrm>
            <a:off x="7653409" y="9456157"/>
            <a:ext cx="686728" cy="492125"/>
          </a:xfrm>
          <a:prstGeom prst="rect">
            <a:avLst/>
          </a:prstGeom>
        </p:spPr>
        <p:txBody>
          <a:bodyPr lIns="0" tIns="0" rIns="0" bIns="0" rtlCol="0" anchor="t">
            <a:spAutoFit/>
          </a:bodyPr>
          <a:lstStyle/>
          <a:p>
            <a:pPr algn="r">
              <a:lnSpc>
                <a:spcPts val="4149"/>
              </a:lnSpc>
            </a:pPr>
            <a:r>
              <a:rPr lang="en-US" sz="2499" dirty="0">
                <a:solidFill>
                  <a:srgbClr val="665336"/>
                </a:solidFill>
                <a:latin typeface="Monterchi"/>
                <a:ea typeface="Monterchi"/>
                <a:cs typeface="Monterchi"/>
                <a:sym typeface="Monterchi"/>
              </a:rPr>
              <a:t>03</a:t>
            </a:r>
          </a:p>
        </p:txBody>
      </p:sp>
      <p:sp>
        <p:nvSpPr>
          <p:cNvPr id="57" name="AutoShape 2" descr="Критикалық ойлау | Презентация">
            <a:extLst>
              <a:ext uri="{FF2B5EF4-FFF2-40B4-BE49-F238E27FC236}">
                <a16:creationId xmlns:a16="http://schemas.microsoft.com/office/drawing/2014/main" xmlns="" id="{E26557AD-E2A8-576F-5F0F-CD834E8C5CF2}"/>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8974255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a:extLst>
            <a:ext uri="{FF2B5EF4-FFF2-40B4-BE49-F238E27FC236}">
              <a16:creationId xmlns:a16="http://schemas.microsoft.com/office/drawing/2014/main" xmlns="" id="{7294D38D-1642-1489-8EFE-51D18B1263B3}"/>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xmlns="" id="{05A3F905-25C9-B2A3-E7D8-4D5F3866862D}"/>
              </a:ext>
            </a:extLst>
          </p:cNvPr>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2"/>
            <a:stretch>
              <a:fillRect/>
            </a:stretch>
          </a:blipFill>
        </p:spPr>
        <p:txBody>
          <a:bodyPr/>
          <a:lstStyle/>
          <a:p>
            <a:endParaRPr lang="x-none"/>
          </a:p>
        </p:txBody>
      </p:sp>
      <p:sp>
        <p:nvSpPr>
          <p:cNvPr id="9" name="Freeform 9">
            <a:extLst>
              <a:ext uri="{FF2B5EF4-FFF2-40B4-BE49-F238E27FC236}">
                <a16:creationId xmlns:a16="http://schemas.microsoft.com/office/drawing/2014/main" xmlns="" id="{C13030CD-BB49-C447-4EC9-C89E228292EB}"/>
              </a:ext>
            </a:extLst>
          </p:cNvPr>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3"/>
            <a:stretch>
              <a:fillRect/>
            </a:stretch>
          </a:blipFill>
        </p:spPr>
        <p:txBody>
          <a:bodyPr/>
          <a:lstStyle/>
          <a:p>
            <a:endParaRPr lang="x-none"/>
          </a:p>
        </p:txBody>
      </p:sp>
      <p:sp>
        <p:nvSpPr>
          <p:cNvPr id="10" name="Freeform 10">
            <a:extLst>
              <a:ext uri="{FF2B5EF4-FFF2-40B4-BE49-F238E27FC236}">
                <a16:creationId xmlns:a16="http://schemas.microsoft.com/office/drawing/2014/main" xmlns="" id="{7D4770E5-EA2A-8789-6840-5BBF19C9F957}"/>
              </a:ext>
            </a:extLst>
          </p:cNvPr>
          <p:cNvSpPr/>
          <p:nvPr/>
        </p:nvSpPr>
        <p:spPr>
          <a:xfrm>
            <a:off x="224837" y="99393"/>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4"/>
            <a:stretch>
              <a:fillRect/>
            </a:stretch>
          </a:blipFill>
        </p:spPr>
        <p:txBody>
          <a:bodyPr/>
          <a:lstStyle/>
          <a:p>
            <a:endParaRPr lang="x-none"/>
          </a:p>
        </p:txBody>
      </p:sp>
      <p:grpSp>
        <p:nvGrpSpPr>
          <p:cNvPr id="11" name="Group 11">
            <a:extLst>
              <a:ext uri="{FF2B5EF4-FFF2-40B4-BE49-F238E27FC236}">
                <a16:creationId xmlns:a16="http://schemas.microsoft.com/office/drawing/2014/main" xmlns="" id="{00AFCA06-3B2B-F03F-6AC4-EAA462A9040E}"/>
              </a:ext>
            </a:extLst>
          </p:cNvPr>
          <p:cNvGrpSpPr/>
          <p:nvPr/>
        </p:nvGrpSpPr>
        <p:grpSpPr>
          <a:xfrm>
            <a:off x="16196929" y="5425059"/>
            <a:ext cx="1712950" cy="2202900"/>
            <a:chOff x="0" y="0"/>
            <a:chExt cx="451147" cy="580188"/>
          </a:xfrm>
        </p:grpSpPr>
        <p:sp>
          <p:nvSpPr>
            <p:cNvPr id="12" name="Freeform 12">
              <a:extLst>
                <a:ext uri="{FF2B5EF4-FFF2-40B4-BE49-F238E27FC236}">
                  <a16:creationId xmlns:a16="http://schemas.microsoft.com/office/drawing/2014/main" xmlns="" id="{2569C387-CF54-11CB-7F32-E003005367EF}"/>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a:extLst>
                <a:ext uri="{FF2B5EF4-FFF2-40B4-BE49-F238E27FC236}">
                  <a16:creationId xmlns:a16="http://schemas.microsoft.com/office/drawing/2014/main" xmlns="" id="{438B01C7-3982-3BE1-9EF0-7BB710FAAE35}"/>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14" name="TextBox 14">
            <a:extLst>
              <a:ext uri="{FF2B5EF4-FFF2-40B4-BE49-F238E27FC236}">
                <a16:creationId xmlns:a16="http://schemas.microsoft.com/office/drawing/2014/main" xmlns="" id="{AF8B374E-00FD-322C-BA05-2EFE733C4592}"/>
              </a:ext>
            </a:extLst>
          </p:cNvPr>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CONTACT</a:t>
            </a:r>
          </a:p>
        </p:txBody>
      </p:sp>
      <p:grpSp>
        <p:nvGrpSpPr>
          <p:cNvPr id="15" name="Group 15">
            <a:extLst>
              <a:ext uri="{FF2B5EF4-FFF2-40B4-BE49-F238E27FC236}">
                <a16:creationId xmlns:a16="http://schemas.microsoft.com/office/drawing/2014/main" xmlns="" id="{C1F7CC4C-9BCF-BA52-6385-5ADA8A28E131}"/>
              </a:ext>
            </a:extLst>
          </p:cNvPr>
          <p:cNvGrpSpPr/>
          <p:nvPr/>
        </p:nvGrpSpPr>
        <p:grpSpPr>
          <a:xfrm>
            <a:off x="16196929" y="4229405"/>
            <a:ext cx="1712950" cy="2437925"/>
            <a:chOff x="0" y="0"/>
            <a:chExt cx="451147" cy="642087"/>
          </a:xfrm>
        </p:grpSpPr>
        <p:sp>
          <p:nvSpPr>
            <p:cNvPr id="16" name="Freeform 16">
              <a:extLst>
                <a:ext uri="{FF2B5EF4-FFF2-40B4-BE49-F238E27FC236}">
                  <a16:creationId xmlns:a16="http://schemas.microsoft.com/office/drawing/2014/main" xmlns="" id="{C9DAA8C4-6F80-53B8-0632-9E1DACFC00C9}"/>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a:extLst>
                <a:ext uri="{FF2B5EF4-FFF2-40B4-BE49-F238E27FC236}">
                  <a16:creationId xmlns:a16="http://schemas.microsoft.com/office/drawing/2014/main" xmlns="" id="{F1EE77DD-6E82-126E-B890-4E4B278C406B}"/>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18" name="TextBox 18">
            <a:extLst>
              <a:ext uri="{FF2B5EF4-FFF2-40B4-BE49-F238E27FC236}">
                <a16:creationId xmlns:a16="http://schemas.microsoft.com/office/drawing/2014/main" xmlns="" id="{F18C245D-8669-A678-E3BB-2DBC40827068}"/>
              </a:ext>
            </a:extLst>
          </p:cNvPr>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dirty="0">
                <a:solidFill>
                  <a:srgbClr val="EDDFCC"/>
                </a:solidFill>
                <a:latin typeface="Monterchi Bold"/>
                <a:ea typeface="Monterchi Bold"/>
                <a:cs typeface="Monterchi Bold"/>
                <a:sym typeface="Monterchi Bold"/>
              </a:rPr>
              <a:t>PROJECT PORTFOLIO</a:t>
            </a:r>
          </a:p>
        </p:txBody>
      </p:sp>
      <p:grpSp>
        <p:nvGrpSpPr>
          <p:cNvPr id="19" name="Group 19">
            <a:extLst>
              <a:ext uri="{FF2B5EF4-FFF2-40B4-BE49-F238E27FC236}">
                <a16:creationId xmlns:a16="http://schemas.microsoft.com/office/drawing/2014/main" xmlns="" id="{462A61BD-A81E-9DD4-3332-4E63D6008B2F}"/>
              </a:ext>
            </a:extLst>
          </p:cNvPr>
          <p:cNvGrpSpPr/>
          <p:nvPr/>
        </p:nvGrpSpPr>
        <p:grpSpPr>
          <a:xfrm>
            <a:off x="16196929" y="3299350"/>
            <a:ext cx="1712950" cy="2437925"/>
            <a:chOff x="0" y="0"/>
            <a:chExt cx="451147" cy="642087"/>
          </a:xfrm>
        </p:grpSpPr>
        <p:sp>
          <p:nvSpPr>
            <p:cNvPr id="20" name="Freeform 20">
              <a:extLst>
                <a:ext uri="{FF2B5EF4-FFF2-40B4-BE49-F238E27FC236}">
                  <a16:creationId xmlns:a16="http://schemas.microsoft.com/office/drawing/2014/main" xmlns="" id="{6C61B2D2-943D-6166-052B-BB7D91323460}"/>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a:extLst>
                <a:ext uri="{FF2B5EF4-FFF2-40B4-BE49-F238E27FC236}">
                  <a16:creationId xmlns:a16="http://schemas.microsoft.com/office/drawing/2014/main" xmlns="" id="{C8BA695F-EE01-82F5-ED15-74F795E7D803}"/>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22" name="TextBox 22">
            <a:extLst>
              <a:ext uri="{FF2B5EF4-FFF2-40B4-BE49-F238E27FC236}">
                <a16:creationId xmlns:a16="http://schemas.microsoft.com/office/drawing/2014/main" xmlns="" id="{21BF0875-FE9B-2CF8-CCED-B6E25AA77A57}"/>
              </a:ext>
            </a:extLst>
          </p:cNvPr>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3" name="Group 23">
            <a:extLst>
              <a:ext uri="{FF2B5EF4-FFF2-40B4-BE49-F238E27FC236}">
                <a16:creationId xmlns:a16="http://schemas.microsoft.com/office/drawing/2014/main" xmlns="" id="{52A48C61-8999-3421-6C93-6732D99A8327}"/>
              </a:ext>
            </a:extLst>
          </p:cNvPr>
          <p:cNvGrpSpPr/>
          <p:nvPr/>
        </p:nvGrpSpPr>
        <p:grpSpPr>
          <a:xfrm>
            <a:off x="16196929" y="2415971"/>
            <a:ext cx="1712950" cy="2437925"/>
            <a:chOff x="0" y="0"/>
            <a:chExt cx="451147" cy="642087"/>
          </a:xfrm>
        </p:grpSpPr>
        <p:sp>
          <p:nvSpPr>
            <p:cNvPr id="24" name="Freeform 24">
              <a:extLst>
                <a:ext uri="{FF2B5EF4-FFF2-40B4-BE49-F238E27FC236}">
                  <a16:creationId xmlns:a16="http://schemas.microsoft.com/office/drawing/2014/main" xmlns="" id="{A3E53A1A-7AB5-88E7-9401-B66A9D525404}"/>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5" name="TextBox 25">
              <a:extLst>
                <a:ext uri="{FF2B5EF4-FFF2-40B4-BE49-F238E27FC236}">
                  <a16:creationId xmlns:a16="http://schemas.microsoft.com/office/drawing/2014/main" xmlns="" id="{37D5A7E2-CD60-DF53-A0BC-CC15AFCAEDDE}"/>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26" name="TextBox 26">
            <a:extLst>
              <a:ext uri="{FF2B5EF4-FFF2-40B4-BE49-F238E27FC236}">
                <a16:creationId xmlns:a16="http://schemas.microsoft.com/office/drawing/2014/main" xmlns="" id="{1F60D218-C417-D450-6095-FF04FA3A4537}"/>
              </a:ext>
            </a:extLst>
          </p:cNvPr>
          <p:cNvSpPr txBox="1"/>
          <p:nvPr/>
        </p:nvSpPr>
        <p:spPr>
          <a:xfrm rot="5400000">
            <a:off x="16261066" y="3440306"/>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665336"/>
                </a:solidFill>
                <a:latin typeface="Monterchi Bold"/>
                <a:ea typeface="Monterchi Bold"/>
                <a:cs typeface="Monterchi Bold"/>
                <a:sym typeface="Monterchi Bold"/>
              </a:rPr>
              <a:t>PERSONAL SKILL</a:t>
            </a:r>
          </a:p>
        </p:txBody>
      </p:sp>
      <p:grpSp>
        <p:nvGrpSpPr>
          <p:cNvPr id="27" name="Group 27">
            <a:extLst>
              <a:ext uri="{FF2B5EF4-FFF2-40B4-BE49-F238E27FC236}">
                <a16:creationId xmlns:a16="http://schemas.microsoft.com/office/drawing/2014/main" xmlns="" id="{484386E6-785D-003E-4D8D-EDF8031BE226}"/>
              </a:ext>
            </a:extLst>
          </p:cNvPr>
          <p:cNvGrpSpPr/>
          <p:nvPr/>
        </p:nvGrpSpPr>
        <p:grpSpPr>
          <a:xfrm>
            <a:off x="16196929" y="1802668"/>
            <a:ext cx="1712950" cy="2202900"/>
            <a:chOff x="0" y="0"/>
            <a:chExt cx="451147" cy="580188"/>
          </a:xfrm>
        </p:grpSpPr>
        <p:sp>
          <p:nvSpPr>
            <p:cNvPr id="28" name="Freeform 28">
              <a:extLst>
                <a:ext uri="{FF2B5EF4-FFF2-40B4-BE49-F238E27FC236}">
                  <a16:creationId xmlns:a16="http://schemas.microsoft.com/office/drawing/2014/main" xmlns="" id="{C07765C3-8B2F-1DA6-33AC-86FB6B678448}"/>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9" name="TextBox 29">
              <a:extLst>
                <a:ext uri="{FF2B5EF4-FFF2-40B4-BE49-F238E27FC236}">
                  <a16:creationId xmlns:a16="http://schemas.microsoft.com/office/drawing/2014/main" xmlns="" id="{5A5B7F89-39EE-8647-CFA7-CF3248DE0820}"/>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grpSp>
        <p:nvGrpSpPr>
          <p:cNvPr id="30" name="Group 30">
            <a:extLst>
              <a:ext uri="{FF2B5EF4-FFF2-40B4-BE49-F238E27FC236}">
                <a16:creationId xmlns:a16="http://schemas.microsoft.com/office/drawing/2014/main" xmlns="" id="{A126EE40-08C3-9FA5-9E03-72BD4C6B09D1}"/>
              </a:ext>
            </a:extLst>
          </p:cNvPr>
          <p:cNvGrpSpPr/>
          <p:nvPr/>
        </p:nvGrpSpPr>
        <p:grpSpPr>
          <a:xfrm>
            <a:off x="379962" y="1204077"/>
            <a:ext cx="1712950" cy="2202900"/>
            <a:chOff x="0" y="0"/>
            <a:chExt cx="451147" cy="580188"/>
          </a:xfrm>
        </p:grpSpPr>
        <p:sp>
          <p:nvSpPr>
            <p:cNvPr id="31" name="Freeform 31">
              <a:extLst>
                <a:ext uri="{FF2B5EF4-FFF2-40B4-BE49-F238E27FC236}">
                  <a16:creationId xmlns:a16="http://schemas.microsoft.com/office/drawing/2014/main" xmlns="" id="{88E4E7CD-0FFE-C423-65FB-089B573750D0}"/>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32" name="TextBox 32">
              <a:extLst>
                <a:ext uri="{FF2B5EF4-FFF2-40B4-BE49-F238E27FC236}">
                  <a16:creationId xmlns:a16="http://schemas.microsoft.com/office/drawing/2014/main" xmlns="" id="{5A72693B-D2B2-67E2-438D-B170F846A156}"/>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34" name="Freeform 34">
            <a:extLst>
              <a:ext uri="{FF2B5EF4-FFF2-40B4-BE49-F238E27FC236}">
                <a16:creationId xmlns:a16="http://schemas.microsoft.com/office/drawing/2014/main" xmlns="" id="{346803AB-791F-1997-701C-1774D1368787}"/>
              </a:ext>
            </a:extLst>
          </p:cNvPr>
          <p:cNvSpPr/>
          <p:nvPr/>
        </p:nvSpPr>
        <p:spPr>
          <a:xfrm>
            <a:off x="347530" y="338718"/>
            <a:ext cx="15590773" cy="10651331"/>
          </a:xfrm>
          <a:custGeom>
            <a:avLst/>
            <a:gdLst/>
            <a:ahLst/>
            <a:cxnLst/>
            <a:rect l="l" t="t" r="r" b="b"/>
            <a:pathLst>
              <a:path w="15590773" h="10651331">
                <a:moveTo>
                  <a:pt x="0" y="0"/>
                </a:moveTo>
                <a:lnTo>
                  <a:pt x="15590773" y="0"/>
                </a:lnTo>
                <a:lnTo>
                  <a:pt x="15590773" y="10651331"/>
                </a:lnTo>
                <a:lnTo>
                  <a:pt x="0" y="10651331"/>
                </a:lnTo>
                <a:lnTo>
                  <a:pt x="0" y="0"/>
                </a:lnTo>
                <a:close/>
              </a:path>
            </a:pathLst>
          </a:custGeom>
          <a:blipFill>
            <a:blip r:embed="rId4"/>
            <a:stretch>
              <a:fillRect l="-1332" r="-2771"/>
            </a:stretch>
          </a:blipFill>
        </p:spPr>
        <p:txBody>
          <a:bodyPr/>
          <a:lstStyle/>
          <a:p>
            <a:endParaRPr lang="x-none" dirty="0"/>
          </a:p>
        </p:txBody>
      </p:sp>
      <p:sp>
        <p:nvSpPr>
          <p:cNvPr id="36" name="Freeform 36">
            <a:extLst>
              <a:ext uri="{FF2B5EF4-FFF2-40B4-BE49-F238E27FC236}">
                <a16:creationId xmlns:a16="http://schemas.microsoft.com/office/drawing/2014/main" xmlns="" id="{460E3FA9-84C9-54A2-B295-77EFA93BA0B9}"/>
              </a:ext>
            </a:extLst>
          </p:cNvPr>
          <p:cNvSpPr/>
          <p:nvPr/>
        </p:nvSpPr>
        <p:spPr>
          <a:xfrm>
            <a:off x="2092912" y="3532490"/>
            <a:ext cx="4583812" cy="5497826"/>
          </a:xfrm>
          <a:custGeom>
            <a:avLst/>
            <a:gdLst/>
            <a:ahLst/>
            <a:cxnLst/>
            <a:rect l="l" t="t" r="r" b="b"/>
            <a:pathLst>
              <a:path w="4583812" h="5497826">
                <a:moveTo>
                  <a:pt x="0" y="0"/>
                </a:moveTo>
                <a:lnTo>
                  <a:pt x="4583812" y="0"/>
                </a:lnTo>
                <a:lnTo>
                  <a:pt x="4583812" y="5497826"/>
                </a:lnTo>
                <a:lnTo>
                  <a:pt x="0" y="5497826"/>
                </a:lnTo>
                <a:lnTo>
                  <a:pt x="0" y="0"/>
                </a:lnTo>
                <a:close/>
              </a:path>
            </a:pathLst>
          </a:custGeom>
          <a:blipFill>
            <a:blip r:embed="rId5"/>
            <a:stretch>
              <a:fillRect/>
            </a:stretch>
          </a:blipFill>
        </p:spPr>
        <p:txBody>
          <a:bodyPr/>
          <a:lstStyle/>
          <a:p>
            <a:endParaRPr lang="x-none"/>
          </a:p>
        </p:txBody>
      </p:sp>
      <p:sp>
        <p:nvSpPr>
          <p:cNvPr id="43" name="TextBox 43">
            <a:extLst>
              <a:ext uri="{FF2B5EF4-FFF2-40B4-BE49-F238E27FC236}">
                <a16:creationId xmlns:a16="http://schemas.microsoft.com/office/drawing/2014/main" xmlns="" id="{445EBF04-8B22-6D73-5CB9-9D160AD2E335}"/>
              </a:ext>
            </a:extLst>
          </p:cNvPr>
          <p:cNvSpPr txBox="1"/>
          <p:nvPr/>
        </p:nvSpPr>
        <p:spPr>
          <a:xfrm rot="5400000">
            <a:off x="16261066" y="2709490"/>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665336"/>
                </a:solidFill>
                <a:latin typeface="Monterchi Bold"/>
                <a:ea typeface="Monterchi Bold"/>
                <a:cs typeface="Monterchi Bold"/>
                <a:sym typeface="Monterchi Bold"/>
              </a:rPr>
              <a:t>EDUCATION</a:t>
            </a:r>
          </a:p>
        </p:txBody>
      </p:sp>
      <p:sp>
        <p:nvSpPr>
          <p:cNvPr id="44" name="TextBox 44">
            <a:extLst>
              <a:ext uri="{FF2B5EF4-FFF2-40B4-BE49-F238E27FC236}">
                <a16:creationId xmlns:a16="http://schemas.microsoft.com/office/drawing/2014/main" xmlns="" id="{09AC3D12-9784-C212-6A09-2902DFDF5CE7}"/>
              </a:ext>
            </a:extLst>
          </p:cNvPr>
          <p:cNvSpPr txBox="1"/>
          <p:nvPr/>
        </p:nvSpPr>
        <p:spPr>
          <a:xfrm>
            <a:off x="1028701" y="1830965"/>
            <a:ext cx="6968072" cy="4616648"/>
          </a:xfrm>
          <a:prstGeom prst="rect">
            <a:avLst/>
          </a:prstGeom>
        </p:spPr>
        <p:txBody>
          <a:bodyPr wrap="square" lIns="0" tIns="0" rIns="0" bIns="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kk-KZ" sz="2800" b="1" dirty="0">
                <a:latin typeface="Times New Roman" panose="02020603050405020304" pitchFamily="18" charset="0"/>
                <a:ea typeface="Lucian Schoenschrift CAT"/>
                <a:cs typeface="Times New Roman" panose="02020603050405020304" pitchFamily="18" charset="0"/>
                <a:sym typeface="Lucian Schoenschrift CAT"/>
              </a:rPr>
              <a:t> Кейс әдісі</a:t>
            </a:r>
          </a:p>
          <a:p>
            <a:pPr marL="0" marR="0" lvl="0" indent="0"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Кейс әдісі – нақты өмірлік жағдаяттарды талдауға негізделген әдіс.</a:t>
            </a:r>
          </a:p>
          <a:p>
            <a:pPr marL="0" marR="0" lvl="0" indent="0"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Мысалы:</a:t>
            </a:r>
          </a:p>
          <a:p>
            <a:pPr marL="0" marR="0" lvl="0" indent="0"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Автомеханикке қатысты жағдай беріледі:</a:t>
            </a:r>
          </a:p>
          <a:p>
            <a:pPr marL="0" marR="0" lvl="0" indent="0"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«Көліктің қозғалтқышы істен шықты. Клиент шұғыл жөндеуді талап етеді.»</a:t>
            </a:r>
          </a:p>
          <a:p>
            <a:pPr marL="0" marR="0" lvl="0" indent="0" defTabSz="914400" rtl="0" eaLnBrk="0" fontAlgn="base" latinLnBrk="0" hangingPunct="0">
              <a:lnSpc>
                <a:spcPct val="100000"/>
              </a:lnSpc>
              <a:spcBef>
                <a:spcPct val="0"/>
              </a:spcBef>
              <a:spcAft>
                <a:spcPct val="0"/>
              </a:spcAft>
              <a:buClrTx/>
              <a:buSzTx/>
              <a:buFontTx/>
              <a:buNone/>
              <a:tabLst/>
            </a:pPr>
            <a:r>
              <a:rPr lang="kk-KZ" sz="2800" b="1" dirty="0">
                <a:latin typeface="Times New Roman" panose="02020603050405020304" pitchFamily="18" charset="0"/>
                <a:ea typeface="Lucian Schoenschrift CAT"/>
                <a:cs typeface="Times New Roman" panose="02020603050405020304" pitchFamily="18" charset="0"/>
                <a:sym typeface="Lucian Schoenschrift CAT"/>
              </a:rPr>
              <a:t>_________</a:t>
            </a:r>
          </a:p>
          <a:p>
            <a:pPr marL="0" marR="0" lvl="0" indent="0" defTabSz="914400" rtl="0" eaLnBrk="0" fontAlgn="base" latinLnBrk="0" hangingPunct="0">
              <a:lnSpc>
                <a:spcPct val="100000"/>
              </a:lnSpc>
              <a:spcBef>
                <a:spcPct val="0"/>
              </a:spcBef>
              <a:spcAft>
                <a:spcPct val="0"/>
              </a:spcAft>
              <a:buClrTx/>
              <a:buSzTx/>
              <a:buFontTx/>
              <a:buNone/>
              <a:tabLst/>
            </a:pPr>
            <a:endParaRPr lang="kk-KZ" sz="2800" b="1" dirty="0">
              <a:latin typeface="Times New Roman" panose="02020603050405020304" pitchFamily="18" charset="0"/>
              <a:ea typeface="Lucian Schoenschrift CAT"/>
              <a:cs typeface="Times New Roman" panose="02020603050405020304" pitchFamily="18" charset="0"/>
              <a:sym typeface="Lucian Schoenschrift CA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4800" dirty="0">
              <a:solidFill>
                <a:srgbClr val="665336"/>
              </a:solidFill>
              <a:latin typeface="Lucian Schoenschrift CAT"/>
              <a:ea typeface="Lucian Schoenschrift CAT"/>
              <a:cs typeface="Lucian Schoenschrift CAT"/>
              <a:sym typeface="Lucian Schoenschrift CAT"/>
            </a:endParaRPr>
          </a:p>
        </p:txBody>
      </p:sp>
      <p:sp>
        <p:nvSpPr>
          <p:cNvPr id="45" name="TextBox 45">
            <a:extLst>
              <a:ext uri="{FF2B5EF4-FFF2-40B4-BE49-F238E27FC236}">
                <a16:creationId xmlns:a16="http://schemas.microsoft.com/office/drawing/2014/main" xmlns="" id="{A9007290-2A97-25E2-113C-4851E91B9EE7}"/>
              </a:ext>
            </a:extLst>
          </p:cNvPr>
          <p:cNvSpPr txBox="1"/>
          <p:nvPr/>
        </p:nvSpPr>
        <p:spPr>
          <a:xfrm>
            <a:off x="9296400" y="1621842"/>
            <a:ext cx="6787499" cy="6463308"/>
          </a:xfrm>
          <a:prstGeom prst="rect">
            <a:avLst/>
          </a:prstGeom>
        </p:spPr>
        <p:txBody>
          <a:bodyPr wrap="square" lIns="0" tIns="0" rIns="0" bIns="0" rtlCol="0" anchor="t">
            <a:spAutoFit/>
          </a:bodyPr>
          <a:lstStyle/>
          <a:p>
            <a:pPr lvl="0" eaLnBrk="0" fontAlgn="base" hangingPunct="0">
              <a:spcBef>
                <a:spcPct val="0"/>
              </a:spcBef>
              <a:spcAft>
                <a:spcPct val="0"/>
              </a:spcAft>
            </a:pPr>
            <a:r>
              <a:rPr kumimoji="0" lang="ru-RU" altLang="ru-RU"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ru-RU" altLang="ru-RU"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kk-KZ" sz="2800" dirty="0">
                <a:latin typeface="Times New Roman" panose="02020603050405020304" pitchFamily="18" charset="0"/>
                <a:ea typeface="Lucian Schoenschrift CAT"/>
                <a:cs typeface="Times New Roman" panose="02020603050405020304" pitchFamily="18" charset="0"/>
                <a:sym typeface="Lucian Schoenschrift CAT"/>
              </a:rPr>
              <a:t>Білім алушылар:</a:t>
            </a:r>
          </a:p>
          <a:p>
            <a:pPr lvl="0" eaLnBrk="0" fontAlgn="base" hangingPunct="0">
              <a:spcBef>
                <a:spcPct val="0"/>
              </a:spcBef>
              <a:spcAft>
                <a:spcPct val="0"/>
              </a:spcAft>
            </a:pPr>
            <a:r>
              <a:rPr lang="kk-KZ" sz="2800" dirty="0">
                <a:latin typeface="Times New Roman" panose="02020603050405020304" pitchFamily="18" charset="0"/>
                <a:ea typeface="Lucian Schoenschrift CAT"/>
                <a:cs typeface="Times New Roman" panose="02020603050405020304" pitchFamily="18" charset="0"/>
                <a:sym typeface="Lucian Schoenschrift CAT"/>
              </a:rPr>
              <a:t>•	мәселені анықтайды</a:t>
            </a:r>
          </a:p>
          <a:p>
            <a:pPr lvl="0" eaLnBrk="0" fontAlgn="base" hangingPunct="0">
              <a:spcBef>
                <a:spcPct val="0"/>
              </a:spcBef>
              <a:spcAft>
                <a:spcPct val="0"/>
              </a:spcAft>
            </a:pPr>
            <a:r>
              <a:rPr lang="kk-KZ" sz="2800" dirty="0">
                <a:latin typeface="Times New Roman" panose="02020603050405020304" pitchFamily="18" charset="0"/>
                <a:ea typeface="Lucian Schoenschrift CAT"/>
                <a:cs typeface="Times New Roman" panose="02020603050405020304" pitchFamily="18" charset="0"/>
                <a:sym typeface="Lucian Schoenschrift CAT"/>
              </a:rPr>
              <a:t>•	шешу жолдарын ұсынады</a:t>
            </a:r>
          </a:p>
          <a:p>
            <a:pPr lvl="0" eaLnBrk="0" fontAlgn="base" hangingPunct="0">
              <a:spcBef>
                <a:spcPct val="0"/>
              </a:spcBef>
              <a:spcAft>
                <a:spcPct val="0"/>
              </a:spcAft>
            </a:pPr>
            <a:r>
              <a:rPr lang="kk-KZ" sz="2800" dirty="0">
                <a:latin typeface="Times New Roman" panose="02020603050405020304" pitchFamily="18" charset="0"/>
                <a:ea typeface="Lucian Schoenschrift CAT"/>
                <a:cs typeface="Times New Roman" panose="02020603050405020304" pitchFamily="18" charset="0"/>
                <a:sym typeface="Lucian Schoenschrift CAT"/>
              </a:rPr>
              <a:t>•	кәсіби тілде пікір білдіреді</a:t>
            </a:r>
          </a:p>
          <a:p>
            <a:pPr lvl="0" eaLnBrk="0" fontAlgn="base" hangingPunct="0">
              <a:spcBef>
                <a:spcPct val="0"/>
              </a:spcBef>
              <a:spcAft>
                <a:spcPct val="0"/>
              </a:spcAft>
            </a:pPr>
            <a:r>
              <a:rPr lang="kk-KZ" sz="2800" dirty="0">
                <a:latin typeface="Times New Roman" panose="02020603050405020304" pitchFamily="18" charset="0"/>
                <a:ea typeface="Lucian Schoenschrift CAT"/>
                <a:cs typeface="Times New Roman" panose="02020603050405020304" pitchFamily="18" charset="0"/>
                <a:sym typeface="Lucian Schoenschrift CAT"/>
              </a:rPr>
              <a:t>Бұл әдіс арқылы білім алушылар тек тіл үйреніп қана қоймай, өз мамандығы бойынша ойлауға үйренеді.</a:t>
            </a:r>
          </a:p>
          <a:p>
            <a:pPr lvl="0" eaLnBrk="0" fontAlgn="base" hangingPunct="0">
              <a:spcBef>
                <a:spcPct val="0"/>
              </a:spcBef>
              <a:spcAft>
                <a:spcPct val="0"/>
              </a:spcAft>
            </a:pPr>
            <a:endPar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ru-RU"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ru-RU"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kumimoji="0" lang="ru-RU" altLang="ru-RU"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4" name="TextBox 54">
            <a:extLst>
              <a:ext uri="{FF2B5EF4-FFF2-40B4-BE49-F238E27FC236}">
                <a16:creationId xmlns:a16="http://schemas.microsoft.com/office/drawing/2014/main" xmlns="" id="{EE098317-A608-96CD-617C-AF7E6EF295D8}"/>
              </a:ext>
            </a:extLst>
          </p:cNvPr>
          <p:cNvSpPr txBox="1"/>
          <p:nvPr/>
        </p:nvSpPr>
        <p:spPr>
          <a:xfrm>
            <a:off x="7653409" y="9456157"/>
            <a:ext cx="686728" cy="492125"/>
          </a:xfrm>
          <a:prstGeom prst="rect">
            <a:avLst/>
          </a:prstGeom>
        </p:spPr>
        <p:txBody>
          <a:bodyPr lIns="0" tIns="0" rIns="0" bIns="0" rtlCol="0" anchor="t">
            <a:spAutoFit/>
          </a:bodyPr>
          <a:lstStyle/>
          <a:p>
            <a:pPr algn="r">
              <a:lnSpc>
                <a:spcPts val="4149"/>
              </a:lnSpc>
            </a:pPr>
            <a:r>
              <a:rPr lang="en-US" sz="2499" dirty="0">
                <a:solidFill>
                  <a:srgbClr val="665336"/>
                </a:solidFill>
                <a:latin typeface="Monterchi"/>
                <a:ea typeface="Monterchi"/>
                <a:cs typeface="Monterchi"/>
                <a:sym typeface="Monterchi"/>
              </a:rPr>
              <a:t>03</a:t>
            </a:r>
          </a:p>
        </p:txBody>
      </p:sp>
      <p:sp>
        <p:nvSpPr>
          <p:cNvPr id="57" name="AutoShape 2" descr="Критикалық ойлау | Презентация">
            <a:extLst>
              <a:ext uri="{FF2B5EF4-FFF2-40B4-BE49-F238E27FC236}">
                <a16:creationId xmlns:a16="http://schemas.microsoft.com/office/drawing/2014/main" xmlns="" id="{B17E8910-4A03-82BE-F165-9EB220CCABE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13768217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a:extLst>
            <a:ext uri="{FF2B5EF4-FFF2-40B4-BE49-F238E27FC236}">
              <a16:creationId xmlns:a16="http://schemas.microsoft.com/office/drawing/2014/main" xmlns="" id="{799118B6-7C8F-3A3A-A22B-5C6A04F57662}"/>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xmlns="" id="{0F703DF0-AF92-F220-CB61-C9E7F3746438}"/>
              </a:ext>
            </a:extLst>
          </p:cNvPr>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2"/>
            <a:stretch>
              <a:fillRect/>
            </a:stretch>
          </a:blipFill>
        </p:spPr>
        <p:txBody>
          <a:bodyPr/>
          <a:lstStyle/>
          <a:p>
            <a:endParaRPr lang="x-none"/>
          </a:p>
        </p:txBody>
      </p:sp>
      <p:sp>
        <p:nvSpPr>
          <p:cNvPr id="9" name="Freeform 9">
            <a:extLst>
              <a:ext uri="{FF2B5EF4-FFF2-40B4-BE49-F238E27FC236}">
                <a16:creationId xmlns:a16="http://schemas.microsoft.com/office/drawing/2014/main" xmlns="" id="{733DD285-7C4C-F118-9D4D-BF95E1CFEF2A}"/>
              </a:ext>
            </a:extLst>
          </p:cNvPr>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3"/>
            <a:stretch>
              <a:fillRect/>
            </a:stretch>
          </a:blipFill>
        </p:spPr>
        <p:txBody>
          <a:bodyPr/>
          <a:lstStyle/>
          <a:p>
            <a:endParaRPr lang="x-none"/>
          </a:p>
        </p:txBody>
      </p:sp>
      <p:sp>
        <p:nvSpPr>
          <p:cNvPr id="10" name="Freeform 10">
            <a:extLst>
              <a:ext uri="{FF2B5EF4-FFF2-40B4-BE49-F238E27FC236}">
                <a16:creationId xmlns:a16="http://schemas.microsoft.com/office/drawing/2014/main" xmlns="" id="{677DFBFA-E783-8756-AF3A-977653EE33C8}"/>
              </a:ext>
            </a:extLst>
          </p:cNvPr>
          <p:cNvSpPr/>
          <p:nvPr/>
        </p:nvSpPr>
        <p:spPr>
          <a:xfrm>
            <a:off x="224837" y="99393"/>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4"/>
            <a:stretch>
              <a:fillRect/>
            </a:stretch>
          </a:blipFill>
        </p:spPr>
        <p:txBody>
          <a:bodyPr/>
          <a:lstStyle/>
          <a:p>
            <a:endParaRPr lang="x-none"/>
          </a:p>
        </p:txBody>
      </p:sp>
      <p:grpSp>
        <p:nvGrpSpPr>
          <p:cNvPr id="11" name="Group 11">
            <a:extLst>
              <a:ext uri="{FF2B5EF4-FFF2-40B4-BE49-F238E27FC236}">
                <a16:creationId xmlns:a16="http://schemas.microsoft.com/office/drawing/2014/main" xmlns="" id="{6FF1E8FE-AD9F-A4EC-3252-FFD6048BB72A}"/>
              </a:ext>
            </a:extLst>
          </p:cNvPr>
          <p:cNvGrpSpPr/>
          <p:nvPr/>
        </p:nvGrpSpPr>
        <p:grpSpPr>
          <a:xfrm>
            <a:off x="16196929" y="5425059"/>
            <a:ext cx="1712950" cy="2202900"/>
            <a:chOff x="0" y="0"/>
            <a:chExt cx="451147" cy="580188"/>
          </a:xfrm>
        </p:grpSpPr>
        <p:sp>
          <p:nvSpPr>
            <p:cNvPr id="12" name="Freeform 12">
              <a:extLst>
                <a:ext uri="{FF2B5EF4-FFF2-40B4-BE49-F238E27FC236}">
                  <a16:creationId xmlns:a16="http://schemas.microsoft.com/office/drawing/2014/main" xmlns="" id="{F87C71B3-75DB-4D06-F5D9-57526171DD3F}"/>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a:extLst>
                <a:ext uri="{FF2B5EF4-FFF2-40B4-BE49-F238E27FC236}">
                  <a16:creationId xmlns:a16="http://schemas.microsoft.com/office/drawing/2014/main" xmlns="" id="{478FE8C7-C641-1850-90F0-D9CCF0146D7E}"/>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14" name="TextBox 14">
            <a:extLst>
              <a:ext uri="{FF2B5EF4-FFF2-40B4-BE49-F238E27FC236}">
                <a16:creationId xmlns:a16="http://schemas.microsoft.com/office/drawing/2014/main" xmlns="" id="{45AE8DAE-8A81-C92D-AE18-8807D681A8FF}"/>
              </a:ext>
            </a:extLst>
          </p:cNvPr>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CONTACT</a:t>
            </a:r>
          </a:p>
        </p:txBody>
      </p:sp>
      <p:grpSp>
        <p:nvGrpSpPr>
          <p:cNvPr id="15" name="Group 15">
            <a:extLst>
              <a:ext uri="{FF2B5EF4-FFF2-40B4-BE49-F238E27FC236}">
                <a16:creationId xmlns:a16="http://schemas.microsoft.com/office/drawing/2014/main" xmlns="" id="{C2A58357-6EEF-FACE-80BA-F7D8B7F1FFB0}"/>
              </a:ext>
            </a:extLst>
          </p:cNvPr>
          <p:cNvGrpSpPr/>
          <p:nvPr/>
        </p:nvGrpSpPr>
        <p:grpSpPr>
          <a:xfrm>
            <a:off x="16196929" y="4229405"/>
            <a:ext cx="1712950" cy="2437925"/>
            <a:chOff x="0" y="0"/>
            <a:chExt cx="451147" cy="642087"/>
          </a:xfrm>
        </p:grpSpPr>
        <p:sp>
          <p:nvSpPr>
            <p:cNvPr id="16" name="Freeform 16">
              <a:extLst>
                <a:ext uri="{FF2B5EF4-FFF2-40B4-BE49-F238E27FC236}">
                  <a16:creationId xmlns:a16="http://schemas.microsoft.com/office/drawing/2014/main" xmlns="" id="{C6571988-BB98-A4B0-A71A-19069B0FDC00}"/>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a:extLst>
                <a:ext uri="{FF2B5EF4-FFF2-40B4-BE49-F238E27FC236}">
                  <a16:creationId xmlns:a16="http://schemas.microsoft.com/office/drawing/2014/main" xmlns="" id="{209DA816-37D7-B3F7-000B-07CDA45E51B1}"/>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18" name="TextBox 18">
            <a:extLst>
              <a:ext uri="{FF2B5EF4-FFF2-40B4-BE49-F238E27FC236}">
                <a16:creationId xmlns:a16="http://schemas.microsoft.com/office/drawing/2014/main" xmlns="" id="{CF893EBD-7114-4B31-EE7E-2AC2B7073FAF}"/>
              </a:ext>
            </a:extLst>
          </p:cNvPr>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dirty="0">
                <a:solidFill>
                  <a:srgbClr val="EDDFCC"/>
                </a:solidFill>
                <a:latin typeface="Monterchi Bold"/>
                <a:ea typeface="Monterchi Bold"/>
                <a:cs typeface="Monterchi Bold"/>
                <a:sym typeface="Monterchi Bold"/>
              </a:rPr>
              <a:t>PROJECT PORTFOLIO</a:t>
            </a:r>
          </a:p>
        </p:txBody>
      </p:sp>
      <p:grpSp>
        <p:nvGrpSpPr>
          <p:cNvPr id="19" name="Group 19">
            <a:extLst>
              <a:ext uri="{FF2B5EF4-FFF2-40B4-BE49-F238E27FC236}">
                <a16:creationId xmlns:a16="http://schemas.microsoft.com/office/drawing/2014/main" xmlns="" id="{71B0ACC7-7306-3751-DD4F-BF6317B020C6}"/>
              </a:ext>
            </a:extLst>
          </p:cNvPr>
          <p:cNvGrpSpPr/>
          <p:nvPr/>
        </p:nvGrpSpPr>
        <p:grpSpPr>
          <a:xfrm>
            <a:off x="16196929" y="3299350"/>
            <a:ext cx="1712950" cy="2437925"/>
            <a:chOff x="0" y="0"/>
            <a:chExt cx="451147" cy="642087"/>
          </a:xfrm>
        </p:grpSpPr>
        <p:sp>
          <p:nvSpPr>
            <p:cNvPr id="20" name="Freeform 20">
              <a:extLst>
                <a:ext uri="{FF2B5EF4-FFF2-40B4-BE49-F238E27FC236}">
                  <a16:creationId xmlns:a16="http://schemas.microsoft.com/office/drawing/2014/main" xmlns="" id="{72671155-6EF6-21EC-ADAD-830DA3A1F1B2}"/>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a:extLst>
                <a:ext uri="{FF2B5EF4-FFF2-40B4-BE49-F238E27FC236}">
                  <a16:creationId xmlns:a16="http://schemas.microsoft.com/office/drawing/2014/main" xmlns="" id="{A966AA17-2C33-4934-2916-A494FC35C55C}"/>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22" name="TextBox 22">
            <a:extLst>
              <a:ext uri="{FF2B5EF4-FFF2-40B4-BE49-F238E27FC236}">
                <a16:creationId xmlns:a16="http://schemas.microsoft.com/office/drawing/2014/main" xmlns="" id="{A280F8AD-1988-9AF7-226D-C4EC50F54EAA}"/>
              </a:ext>
            </a:extLst>
          </p:cNvPr>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3" name="Group 23">
            <a:extLst>
              <a:ext uri="{FF2B5EF4-FFF2-40B4-BE49-F238E27FC236}">
                <a16:creationId xmlns:a16="http://schemas.microsoft.com/office/drawing/2014/main" xmlns="" id="{FDA45133-51BB-CB1C-F151-0DE04D103A2B}"/>
              </a:ext>
            </a:extLst>
          </p:cNvPr>
          <p:cNvGrpSpPr/>
          <p:nvPr/>
        </p:nvGrpSpPr>
        <p:grpSpPr>
          <a:xfrm>
            <a:off x="16196929" y="2415971"/>
            <a:ext cx="1712950" cy="2437925"/>
            <a:chOff x="0" y="0"/>
            <a:chExt cx="451147" cy="642087"/>
          </a:xfrm>
        </p:grpSpPr>
        <p:sp>
          <p:nvSpPr>
            <p:cNvPr id="24" name="Freeform 24">
              <a:extLst>
                <a:ext uri="{FF2B5EF4-FFF2-40B4-BE49-F238E27FC236}">
                  <a16:creationId xmlns:a16="http://schemas.microsoft.com/office/drawing/2014/main" xmlns="" id="{CCBA0645-1B85-0050-FB3F-C403FADD063D}"/>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5" name="TextBox 25">
              <a:extLst>
                <a:ext uri="{FF2B5EF4-FFF2-40B4-BE49-F238E27FC236}">
                  <a16:creationId xmlns:a16="http://schemas.microsoft.com/office/drawing/2014/main" xmlns="" id="{0AED0FBF-414F-8F3E-58B0-7117B85F5A40}"/>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26" name="TextBox 26">
            <a:extLst>
              <a:ext uri="{FF2B5EF4-FFF2-40B4-BE49-F238E27FC236}">
                <a16:creationId xmlns:a16="http://schemas.microsoft.com/office/drawing/2014/main" xmlns="" id="{DE74F6C5-F801-EEFC-22CF-FC156136F7D0}"/>
              </a:ext>
            </a:extLst>
          </p:cNvPr>
          <p:cNvSpPr txBox="1"/>
          <p:nvPr/>
        </p:nvSpPr>
        <p:spPr>
          <a:xfrm rot="5400000">
            <a:off x="16261066" y="3440306"/>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665336"/>
                </a:solidFill>
                <a:latin typeface="Monterchi Bold"/>
                <a:ea typeface="Monterchi Bold"/>
                <a:cs typeface="Monterchi Bold"/>
                <a:sym typeface="Monterchi Bold"/>
              </a:rPr>
              <a:t>PERSONAL SKILL</a:t>
            </a:r>
          </a:p>
        </p:txBody>
      </p:sp>
      <p:grpSp>
        <p:nvGrpSpPr>
          <p:cNvPr id="27" name="Group 27">
            <a:extLst>
              <a:ext uri="{FF2B5EF4-FFF2-40B4-BE49-F238E27FC236}">
                <a16:creationId xmlns:a16="http://schemas.microsoft.com/office/drawing/2014/main" xmlns="" id="{E67A3CC9-EE4F-D006-6749-65A9DC75C4ED}"/>
              </a:ext>
            </a:extLst>
          </p:cNvPr>
          <p:cNvGrpSpPr/>
          <p:nvPr/>
        </p:nvGrpSpPr>
        <p:grpSpPr>
          <a:xfrm>
            <a:off x="16196929" y="1802668"/>
            <a:ext cx="1712950" cy="2202900"/>
            <a:chOff x="0" y="0"/>
            <a:chExt cx="451147" cy="580188"/>
          </a:xfrm>
        </p:grpSpPr>
        <p:sp>
          <p:nvSpPr>
            <p:cNvPr id="28" name="Freeform 28">
              <a:extLst>
                <a:ext uri="{FF2B5EF4-FFF2-40B4-BE49-F238E27FC236}">
                  <a16:creationId xmlns:a16="http://schemas.microsoft.com/office/drawing/2014/main" xmlns="" id="{B992573C-426C-FC91-7C1F-4C76988FC404}"/>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9" name="TextBox 29">
              <a:extLst>
                <a:ext uri="{FF2B5EF4-FFF2-40B4-BE49-F238E27FC236}">
                  <a16:creationId xmlns:a16="http://schemas.microsoft.com/office/drawing/2014/main" xmlns="" id="{2CA84293-493D-2574-CED9-6F9B34545F75}"/>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grpSp>
        <p:nvGrpSpPr>
          <p:cNvPr id="30" name="Group 30">
            <a:extLst>
              <a:ext uri="{FF2B5EF4-FFF2-40B4-BE49-F238E27FC236}">
                <a16:creationId xmlns:a16="http://schemas.microsoft.com/office/drawing/2014/main" xmlns="" id="{3F9F2687-5C2A-5251-C210-92BEA8A865BE}"/>
              </a:ext>
            </a:extLst>
          </p:cNvPr>
          <p:cNvGrpSpPr/>
          <p:nvPr/>
        </p:nvGrpSpPr>
        <p:grpSpPr>
          <a:xfrm>
            <a:off x="379962" y="1204077"/>
            <a:ext cx="1712950" cy="2202900"/>
            <a:chOff x="0" y="0"/>
            <a:chExt cx="451147" cy="580188"/>
          </a:xfrm>
        </p:grpSpPr>
        <p:sp>
          <p:nvSpPr>
            <p:cNvPr id="31" name="Freeform 31">
              <a:extLst>
                <a:ext uri="{FF2B5EF4-FFF2-40B4-BE49-F238E27FC236}">
                  <a16:creationId xmlns:a16="http://schemas.microsoft.com/office/drawing/2014/main" xmlns="" id="{4E16F3D6-C6B2-5D11-952D-F9799F86858D}"/>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32" name="TextBox 32">
              <a:extLst>
                <a:ext uri="{FF2B5EF4-FFF2-40B4-BE49-F238E27FC236}">
                  <a16:creationId xmlns:a16="http://schemas.microsoft.com/office/drawing/2014/main" xmlns="" id="{9B6D268E-70B3-1A76-87DA-6E782DB30A3F}"/>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34" name="Freeform 34">
            <a:extLst>
              <a:ext uri="{FF2B5EF4-FFF2-40B4-BE49-F238E27FC236}">
                <a16:creationId xmlns:a16="http://schemas.microsoft.com/office/drawing/2014/main" xmlns="" id="{A35E74DE-4A9F-EBE1-FA3A-7DC48ED8442D}"/>
              </a:ext>
            </a:extLst>
          </p:cNvPr>
          <p:cNvSpPr/>
          <p:nvPr/>
        </p:nvSpPr>
        <p:spPr>
          <a:xfrm>
            <a:off x="347530" y="338718"/>
            <a:ext cx="15590773" cy="10651331"/>
          </a:xfrm>
          <a:custGeom>
            <a:avLst/>
            <a:gdLst/>
            <a:ahLst/>
            <a:cxnLst/>
            <a:rect l="l" t="t" r="r" b="b"/>
            <a:pathLst>
              <a:path w="15590773" h="10651331">
                <a:moveTo>
                  <a:pt x="0" y="0"/>
                </a:moveTo>
                <a:lnTo>
                  <a:pt x="15590773" y="0"/>
                </a:lnTo>
                <a:lnTo>
                  <a:pt x="15590773" y="10651331"/>
                </a:lnTo>
                <a:lnTo>
                  <a:pt x="0" y="10651331"/>
                </a:lnTo>
                <a:lnTo>
                  <a:pt x="0" y="0"/>
                </a:lnTo>
                <a:close/>
              </a:path>
            </a:pathLst>
          </a:custGeom>
          <a:blipFill>
            <a:blip r:embed="rId4"/>
            <a:stretch>
              <a:fillRect l="-1332" r="-2771"/>
            </a:stretch>
          </a:blipFill>
        </p:spPr>
        <p:txBody>
          <a:bodyPr/>
          <a:lstStyle/>
          <a:p>
            <a:endParaRPr lang="x-none" dirty="0"/>
          </a:p>
        </p:txBody>
      </p:sp>
      <p:sp>
        <p:nvSpPr>
          <p:cNvPr id="36" name="Freeform 36">
            <a:extLst>
              <a:ext uri="{FF2B5EF4-FFF2-40B4-BE49-F238E27FC236}">
                <a16:creationId xmlns:a16="http://schemas.microsoft.com/office/drawing/2014/main" xmlns="" id="{8B2BF125-FDF3-0966-E0C1-5C03FFE2995A}"/>
              </a:ext>
            </a:extLst>
          </p:cNvPr>
          <p:cNvSpPr/>
          <p:nvPr/>
        </p:nvSpPr>
        <p:spPr>
          <a:xfrm>
            <a:off x="2092912" y="3532490"/>
            <a:ext cx="4583812" cy="5497826"/>
          </a:xfrm>
          <a:custGeom>
            <a:avLst/>
            <a:gdLst/>
            <a:ahLst/>
            <a:cxnLst/>
            <a:rect l="l" t="t" r="r" b="b"/>
            <a:pathLst>
              <a:path w="4583812" h="5497826">
                <a:moveTo>
                  <a:pt x="0" y="0"/>
                </a:moveTo>
                <a:lnTo>
                  <a:pt x="4583812" y="0"/>
                </a:lnTo>
                <a:lnTo>
                  <a:pt x="4583812" y="5497826"/>
                </a:lnTo>
                <a:lnTo>
                  <a:pt x="0" y="5497826"/>
                </a:lnTo>
                <a:lnTo>
                  <a:pt x="0" y="0"/>
                </a:lnTo>
                <a:close/>
              </a:path>
            </a:pathLst>
          </a:custGeom>
          <a:blipFill>
            <a:blip r:embed="rId5"/>
            <a:stretch>
              <a:fillRect/>
            </a:stretch>
          </a:blipFill>
        </p:spPr>
        <p:txBody>
          <a:bodyPr/>
          <a:lstStyle/>
          <a:p>
            <a:endParaRPr lang="x-none"/>
          </a:p>
        </p:txBody>
      </p:sp>
      <p:sp>
        <p:nvSpPr>
          <p:cNvPr id="43" name="TextBox 43">
            <a:extLst>
              <a:ext uri="{FF2B5EF4-FFF2-40B4-BE49-F238E27FC236}">
                <a16:creationId xmlns:a16="http://schemas.microsoft.com/office/drawing/2014/main" xmlns="" id="{13F84BB9-D3CF-6DE0-45F5-046D94126463}"/>
              </a:ext>
            </a:extLst>
          </p:cNvPr>
          <p:cNvSpPr txBox="1"/>
          <p:nvPr/>
        </p:nvSpPr>
        <p:spPr>
          <a:xfrm rot="5400000">
            <a:off x="16261066" y="2709490"/>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665336"/>
                </a:solidFill>
                <a:latin typeface="Monterchi Bold"/>
                <a:ea typeface="Monterchi Bold"/>
                <a:cs typeface="Monterchi Bold"/>
                <a:sym typeface="Monterchi Bold"/>
              </a:rPr>
              <a:t>EDUCATION</a:t>
            </a:r>
          </a:p>
        </p:txBody>
      </p:sp>
      <p:sp>
        <p:nvSpPr>
          <p:cNvPr id="44" name="TextBox 44">
            <a:extLst>
              <a:ext uri="{FF2B5EF4-FFF2-40B4-BE49-F238E27FC236}">
                <a16:creationId xmlns:a16="http://schemas.microsoft.com/office/drawing/2014/main" xmlns="" id="{335C474C-5C35-EA82-1DF4-CC8C0F700720}"/>
              </a:ext>
            </a:extLst>
          </p:cNvPr>
          <p:cNvSpPr txBox="1"/>
          <p:nvPr/>
        </p:nvSpPr>
        <p:spPr>
          <a:xfrm>
            <a:off x="1028701" y="1830965"/>
            <a:ext cx="6968072" cy="4616648"/>
          </a:xfrm>
          <a:prstGeom prst="rect">
            <a:avLst/>
          </a:prstGeom>
        </p:spPr>
        <p:txBody>
          <a:bodyPr wrap="square" lIns="0" tIns="0" rIns="0" bIns="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kk-KZ" sz="2800" b="1" dirty="0">
                <a:latin typeface="Times New Roman" panose="02020603050405020304" pitchFamily="18" charset="0"/>
                <a:ea typeface="Lucian Schoenschrift CAT"/>
                <a:cs typeface="Times New Roman" panose="02020603050405020304" pitchFamily="18" charset="0"/>
                <a:sym typeface="Lucian Schoenschrift CAT"/>
              </a:rPr>
              <a:t> Инфографика әдісі</a:t>
            </a:r>
          </a:p>
          <a:p>
            <a:pPr marL="0" marR="0" lvl="0" indent="0" algn="ctr"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Инфографика – ақпаратты визуалды түрде ұсыну тәсілі.</a:t>
            </a:r>
          </a:p>
          <a:p>
            <a:pPr marL="0" marR="0" lvl="0" indent="0" algn="ctr"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Білім алушылар мәтінді:</a:t>
            </a:r>
          </a:p>
          <a:p>
            <a:pPr marL="0" marR="0" lvl="0" indent="0" algn="ctr"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	сызба</a:t>
            </a:r>
          </a:p>
          <a:p>
            <a:pPr marL="0" marR="0" lvl="0" indent="0" algn="ctr"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	кесте</a:t>
            </a:r>
          </a:p>
          <a:p>
            <a:pPr marL="0" marR="0" lvl="0" indent="0" algn="ctr" defTabSz="914400" rtl="0" eaLnBrk="0" fontAlgn="base" latinLnBrk="0" hangingPunct="0">
              <a:lnSpc>
                <a:spcPct val="100000"/>
              </a:lnSpc>
              <a:spcBef>
                <a:spcPct val="0"/>
              </a:spcBef>
              <a:spcAft>
                <a:spcPct val="0"/>
              </a:spcAft>
              <a:buClrTx/>
              <a:buSzTx/>
              <a:buFontTx/>
              <a:buNone/>
              <a:tabLst/>
            </a:pPr>
            <a:r>
              <a:rPr lang="kk-KZ" sz="2800" dirty="0" smtClean="0">
                <a:latin typeface="Times New Roman" panose="02020603050405020304" pitchFamily="18" charset="0"/>
                <a:ea typeface="Lucian Schoenschrift CAT"/>
                <a:cs typeface="Times New Roman" panose="02020603050405020304" pitchFamily="18" charset="0"/>
                <a:sym typeface="Lucian Schoenschrift CAT"/>
              </a:rPr>
              <a:t>• схема </a:t>
            </a:r>
            <a:r>
              <a:rPr lang="kk-KZ" sz="2800" dirty="0">
                <a:latin typeface="Times New Roman" panose="02020603050405020304" pitchFamily="18" charset="0"/>
                <a:ea typeface="Lucian Schoenschrift CAT"/>
                <a:cs typeface="Times New Roman" panose="02020603050405020304" pitchFamily="18" charset="0"/>
                <a:sym typeface="Lucian Schoenschrift CAT"/>
              </a:rPr>
              <a:t>арқылы көрсетеді</a:t>
            </a:r>
          </a:p>
          <a:p>
            <a:pPr marL="0" marR="0" lvl="0" indent="0" algn="ctr" defTabSz="914400" rtl="0" eaLnBrk="0" fontAlgn="base" latinLnBrk="0" hangingPunct="0">
              <a:lnSpc>
                <a:spcPct val="100000"/>
              </a:lnSpc>
              <a:spcBef>
                <a:spcPct val="0"/>
              </a:spcBef>
              <a:spcAft>
                <a:spcPct val="0"/>
              </a:spcAft>
              <a:buClrTx/>
              <a:buSzTx/>
              <a:buFontTx/>
              <a:buNone/>
              <a:tabLst/>
            </a:pPr>
            <a:r>
              <a:rPr lang="kk-KZ" sz="2800" dirty="0" smtClean="0">
                <a:latin typeface="Times New Roman" panose="02020603050405020304" pitchFamily="18" charset="0"/>
                <a:ea typeface="Lucian Schoenschrift CAT"/>
                <a:cs typeface="Times New Roman" panose="02020603050405020304" pitchFamily="18" charset="0"/>
                <a:sym typeface="Lucian Schoenschrift CAT"/>
              </a:rPr>
              <a:t>_______________________________________</a:t>
            </a:r>
            <a:endParaRPr lang="kk-KZ" sz="2800" dirty="0">
              <a:latin typeface="Times New Roman" panose="02020603050405020304" pitchFamily="18" charset="0"/>
              <a:ea typeface="Lucian Schoenschrift CAT"/>
              <a:cs typeface="Times New Roman" panose="02020603050405020304" pitchFamily="18" charset="0"/>
              <a:sym typeface="Lucian Schoenschrift CAT"/>
            </a:endParaRPr>
          </a:p>
          <a:p>
            <a:pPr marL="0" marR="0" lvl="0" indent="0" defTabSz="914400" rtl="0" eaLnBrk="0" fontAlgn="base" latinLnBrk="0" hangingPunct="0">
              <a:lnSpc>
                <a:spcPct val="100000"/>
              </a:lnSpc>
              <a:spcBef>
                <a:spcPct val="0"/>
              </a:spcBef>
              <a:spcAft>
                <a:spcPct val="0"/>
              </a:spcAft>
              <a:buClrTx/>
              <a:buSzTx/>
              <a:buFontTx/>
              <a:buNone/>
              <a:tabLst/>
            </a:pPr>
            <a:endParaRPr lang="kk-KZ" sz="2800" b="1" dirty="0">
              <a:latin typeface="Times New Roman" panose="02020603050405020304" pitchFamily="18" charset="0"/>
              <a:ea typeface="Lucian Schoenschrift CAT"/>
              <a:cs typeface="Times New Roman" panose="02020603050405020304" pitchFamily="18" charset="0"/>
              <a:sym typeface="Lucian Schoenschrift CA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4800" dirty="0">
              <a:solidFill>
                <a:srgbClr val="665336"/>
              </a:solidFill>
              <a:latin typeface="Lucian Schoenschrift CAT"/>
              <a:ea typeface="Lucian Schoenschrift CAT"/>
              <a:cs typeface="Lucian Schoenschrift CAT"/>
              <a:sym typeface="Lucian Schoenschrift CAT"/>
            </a:endParaRPr>
          </a:p>
        </p:txBody>
      </p:sp>
      <p:sp>
        <p:nvSpPr>
          <p:cNvPr id="45" name="TextBox 45">
            <a:extLst>
              <a:ext uri="{FF2B5EF4-FFF2-40B4-BE49-F238E27FC236}">
                <a16:creationId xmlns:a16="http://schemas.microsoft.com/office/drawing/2014/main" xmlns="" id="{ACA9861B-C06F-AC2A-48CE-CC55FE942312}"/>
              </a:ext>
            </a:extLst>
          </p:cNvPr>
          <p:cNvSpPr txBox="1"/>
          <p:nvPr/>
        </p:nvSpPr>
        <p:spPr>
          <a:xfrm>
            <a:off x="9296400" y="1621842"/>
            <a:ext cx="6787499" cy="6463308"/>
          </a:xfrm>
          <a:prstGeom prst="rect">
            <a:avLst/>
          </a:prstGeom>
        </p:spPr>
        <p:txBody>
          <a:bodyPr wrap="square" lIns="0" tIns="0" rIns="0" bIns="0" rtlCol="0" anchor="t">
            <a:spAutoFit/>
          </a:bodyPr>
          <a:lstStyle/>
          <a:p>
            <a:pPr lvl="0" algn="ctr" eaLnBrk="0" fontAlgn="base" hangingPunct="0">
              <a:spcBef>
                <a:spcPct val="0"/>
              </a:spcBef>
              <a:spcAft>
                <a:spcPct val="0"/>
              </a:spcAft>
            </a:pPr>
            <a:r>
              <a:rPr kumimoji="0" lang="ru-RU" altLang="ru-RU"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ru-RU" altLang="ru-RU"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kk-KZ" sz="2800" dirty="0">
                <a:latin typeface="Times New Roman" panose="02020603050405020304" pitchFamily="18" charset="0"/>
                <a:ea typeface="Lucian Schoenschrift CAT"/>
                <a:cs typeface="Times New Roman" panose="02020603050405020304" pitchFamily="18" charset="0"/>
                <a:sym typeface="Lucian Schoenschrift CAT"/>
              </a:rPr>
              <a:t>Мысалы, слесарь жұмысының кезеңдерін схема түрінде көрсету.</a:t>
            </a:r>
          </a:p>
          <a:p>
            <a:pPr lvl="0" algn="ctr" eaLnBrk="0" fontAlgn="base" hangingPunct="0">
              <a:spcBef>
                <a:spcPct val="0"/>
              </a:spcBef>
              <a:spcAft>
                <a:spcPct val="0"/>
              </a:spcAft>
            </a:pPr>
            <a:r>
              <a:rPr lang="kk-KZ" sz="2800" dirty="0">
                <a:latin typeface="Times New Roman" panose="02020603050405020304" pitchFamily="18" charset="0"/>
                <a:ea typeface="Lucian Schoenschrift CAT"/>
                <a:cs typeface="Times New Roman" panose="02020603050405020304" pitchFamily="18" charset="0"/>
                <a:sym typeface="Lucian Schoenschrift CAT"/>
              </a:rPr>
              <a:t>Бұл әдіс:</a:t>
            </a:r>
          </a:p>
          <a:p>
            <a:pPr lvl="0" algn="ctr" eaLnBrk="0" fontAlgn="base" hangingPunct="0">
              <a:spcBef>
                <a:spcPct val="0"/>
              </a:spcBef>
              <a:spcAft>
                <a:spcPct val="0"/>
              </a:spcAft>
            </a:pPr>
            <a:r>
              <a:rPr lang="kk-KZ" sz="2800" dirty="0">
                <a:latin typeface="Times New Roman" panose="02020603050405020304" pitchFamily="18" charset="0"/>
                <a:ea typeface="Lucian Schoenschrift CAT"/>
                <a:cs typeface="Times New Roman" panose="02020603050405020304" pitchFamily="18" charset="0"/>
                <a:sym typeface="Lucian Schoenschrift CAT"/>
              </a:rPr>
              <a:t>✔ күрделі ақпаратты жеңілдетеді</a:t>
            </a:r>
          </a:p>
          <a:p>
            <a:pPr lvl="0" algn="ctr" eaLnBrk="0" fontAlgn="base" hangingPunct="0">
              <a:spcBef>
                <a:spcPct val="0"/>
              </a:spcBef>
              <a:spcAft>
                <a:spcPct val="0"/>
              </a:spcAft>
            </a:pPr>
            <a:r>
              <a:rPr lang="kk-KZ" sz="2800" dirty="0">
                <a:latin typeface="Times New Roman" panose="02020603050405020304" pitchFamily="18" charset="0"/>
                <a:ea typeface="Lucian Schoenschrift CAT"/>
                <a:cs typeface="Times New Roman" panose="02020603050405020304" pitchFamily="18" charset="0"/>
                <a:sym typeface="Lucian Schoenschrift CAT"/>
              </a:rPr>
              <a:t>✔ есте сақтауды арттырады</a:t>
            </a:r>
          </a:p>
          <a:p>
            <a:pPr lvl="0" algn="ctr" eaLnBrk="0" fontAlgn="base" hangingPunct="0">
              <a:spcBef>
                <a:spcPct val="0"/>
              </a:spcBef>
              <a:spcAft>
                <a:spcPct val="0"/>
              </a:spcAft>
            </a:pPr>
            <a:r>
              <a:rPr lang="kk-KZ" sz="2800" dirty="0">
                <a:latin typeface="Times New Roman" panose="02020603050405020304" pitchFamily="18" charset="0"/>
                <a:ea typeface="Lucian Schoenschrift CAT"/>
                <a:cs typeface="Times New Roman" panose="02020603050405020304" pitchFamily="18" charset="0"/>
                <a:sym typeface="Lucian Schoenschrift CAT"/>
              </a:rPr>
              <a:t>✔ сабаққа қызығушылықты күшейтеді</a:t>
            </a:r>
          </a:p>
          <a:p>
            <a:pPr lvl="0" eaLnBrk="0" fontAlgn="base" hangingPunct="0">
              <a:spcBef>
                <a:spcPct val="0"/>
              </a:spcBef>
              <a:spcAft>
                <a:spcPct val="0"/>
              </a:spcAft>
            </a:pPr>
            <a:endParaRPr lang="kk-KZ" sz="2800" dirty="0">
              <a:latin typeface="Times New Roman" panose="02020603050405020304" pitchFamily="18" charset="0"/>
              <a:ea typeface="Lucian Schoenschrift CAT"/>
              <a:cs typeface="Times New Roman" panose="02020603050405020304" pitchFamily="18" charset="0"/>
              <a:sym typeface="Lucian Schoenschrift CAT"/>
            </a:endParaRPr>
          </a:p>
          <a:p>
            <a:pPr lvl="0" eaLnBrk="0" fontAlgn="base" hangingPunct="0">
              <a:spcBef>
                <a:spcPct val="0"/>
              </a:spcBef>
              <a:spcAft>
                <a:spcPct val="0"/>
              </a:spcAft>
            </a:pPr>
            <a:endPar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ru-RU"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ru-RU"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kumimoji="0" lang="ru-RU" altLang="ru-RU"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4" name="TextBox 54">
            <a:extLst>
              <a:ext uri="{FF2B5EF4-FFF2-40B4-BE49-F238E27FC236}">
                <a16:creationId xmlns:a16="http://schemas.microsoft.com/office/drawing/2014/main" xmlns="" id="{274AFE77-A08C-CA6D-8B43-E7DE588CB5A5}"/>
              </a:ext>
            </a:extLst>
          </p:cNvPr>
          <p:cNvSpPr txBox="1"/>
          <p:nvPr/>
        </p:nvSpPr>
        <p:spPr>
          <a:xfrm>
            <a:off x="7653409" y="9456157"/>
            <a:ext cx="686728" cy="492125"/>
          </a:xfrm>
          <a:prstGeom prst="rect">
            <a:avLst/>
          </a:prstGeom>
        </p:spPr>
        <p:txBody>
          <a:bodyPr lIns="0" tIns="0" rIns="0" bIns="0" rtlCol="0" anchor="t">
            <a:spAutoFit/>
          </a:bodyPr>
          <a:lstStyle/>
          <a:p>
            <a:pPr algn="r">
              <a:lnSpc>
                <a:spcPts val="4149"/>
              </a:lnSpc>
            </a:pPr>
            <a:r>
              <a:rPr lang="en-US" sz="2499" dirty="0">
                <a:solidFill>
                  <a:srgbClr val="665336"/>
                </a:solidFill>
                <a:latin typeface="Monterchi"/>
                <a:ea typeface="Monterchi"/>
                <a:cs typeface="Monterchi"/>
                <a:sym typeface="Monterchi"/>
              </a:rPr>
              <a:t>03</a:t>
            </a:r>
          </a:p>
        </p:txBody>
      </p:sp>
      <p:sp>
        <p:nvSpPr>
          <p:cNvPr id="57" name="AutoShape 2" descr="Критикалық ойлау | Презентация">
            <a:extLst>
              <a:ext uri="{FF2B5EF4-FFF2-40B4-BE49-F238E27FC236}">
                <a16:creationId xmlns:a16="http://schemas.microsoft.com/office/drawing/2014/main" xmlns="" id="{CA40A917-7C58-40FC-4D29-266DD4DF962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40879524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a:extLst>
            <a:ext uri="{FF2B5EF4-FFF2-40B4-BE49-F238E27FC236}">
              <a16:creationId xmlns:a16="http://schemas.microsoft.com/office/drawing/2014/main" xmlns="" id="{6EAD5D90-F07D-CE14-9087-24B09B14D7BB}"/>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xmlns="" id="{01B8337D-18D0-9705-A5B4-B49F69265D23}"/>
              </a:ext>
            </a:extLst>
          </p:cNvPr>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2"/>
            <a:stretch>
              <a:fillRect/>
            </a:stretch>
          </a:blipFill>
        </p:spPr>
        <p:txBody>
          <a:bodyPr/>
          <a:lstStyle/>
          <a:p>
            <a:endParaRPr lang="x-none"/>
          </a:p>
        </p:txBody>
      </p:sp>
      <p:sp>
        <p:nvSpPr>
          <p:cNvPr id="9" name="Freeform 9">
            <a:extLst>
              <a:ext uri="{FF2B5EF4-FFF2-40B4-BE49-F238E27FC236}">
                <a16:creationId xmlns:a16="http://schemas.microsoft.com/office/drawing/2014/main" xmlns="" id="{99BEBCD7-B94A-FBF0-8D75-5DA2A4936CAD}"/>
              </a:ext>
            </a:extLst>
          </p:cNvPr>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3"/>
            <a:stretch>
              <a:fillRect/>
            </a:stretch>
          </a:blipFill>
        </p:spPr>
        <p:txBody>
          <a:bodyPr/>
          <a:lstStyle/>
          <a:p>
            <a:endParaRPr lang="x-none"/>
          </a:p>
        </p:txBody>
      </p:sp>
      <p:sp>
        <p:nvSpPr>
          <p:cNvPr id="10" name="Freeform 10">
            <a:extLst>
              <a:ext uri="{FF2B5EF4-FFF2-40B4-BE49-F238E27FC236}">
                <a16:creationId xmlns:a16="http://schemas.microsoft.com/office/drawing/2014/main" xmlns="" id="{2A385F14-D9AE-E50B-E6DF-48607A6A4443}"/>
              </a:ext>
            </a:extLst>
          </p:cNvPr>
          <p:cNvSpPr/>
          <p:nvPr/>
        </p:nvSpPr>
        <p:spPr>
          <a:xfrm>
            <a:off x="207252" y="-81433"/>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4"/>
            <a:stretch>
              <a:fillRect/>
            </a:stretch>
          </a:blipFill>
        </p:spPr>
        <p:txBody>
          <a:bodyPr/>
          <a:lstStyle/>
          <a:p>
            <a:endParaRPr lang="x-none"/>
          </a:p>
        </p:txBody>
      </p:sp>
      <p:grpSp>
        <p:nvGrpSpPr>
          <p:cNvPr id="11" name="Group 11">
            <a:extLst>
              <a:ext uri="{FF2B5EF4-FFF2-40B4-BE49-F238E27FC236}">
                <a16:creationId xmlns:a16="http://schemas.microsoft.com/office/drawing/2014/main" xmlns="" id="{0B22DF23-8A7A-526A-0AA3-E355C0ED2E05}"/>
              </a:ext>
            </a:extLst>
          </p:cNvPr>
          <p:cNvGrpSpPr/>
          <p:nvPr/>
        </p:nvGrpSpPr>
        <p:grpSpPr>
          <a:xfrm>
            <a:off x="16196929" y="5425059"/>
            <a:ext cx="1712950" cy="2202900"/>
            <a:chOff x="0" y="0"/>
            <a:chExt cx="451147" cy="580188"/>
          </a:xfrm>
        </p:grpSpPr>
        <p:sp>
          <p:nvSpPr>
            <p:cNvPr id="12" name="Freeform 12">
              <a:extLst>
                <a:ext uri="{FF2B5EF4-FFF2-40B4-BE49-F238E27FC236}">
                  <a16:creationId xmlns:a16="http://schemas.microsoft.com/office/drawing/2014/main" xmlns="" id="{165897F7-98CC-4780-AAC4-03ED70A89BBF}"/>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a:extLst>
                <a:ext uri="{FF2B5EF4-FFF2-40B4-BE49-F238E27FC236}">
                  <a16:creationId xmlns:a16="http://schemas.microsoft.com/office/drawing/2014/main" xmlns="" id="{F312B170-396E-8164-3D05-053F5197B5C3}"/>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14" name="TextBox 14">
            <a:extLst>
              <a:ext uri="{FF2B5EF4-FFF2-40B4-BE49-F238E27FC236}">
                <a16:creationId xmlns:a16="http://schemas.microsoft.com/office/drawing/2014/main" xmlns="" id="{024DB04F-BC0A-7229-99AD-94082A4EA88B}"/>
              </a:ext>
            </a:extLst>
          </p:cNvPr>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CONTACT</a:t>
            </a:r>
          </a:p>
        </p:txBody>
      </p:sp>
      <p:grpSp>
        <p:nvGrpSpPr>
          <p:cNvPr id="15" name="Group 15">
            <a:extLst>
              <a:ext uri="{FF2B5EF4-FFF2-40B4-BE49-F238E27FC236}">
                <a16:creationId xmlns:a16="http://schemas.microsoft.com/office/drawing/2014/main" xmlns="" id="{F2DD8C61-07F0-6890-2A35-BE2F70368D32}"/>
              </a:ext>
            </a:extLst>
          </p:cNvPr>
          <p:cNvGrpSpPr/>
          <p:nvPr/>
        </p:nvGrpSpPr>
        <p:grpSpPr>
          <a:xfrm>
            <a:off x="16196929" y="4229405"/>
            <a:ext cx="1712950" cy="2437925"/>
            <a:chOff x="0" y="0"/>
            <a:chExt cx="451147" cy="642087"/>
          </a:xfrm>
        </p:grpSpPr>
        <p:sp>
          <p:nvSpPr>
            <p:cNvPr id="16" name="Freeform 16">
              <a:extLst>
                <a:ext uri="{FF2B5EF4-FFF2-40B4-BE49-F238E27FC236}">
                  <a16:creationId xmlns:a16="http://schemas.microsoft.com/office/drawing/2014/main" xmlns="" id="{1082F2A6-E79D-659F-AD5E-6A631CAC5DB5}"/>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a:extLst>
                <a:ext uri="{FF2B5EF4-FFF2-40B4-BE49-F238E27FC236}">
                  <a16:creationId xmlns:a16="http://schemas.microsoft.com/office/drawing/2014/main" xmlns="" id="{2263B50F-30D6-F1D3-3B7B-A42F7FAD0CB5}"/>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18" name="TextBox 18">
            <a:extLst>
              <a:ext uri="{FF2B5EF4-FFF2-40B4-BE49-F238E27FC236}">
                <a16:creationId xmlns:a16="http://schemas.microsoft.com/office/drawing/2014/main" xmlns="" id="{046C8C38-53B9-1E96-9B76-9428B3608BDB}"/>
              </a:ext>
            </a:extLst>
          </p:cNvPr>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dirty="0">
                <a:solidFill>
                  <a:srgbClr val="EDDFCC"/>
                </a:solidFill>
                <a:latin typeface="Monterchi Bold"/>
                <a:ea typeface="Monterchi Bold"/>
                <a:cs typeface="Monterchi Bold"/>
                <a:sym typeface="Monterchi Bold"/>
              </a:rPr>
              <a:t>PROJECT PORTFOLIO</a:t>
            </a:r>
          </a:p>
        </p:txBody>
      </p:sp>
      <p:grpSp>
        <p:nvGrpSpPr>
          <p:cNvPr id="19" name="Group 19">
            <a:extLst>
              <a:ext uri="{FF2B5EF4-FFF2-40B4-BE49-F238E27FC236}">
                <a16:creationId xmlns:a16="http://schemas.microsoft.com/office/drawing/2014/main" xmlns="" id="{F07978BB-47C7-F726-3688-0A319783DC8A}"/>
              </a:ext>
            </a:extLst>
          </p:cNvPr>
          <p:cNvGrpSpPr/>
          <p:nvPr/>
        </p:nvGrpSpPr>
        <p:grpSpPr>
          <a:xfrm>
            <a:off x="16196929" y="3299350"/>
            <a:ext cx="1712950" cy="2437925"/>
            <a:chOff x="0" y="0"/>
            <a:chExt cx="451147" cy="642087"/>
          </a:xfrm>
        </p:grpSpPr>
        <p:sp>
          <p:nvSpPr>
            <p:cNvPr id="20" name="Freeform 20">
              <a:extLst>
                <a:ext uri="{FF2B5EF4-FFF2-40B4-BE49-F238E27FC236}">
                  <a16:creationId xmlns:a16="http://schemas.microsoft.com/office/drawing/2014/main" xmlns="" id="{1D545CDF-3AB6-1249-839B-C1C75A4E10CA}"/>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a:extLst>
                <a:ext uri="{FF2B5EF4-FFF2-40B4-BE49-F238E27FC236}">
                  <a16:creationId xmlns:a16="http://schemas.microsoft.com/office/drawing/2014/main" xmlns="" id="{1BDB8B5B-96E5-7A17-015F-8CC1780DADC6}"/>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22" name="TextBox 22">
            <a:extLst>
              <a:ext uri="{FF2B5EF4-FFF2-40B4-BE49-F238E27FC236}">
                <a16:creationId xmlns:a16="http://schemas.microsoft.com/office/drawing/2014/main" xmlns="" id="{0398B805-1776-6D35-306E-3E200ABAAE83}"/>
              </a:ext>
            </a:extLst>
          </p:cNvPr>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3" name="Group 23">
            <a:extLst>
              <a:ext uri="{FF2B5EF4-FFF2-40B4-BE49-F238E27FC236}">
                <a16:creationId xmlns:a16="http://schemas.microsoft.com/office/drawing/2014/main" xmlns="" id="{1DB87BFA-D7F7-1C46-81F9-BC347A24B6FD}"/>
              </a:ext>
            </a:extLst>
          </p:cNvPr>
          <p:cNvGrpSpPr/>
          <p:nvPr/>
        </p:nvGrpSpPr>
        <p:grpSpPr>
          <a:xfrm>
            <a:off x="16196929" y="2415971"/>
            <a:ext cx="1712950" cy="2437925"/>
            <a:chOff x="0" y="0"/>
            <a:chExt cx="451147" cy="642087"/>
          </a:xfrm>
        </p:grpSpPr>
        <p:sp>
          <p:nvSpPr>
            <p:cNvPr id="24" name="Freeform 24">
              <a:extLst>
                <a:ext uri="{FF2B5EF4-FFF2-40B4-BE49-F238E27FC236}">
                  <a16:creationId xmlns:a16="http://schemas.microsoft.com/office/drawing/2014/main" xmlns="" id="{9CEBD24E-A091-B290-911D-99BB831BCA27}"/>
                </a:ext>
              </a:extLst>
            </p:cNvPr>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5" name="TextBox 25">
              <a:extLst>
                <a:ext uri="{FF2B5EF4-FFF2-40B4-BE49-F238E27FC236}">
                  <a16:creationId xmlns:a16="http://schemas.microsoft.com/office/drawing/2014/main" xmlns="" id="{2990FB13-2DC9-5465-9769-BBB63B2134AD}"/>
                </a:ext>
              </a:extLst>
            </p:cNvPr>
            <p:cNvSpPr txBox="1"/>
            <p:nvPr/>
          </p:nvSpPr>
          <p:spPr>
            <a:xfrm>
              <a:off x="0" y="-47625"/>
              <a:ext cx="451147" cy="689712"/>
            </a:xfrm>
            <a:prstGeom prst="rect">
              <a:avLst/>
            </a:prstGeom>
          </p:spPr>
          <p:txBody>
            <a:bodyPr lIns="50800" tIns="50800" rIns="50800" bIns="50800" rtlCol="0" anchor="ctr"/>
            <a:lstStyle/>
            <a:p>
              <a:pPr algn="ctr">
                <a:lnSpc>
                  <a:spcPts val="3220"/>
                </a:lnSpc>
              </a:pPr>
              <a:endParaRPr dirty="0"/>
            </a:p>
          </p:txBody>
        </p:sp>
      </p:grpSp>
      <p:sp>
        <p:nvSpPr>
          <p:cNvPr id="26" name="TextBox 26">
            <a:extLst>
              <a:ext uri="{FF2B5EF4-FFF2-40B4-BE49-F238E27FC236}">
                <a16:creationId xmlns:a16="http://schemas.microsoft.com/office/drawing/2014/main" xmlns="" id="{320B35CD-744B-4A80-0764-D8AE910FC6AE}"/>
              </a:ext>
            </a:extLst>
          </p:cNvPr>
          <p:cNvSpPr txBox="1"/>
          <p:nvPr/>
        </p:nvSpPr>
        <p:spPr>
          <a:xfrm rot="5400000">
            <a:off x="16261066" y="3440306"/>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665336"/>
                </a:solidFill>
                <a:latin typeface="Monterchi Bold"/>
                <a:ea typeface="Monterchi Bold"/>
                <a:cs typeface="Monterchi Bold"/>
                <a:sym typeface="Monterchi Bold"/>
              </a:rPr>
              <a:t>PERSONAL SKILL</a:t>
            </a:r>
          </a:p>
        </p:txBody>
      </p:sp>
      <p:grpSp>
        <p:nvGrpSpPr>
          <p:cNvPr id="27" name="Group 27">
            <a:extLst>
              <a:ext uri="{FF2B5EF4-FFF2-40B4-BE49-F238E27FC236}">
                <a16:creationId xmlns:a16="http://schemas.microsoft.com/office/drawing/2014/main" xmlns="" id="{BA896987-F37E-A7E0-EF8A-1B9952714AD1}"/>
              </a:ext>
            </a:extLst>
          </p:cNvPr>
          <p:cNvGrpSpPr/>
          <p:nvPr/>
        </p:nvGrpSpPr>
        <p:grpSpPr>
          <a:xfrm>
            <a:off x="16196929" y="1802668"/>
            <a:ext cx="1712950" cy="2202900"/>
            <a:chOff x="0" y="0"/>
            <a:chExt cx="451147" cy="580188"/>
          </a:xfrm>
        </p:grpSpPr>
        <p:sp>
          <p:nvSpPr>
            <p:cNvPr id="28" name="Freeform 28">
              <a:extLst>
                <a:ext uri="{FF2B5EF4-FFF2-40B4-BE49-F238E27FC236}">
                  <a16:creationId xmlns:a16="http://schemas.microsoft.com/office/drawing/2014/main" xmlns="" id="{F096368B-F29D-EAF7-CDED-370B781790E9}"/>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9" name="TextBox 29">
              <a:extLst>
                <a:ext uri="{FF2B5EF4-FFF2-40B4-BE49-F238E27FC236}">
                  <a16:creationId xmlns:a16="http://schemas.microsoft.com/office/drawing/2014/main" xmlns="" id="{10BF8CC9-61D3-BD65-4168-1389F8FECA20}"/>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grpSp>
        <p:nvGrpSpPr>
          <p:cNvPr id="30" name="Group 30">
            <a:extLst>
              <a:ext uri="{FF2B5EF4-FFF2-40B4-BE49-F238E27FC236}">
                <a16:creationId xmlns:a16="http://schemas.microsoft.com/office/drawing/2014/main" xmlns="" id="{CC44A5DA-0AB8-7362-7DAB-72A46A6D2E0D}"/>
              </a:ext>
            </a:extLst>
          </p:cNvPr>
          <p:cNvGrpSpPr/>
          <p:nvPr/>
        </p:nvGrpSpPr>
        <p:grpSpPr>
          <a:xfrm>
            <a:off x="379962" y="1204077"/>
            <a:ext cx="1712950" cy="2202900"/>
            <a:chOff x="0" y="0"/>
            <a:chExt cx="451147" cy="580188"/>
          </a:xfrm>
        </p:grpSpPr>
        <p:sp>
          <p:nvSpPr>
            <p:cNvPr id="31" name="Freeform 31">
              <a:extLst>
                <a:ext uri="{FF2B5EF4-FFF2-40B4-BE49-F238E27FC236}">
                  <a16:creationId xmlns:a16="http://schemas.microsoft.com/office/drawing/2014/main" xmlns="" id="{E6BCB736-6A57-0066-954E-93E072B8763E}"/>
                </a:ext>
              </a:extLst>
            </p:cNvPr>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32" name="TextBox 32">
              <a:extLst>
                <a:ext uri="{FF2B5EF4-FFF2-40B4-BE49-F238E27FC236}">
                  <a16:creationId xmlns:a16="http://schemas.microsoft.com/office/drawing/2014/main" xmlns="" id="{3F2E6B3F-126A-9472-C013-08AA69D71EF5}"/>
                </a:ext>
              </a:extLst>
            </p:cNvPr>
            <p:cNvSpPr txBox="1"/>
            <p:nvPr/>
          </p:nvSpPr>
          <p:spPr>
            <a:xfrm>
              <a:off x="0" y="-47625"/>
              <a:ext cx="451147" cy="627813"/>
            </a:xfrm>
            <a:prstGeom prst="rect">
              <a:avLst/>
            </a:prstGeom>
          </p:spPr>
          <p:txBody>
            <a:bodyPr lIns="50800" tIns="50800" rIns="50800" bIns="50800" rtlCol="0" anchor="ctr"/>
            <a:lstStyle/>
            <a:p>
              <a:pPr algn="ctr">
                <a:lnSpc>
                  <a:spcPts val="3220"/>
                </a:lnSpc>
              </a:pPr>
              <a:endParaRPr dirty="0"/>
            </a:p>
          </p:txBody>
        </p:sp>
      </p:grpSp>
      <p:sp>
        <p:nvSpPr>
          <p:cNvPr id="36" name="Freeform 36">
            <a:extLst>
              <a:ext uri="{FF2B5EF4-FFF2-40B4-BE49-F238E27FC236}">
                <a16:creationId xmlns:a16="http://schemas.microsoft.com/office/drawing/2014/main" xmlns="" id="{0544DFAC-937F-055F-8E00-95A4C81A4052}"/>
              </a:ext>
            </a:extLst>
          </p:cNvPr>
          <p:cNvSpPr/>
          <p:nvPr/>
        </p:nvSpPr>
        <p:spPr>
          <a:xfrm>
            <a:off x="2092912" y="3532490"/>
            <a:ext cx="4583812" cy="5497826"/>
          </a:xfrm>
          <a:custGeom>
            <a:avLst/>
            <a:gdLst/>
            <a:ahLst/>
            <a:cxnLst/>
            <a:rect l="l" t="t" r="r" b="b"/>
            <a:pathLst>
              <a:path w="4583812" h="5497826">
                <a:moveTo>
                  <a:pt x="0" y="0"/>
                </a:moveTo>
                <a:lnTo>
                  <a:pt x="4583812" y="0"/>
                </a:lnTo>
                <a:lnTo>
                  <a:pt x="4583812" y="5497826"/>
                </a:lnTo>
                <a:lnTo>
                  <a:pt x="0" y="5497826"/>
                </a:lnTo>
                <a:lnTo>
                  <a:pt x="0" y="0"/>
                </a:lnTo>
                <a:close/>
              </a:path>
            </a:pathLst>
          </a:custGeom>
          <a:blipFill>
            <a:blip r:embed="rId5"/>
            <a:stretch>
              <a:fillRect/>
            </a:stretch>
          </a:blipFill>
        </p:spPr>
        <p:txBody>
          <a:bodyPr/>
          <a:lstStyle/>
          <a:p>
            <a:endParaRPr lang="x-none"/>
          </a:p>
        </p:txBody>
      </p:sp>
      <p:sp>
        <p:nvSpPr>
          <p:cNvPr id="43" name="TextBox 43">
            <a:extLst>
              <a:ext uri="{FF2B5EF4-FFF2-40B4-BE49-F238E27FC236}">
                <a16:creationId xmlns:a16="http://schemas.microsoft.com/office/drawing/2014/main" xmlns="" id="{A3965903-96FA-022E-D6AD-8F7372BD111C}"/>
              </a:ext>
            </a:extLst>
          </p:cNvPr>
          <p:cNvSpPr txBox="1"/>
          <p:nvPr/>
        </p:nvSpPr>
        <p:spPr>
          <a:xfrm rot="5400000">
            <a:off x="16261066" y="2709490"/>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665336"/>
                </a:solidFill>
                <a:latin typeface="Monterchi Bold"/>
                <a:ea typeface="Monterchi Bold"/>
                <a:cs typeface="Monterchi Bold"/>
                <a:sym typeface="Monterchi Bold"/>
              </a:rPr>
              <a:t>EDUCATION</a:t>
            </a:r>
          </a:p>
        </p:txBody>
      </p:sp>
      <p:sp>
        <p:nvSpPr>
          <p:cNvPr id="44" name="TextBox 44">
            <a:extLst>
              <a:ext uri="{FF2B5EF4-FFF2-40B4-BE49-F238E27FC236}">
                <a16:creationId xmlns:a16="http://schemas.microsoft.com/office/drawing/2014/main" xmlns="" id="{44FE1C37-77C9-233E-1C39-DF24B9E16AEA}"/>
              </a:ext>
            </a:extLst>
          </p:cNvPr>
          <p:cNvSpPr txBox="1"/>
          <p:nvPr/>
        </p:nvSpPr>
        <p:spPr>
          <a:xfrm>
            <a:off x="1028701" y="1830965"/>
            <a:ext cx="6968072" cy="5478423"/>
          </a:xfrm>
          <a:prstGeom prst="rect">
            <a:avLst/>
          </a:prstGeom>
        </p:spPr>
        <p:txBody>
          <a:bodyPr wrap="square" lIns="0" tIns="0" rIns="0" bIns="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kk-KZ" sz="2800" b="1" dirty="0">
                <a:latin typeface="Times New Roman" panose="02020603050405020304" pitchFamily="18" charset="0"/>
                <a:ea typeface="Lucian Schoenschrift CAT"/>
                <a:cs typeface="Times New Roman" panose="02020603050405020304" pitchFamily="18" charset="0"/>
                <a:sym typeface="Lucian Schoenschrift CAT"/>
              </a:rPr>
              <a:t>Сабақтың тақырыбы:</a:t>
            </a:r>
          </a:p>
          <a:p>
            <a:pPr marL="0" marR="0" lvl="0" indent="0" algn="ctr"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Сабақтың тақырыбы: Адам өмірін қорғау – басты міндет. Сөз тазалығы.</a:t>
            </a:r>
          </a:p>
          <a:p>
            <a:pPr marL="0" marR="0" lvl="0" indent="0" algn="ctr" defTabSz="914400" rtl="0" eaLnBrk="0" fontAlgn="base" latinLnBrk="0" hangingPunct="0">
              <a:lnSpc>
                <a:spcPct val="100000"/>
              </a:lnSpc>
              <a:spcBef>
                <a:spcPct val="0"/>
              </a:spcBef>
              <a:spcAft>
                <a:spcPct val="0"/>
              </a:spcAft>
              <a:buClrTx/>
              <a:buSzTx/>
              <a:buFontTx/>
              <a:buNone/>
              <a:tabLst/>
            </a:pPr>
            <a:endParaRPr lang="kk-KZ" sz="2800" dirty="0">
              <a:latin typeface="Times New Roman" panose="02020603050405020304" pitchFamily="18" charset="0"/>
              <a:ea typeface="Lucian Schoenschrift CAT"/>
              <a:cs typeface="Times New Roman" panose="02020603050405020304" pitchFamily="18" charset="0"/>
              <a:sym typeface="Lucian Schoenschrift CAT"/>
            </a:endParaRPr>
          </a:p>
          <a:p>
            <a:pPr marL="0" marR="0" lvl="0" indent="0" algn="ctr" defTabSz="914400" rtl="0" eaLnBrk="0" fontAlgn="base" latinLnBrk="0" hangingPunct="0">
              <a:lnSpc>
                <a:spcPct val="100000"/>
              </a:lnSpc>
              <a:spcBef>
                <a:spcPct val="0"/>
              </a:spcBef>
              <a:spcAft>
                <a:spcPct val="0"/>
              </a:spcAft>
              <a:buClrTx/>
              <a:buSzTx/>
              <a:buFontTx/>
              <a:buNone/>
              <a:tabLst/>
            </a:pPr>
            <a:r>
              <a:rPr lang="kk-KZ" sz="2800" dirty="0">
                <a:latin typeface="Times New Roman" panose="02020603050405020304" pitchFamily="18" charset="0"/>
                <a:ea typeface="Lucian Schoenschrift CAT"/>
                <a:cs typeface="Times New Roman" panose="02020603050405020304" pitchFamily="18" charset="0"/>
                <a:sym typeface="Lucian Schoenschrift CAT"/>
              </a:rPr>
              <a:t>_______________________________________</a:t>
            </a:r>
          </a:p>
          <a:p>
            <a:pPr algn="ctr" eaLnBrk="0" fontAlgn="base" hangingPunct="0">
              <a:spcBef>
                <a:spcPct val="0"/>
              </a:spcBef>
              <a:spcAft>
                <a:spcPct val="0"/>
              </a:spcAft>
            </a:pPr>
            <a:r>
              <a:rPr lang="ru-RU" altLang="ru-RU" sz="2800" dirty="0">
                <a:latin typeface="Times New Roman" panose="02020603050405020304" pitchFamily="18" charset="0"/>
                <a:cs typeface="Times New Roman" panose="02020603050405020304" pitchFamily="18" charset="0"/>
              </a:rPr>
              <a:t>Сабақтың мақсаты: мәтіннің толық ақпаратын түсіну, негізгі ақпаратты анықтау, талдау, сөз тазалығы ұғымын меңгерту</a:t>
            </a:r>
          </a:p>
          <a:p>
            <a:pPr marL="0" marR="0" lvl="0" indent="0" algn="ctr" defTabSz="914400" rtl="0" eaLnBrk="0" fontAlgn="base" latinLnBrk="0" hangingPunct="0">
              <a:lnSpc>
                <a:spcPct val="100000"/>
              </a:lnSpc>
              <a:spcBef>
                <a:spcPct val="0"/>
              </a:spcBef>
              <a:spcAft>
                <a:spcPct val="0"/>
              </a:spcAft>
              <a:buClrTx/>
              <a:buSzTx/>
              <a:buFontTx/>
              <a:buNone/>
              <a:tabLst/>
            </a:pPr>
            <a:endParaRPr lang="kk-KZ" sz="2800" dirty="0">
              <a:latin typeface="Times New Roman" panose="02020603050405020304" pitchFamily="18" charset="0"/>
              <a:ea typeface="Lucian Schoenschrift CAT"/>
              <a:cs typeface="Times New Roman" panose="02020603050405020304" pitchFamily="18" charset="0"/>
              <a:sym typeface="Lucian Schoenschrift CAT"/>
            </a:endParaRPr>
          </a:p>
          <a:p>
            <a:pPr marL="0" marR="0" lvl="0" indent="0" defTabSz="914400" rtl="0" eaLnBrk="0" fontAlgn="base" latinLnBrk="0" hangingPunct="0">
              <a:lnSpc>
                <a:spcPct val="100000"/>
              </a:lnSpc>
              <a:spcBef>
                <a:spcPct val="0"/>
              </a:spcBef>
              <a:spcAft>
                <a:spcPct val="0"/>
              </a:spcAft>
              <a:buClrTx/>
              <a:buSzTx/>
              <a:buFontTx/>
              <a:buNone/>
              <a:tabLst/>
            </a:pPr>
            <a:endParaRPr lang="kk-KZ" sz="2800" b="1" dirty="0">
              <a:latin typeface="Times New Roman" panose="02020603050405020304" pitchFamily="18" charset="0"/>
              <a:ea typeface="Lucian Schoenschrift CAT"/>
              <a:cs typeface="Times New Roman" panose="02020603050405020304" pitchFamily="18" charset="0"/>
              <a:sym typeface="Lucian Schoenschrift CAT"/>
            </a:endParaRPr>
          </a:p>
          <a:p>
            <a:pPr marL="0" marR="0" lvl="0" indent="0" defTabSz="914400" rtl="0" eaLnBrk="0" fontAlgn="base" latinLnBrk="0" hangingPunct="0">
              <a:lnSpc>
                <a:spcPct val="100000"/>
              </a:lnSpc>
              <a:spcBef>
                <a:spcPct val="0"/>
              </a:spcBef>
              <a:spcAft>
                <a:spcPct val="0"/>
              </a:spcAft>
              <a:buClrTx/>
              <a:buSzTx/>
              <a:buFontTx/>
              <a:buNone/>
              <a:tabLst/>
            </a:pPr>
            <a:endParaRPr lang="kk-KZ" sz="2800" b="1" dirty="0">
              <a:latin typeface="Times New Roman" panose="02020603050405020304" pitchFamily="18" charset="0"/>
              <a:ea typeface="Lucian Schoenschrift CAT"/>
              <a:cs typeface="Times New Roman" panose="02020603050405020304" pitchFamily="18" charset="0"/>
              <a:sym typeface="Lucian Schoenschrift CA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4800" dirty="0">
              <a:solidFill>
                <a:srgbClr val="665336"/>
              </a:solidFill>
              <a:latin typeface="Lucian Schoenschrift CAT"/>
              <a:ea typeface="Lucian Schoenschrift CAT"/>
              <a:cs typeface="Lucian Schoenschrift CAT"/>
              <a:sym typeface="Lucian Schoenschrift CAT"/>
            </a:endParaRPr>
          </a:p>
        </p:txBody>
      </p:sp>
      <p:sp>
        <p:nvSpPr>
          <p:cNvPr id="45" name="TextBox 45">
            <a:extLst>
              <a:ext uri="{FF2B5EF4-FFF2-40B4-BE49-F238E27FC236}">
                <a16:creationId xmlns:a16="http://schemas.microsoft.com/office/drawing/2014/main" xmlns="" id="{86DBB08B-5034-E72B-71CD-EA9FE7AFD14F}"/>
              </a:ext>
            </a:extLst>
          </p:cNvPr>
          <p:cNvSpPr txBox="1"/>
          <p:nvPr/>
        </p:nvSpPr>
        <p:spPr>
          <a:xfrm>
            <a:off x="8686800" y="1669364"/>
            <a:ext cx="6787499" cy="7325082"/>
          </a:xfrm>
          <a:prstGeom prst="rect">
            <a:avLst/>
          </a:prstGeom>
        </p:spPr>
        <p:txBody>
          <a:bodyPr wrap="square" lIns="0" tIns="0" rIns="0" bIns="0" rtlCol="0" anchor="t">
            <a:spAutoFit/>
          </a:bodyPr>
          <a:lstStyle/>
          <a:p>
            <a:pPr lvl="0" algn="ctr" eaLnBrk="0" fontAlgn="base" hangingPunct="0">
              <a:spcBef>
                <a:spcPct val="0"/>
              </a:spcBef>
              <a:spcAft>
                <a:spcPct val="0"/>
              </a:spcAft>
            </a:pPr>
            <a:endParaRPr lang="ru-RU"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Сабақтың түрі: жаңа сабақты меңгерту</a:t>
            </a:r>
          </a:p>
          <a:p>
            <a:pPr lvl="0" eaLnBrk="0" fontAlgn="base" hangingPunct="0">
              <a:spcBef>
                <a:spcPct val="0"/>
              </a:spcBef>
              <a:spcAft>
                <a:spcPct val="0"/>
              </a:spcAft>
            </a:pP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Қолданылатын әдістер:</a:t>
            </a:r>
            <a:r>
              <a:rPr kumimoji="0" lang="en-US"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FILA,  </a:t>
            </a: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инфографика, топтық және жұптық жұмыс</a:t>
            </a:r>
          </a:p>
          <a:p>
            <a:pPr lvl="0" eaLnBrk="0" fontAlgn="base" hangingPunct="0">
              <a:spcBef>
                <a:spcPct val="0"/>
              </a:spcBef>
              <a:spcAft>
                <a:spcPct val="0"/>
              </a:spcAft>
            </a:pPr>
            <a:endPar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Қажетті ресурстар:</a:t>
            </a:r>
          </a:p>
          <a:p>
            <a:pPr lvl="0" eaLnBrk="0" fontAlgn="base" hangingPunct="0">
              <a:spcBef>
                <a:spcPct val="0"/>
              </a:spcBef>
              <a:spcAft>
                <a:spcPct val="0"/>
              </a:spcAft>
            </a:pP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 кәсіби мәтін</a:t>
            </a:r>
          </a:p>
          <a:p>
            <a:pPr lvl="0" eaLnBrk="0" fontAlgn="base" hangingPunct="0">
              <a:spcBef>
                <a:spcPct val="0"/>
              </a:spcBef>
              <a:spcAft>
                <a:spcPct val="0"/>
              </a:spcAft>
            </a:pP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Постер, маркер</a:t>
            </a:r>
          </a:p>
          <a:p>
            <a:pPr lvl="0" eaLnBrk="0" fontAlgn="base" hangingPunct="0">
              <a:spcBef>
                <a:spcPct val="0"/>
              </a:spcBef>
              <a:spcAft>
                <a:spcPct val="0"/>
              </a:spcAft>
            </a:pP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Бағалау парақтары</a:t>
            </a:r>
          </a:p>
          <a:p>
            <a:pPr lvl="0" eaLnBrk="0" fontAlgn="base" hangingPunct="0">
              <a:spcBef>
                <a:spcPct val="0"/>
              </a:spcBef>
              <a:spcAft>
                <a:spcPct val="0"/>
              </a:spcAft>
            </a:pPr>
            <a:endPar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ru-RU"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ru-RU"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kumimoji="0" lang="ru-RU" altLang="ru-RU"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4" name="TextBox 54">
            <a:extLst>
              <a:ext uri="{FF2B5EF4-FFF2-40B4-BE49-F238E27FC236}">
                <a16:creationId xmlns:a16="http://schemas.microsoft.com/office/drawing/2014/main" xmlns="" id="{76100D14-8927-CC65-2C5D-9A1732CECF5A}"/>
              </a:ext>
            </a:extLst>
          </p:cNvPr>
          <p:cNvSpPr txBox="1"/>
          <p:nvPr/>
        </p:nvSpPr>
        <p:spPr>
          <a:xfrm>
            <a:off x="7653409" y="9456157"/>
            <a:ext cx="686728" cy="492125"/>
          </a:xfrm>
          <a:prstGeom prst="rect">
            <a:avLst/>
          </a:prstGeom>
        </p:spPr>
        <p:txBody>
          <a:bodyPr lIns="0" tIns="0" rIns="0" bIns="0" rtlCol="0" anchor="t">
            <a:spAutoFit/>
          </a:bodyPr>
          <a:lstStyle/>
          <a:p>
            <a:pPr algn="r">
              <a:lnSpc>
                <a:spcPts val="4149"/>
              </a:lnSpc>
            </a:pPr>
            <a:r>
              <a:rPr lang="en-US" sz="2499" dirty="0">
                <a:solidFill>
                  <a:srgbClr val="665336"/>
                </a:solidFill>
                <a:latin typeface="Monterchi"/>
                <a:ea typeface="Monterchi"/>
                <a:cs typeface="Monterchi"/>
                <a:sym typeface="Monterchi"/>
              </a:rPr>
              <a:t>03</a:t>
            </a:r>
          </a:p>
        </p:txBody>
      </p:sp>
      <p:sp>
        <p:nvSpPr>
          <p:cNvPr id="57" name="AutoShape 2" descr="Критикалық ойлау | Презентация">
            <a:extLst>
              <a:ext uri="{FF2B5EF4-FFF2-40B4-BE49-F238E27FC236}">
                <a16:creationId xmlns:a16="http://schemas.microsoft.com/office/drawing/2014/main" xmlns="" id="{4D7ECAA3-8828-78E4-B720-A5D9962D3EBF}"/>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2212389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p:cNvGrpSpPr/>
        <p:nvPr/>
      </p:nvGrpSpPr>
      <p:grpSpPr>
        <a:xfrm>
          <a:off x="0" y="0"/>
          <a:ext cx="0" cy="0"/>
          <a:chOff x="0" y="0"/>
          <a:chExt cx="0" cy="0"/>
        </a:xfrm>
      </p:grpSpPr>
      <p:sp>
        <p:nvSpPr>
          <p:cNvPr id="2" name="Freeform 2"/>
          <p:cNvSpPr/>
          <p:nvPr/>
        </p:nvSpPr>
        <p:spPr>
          <a:xfrm rot="-1027091">
            <a:off x="12569820" y="-2394357"/>
            <a:ext cx="6700188" cy="6700188"/>
          </a:xfrm>
          <a:custGeom>
            <a:avLst/>
            <a:gdLst/>
            <a:ahLst/>
            <a:cxnLst/>
            <a:rect l="l" t="t" r="r" b="b"/>
            <a:pathLst>
              <a:path w="6700188" h="6700188">
                <a:moveTo>
                  <a:pt x="0" y="0"/>
                </a:moveTo>
                <a:lnTo>
                  <a:pt x="6700188" y="0"/>
                </a:lnTo>
                <a:lnTo>
                  <a:pt x="6700188" y="6700188"/>
                </a:lnTo>
                <a:lnTo>
                  <a:pt x="0" y="6700188"/>
                </a:lnTo>
                <a:lnTo>
                  <a:pt x="0" y="0"/>
                </a:lnTo>
                <a:close/>
              </a:path>
            </a:pathLst>
          </a:custGeom>
          <a:blipFill>
            <a:blip r:embed="rId2"/>
            <a:stretch>
              <a:fillRect/>
            </a:stretch>
          </a:blipFill>
        </p:spPr>
        <p:txBody>
          <a:bodyPr/>
          <a:lstStyle/>
          <a:p>
            <a:endParaRPr lang="x-none"/>
          </a:p>
        </p:txBody>
      </p:sp>
      <p:sp>
        <p:nvSpPr>
          <p:cNvPr id="3" name="Freeform 3"/>
          <p:cNvSpPr/>
          <p:nvPr/>
        </p:nvSpPr>
        <p:spPr>
          <a:xfrm rot="-1060020">
            <a:off x="12930812" y="-1172202"/>
            <a:ext cx="8298778" cy="2344405"/>
          </a:xfrm>
          <a:custGeom>
            <a:avLst/>
            <a:gdLst/>
            <a:ahLst/>
            <a:cxnLst/>
            <a:rect l="l" t="t" r="r" b="b"/>
            <a:pathLst>
              <a:path w="8298778" h="2344405">
                <a:moveTo>
                  <a:pt x="0" y="0"/>
                </a:moveTo>
                <a:lnTo>
                  <a:pt x="8298778" y="0"/>
                </a:lnTo>
                <a:lnTo>
                  <a:pt x="8298778" y="2344404"/>
                </a:lnTo>
                <a:lnTo>
                  <a:pt x="0" y="2344404"/>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4" name="Freeform 4"/>
          <p:cNvSpPr/>
          <p:nvPr/>
        </p:nvSpPr>
        <p:spPr>
          <a:xfrm rot="-1060020">
            <a:off x="13904419" y="914008"/>
            <a:ext cx="8298778" cy="2344405"/>
          </a:xfrm>
          <a:custGeom>
            <a:avLst/>
            <a:gdLst/>
            <a:ahLst/>
            <a:cxnLst/>
            <a:rect l="l" t="t" r="r" b="b"/>
            <a:pathLst>
              <a:path w="8298778" h="2344405">
                <a:moveTo>
                  <a:pt x="0" y="0"/>
                </a:moveTo>
                <a:lnTo>
                  <a:pt x="8298778" y="0"/>
                </a:lnTo>
                <a:lnTo>
                  <a:pt x="8298778" y="2344405"/>
                </a:lnTo>
                <a:lnTo>
                  <a:pt x="0" y="2344405"/>
                </a:lnTo>
                <a:lnTo>
                  <a:pt x="0" y="0"/>
                </a:lnTo>
                <a:close/>
              </a:path>
            </a:pathLst>
          </a:custGeom>
          <a:blipFill>
            <a:blip>
              <a:extLst>
                <a:ext uri="{96DAC541-7B7A-43D3-8B79-37D633B846F1}">
                  <asvg:svgBlip xmlns:asvg="http://schemas.microsoft.com/office/drawing/2016/SVG/main" xmlns="" r:embed="rId3"/>
                </a:ext>
              </a:extLst>
            </a:blip>
            <a:stretch>
              <a:fillRect/>
            </a:stretch>
          </a:blipFill>
        </p:spPr>
        <p:txBody>
          <a:bodyPr/>
          <a:lstStyle/>
          <a:p>
            <a:endParaRPr lang="x-none"/>
          </a:p>
        </p:txBody>
      </p:sp>
      <p:sp>
        <p:nvSpPr>
          <p:cNvPr id="5" name="Freeform 5"/>
          <p:cNvSpPr/>
          <p:nvPr/>
        </p:nvSpPr>
        <p:spPr>
          <a:xfrm rot="815579">
            <a:off x="-1672909"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txBody>
          <a:bodyPr/>
          <a:lstStyle/>
          <a:p>
            <a:endParaRPr lang="x-none"/>
          </a:p>
        </p:txBody>
      </p:sp>
      <p:sp>
        <p:nvSpPr>
          <p:cNvPr id="6" name="Freeform 6"/>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5"/>
            <a:stretch>
              <a:fillRect/>
            </a:stretch>
          </a:blipFill>
        </p:spPr>
        <p:txBody>
          <a:bodyPr/>
          <a:lstStyle/>
          <a:p>
            <a:endParaRPr lang="x-none"/>
          </a:p>
        </p:txBody>
      </p:sp>
      <p:sp>
        <p:nvSpPr>
          <p:cNvPr id="7" name="Freeform 7"/>
          <p:cNvSpPr/>
          <p:nvPr/>
        </p:nvSpPr>
        <p:spPr>
          <a:xfrm rot="747941">
            <a:off x="13038597" y="7011975"/>
            <a:ext cx="7125109" cy="3259737"/>
          </a:xfrm>
          <a:custGeom>
            <a:avLst/>
            <a:gdLst/>
            <a:ahLst/>
            <a:cxnLst/>
            <a:rect l="l" t="t" r="r" b="b"/>
            <a:pathLst>
              <a:path w="7125109" h="3259737">
                <a:moveTo>
                  <a:pt x="0" y="0"/>
                </a:moveTo>
                <a:lnTo>
                  <a:pt x="7125109" y="0"/>
                </a:lnTo>
                <a:lnTo>
                  <a:pt x="7125109" y="3259737"/>
                </a:lnTo>
                <a:lnTo>
                  <a:pt x="0" y="3259737"/>
                </a:lnTo>
                <a:lnTo>
                  <a:pt x="0" y="0"/>
                </a:lnTo>
                <a:close/>
              </a:path>
            </a:pathLst>
          </a:custGeom>
          <a:blipFill>
            <a:blip r:embed="rId6"/>
            <a:stretch>
              <a:fillRect/>
            </a:stretch>
          </a:blipFill>
        </p:spPr>
        <p:txBody>
          <a:bodyPr/>
          <a:lstStyle/>
          <a:p>
            <a:endParaRPr lang="x-none"/>
          </a:p>
        </p:txBody>
      </p:sp>
      <p:sp>
        <p:nvSpPr>
          <p:cNvPr id="8" name="Freeform 8"/>
          <p:cNvSpPr/>
          <p:nvPr/>
        </p:nvSpPr>
        <p:spPr>
          <a:xfrm rot="-1154372">
            <a:off x="-2354202" y="3983403"/>
            <a:ext cx="6250608" cy="4023829"/>
          </a:xfrm>
          <a:custGeom>
            <a:avLst/>
            <a:gdLst/>
            <a:ahLst/>
            <a:cxnLst/>
            <a:rect l="l" t="t" r="r" b="b"/>
            <a:pathLst>
              <a:path w="6250608" h="4023829">
                <a:moveTo>
                  <a:pt x="0" y="0"/>
                </a:moveTo>
                <a:lnTo>
                  <a:pt x="6250609" y="0"/>
                </a:lnTo>
                <a:lnTo>
                  <a:pt x="6250609" y="4023829"/>
                </a:lnTo>
                <a:lnTo>
                  <a:pt x="0" y="4023829"/>
                </a:lnTo>
                <a:lnTo>
                  <a:pt x="0" y="0"/>
                </a:lnTo>
                <a:close/>
              </a:path>
            </a:pathLst>
          </a:custGeom>
          <a:blipFill>
            <a:blip r:embed="rId7"/>
            <a:stretch>
              <a:fillRect/>
            </a:stretch>
          </a:blipFill>
        </p:spPr>
        <p:txBody>
          <a:bodyPr/>
          <a:lstStyle/>
          <a:p>
            <a:endParaRPr lang="x-none"/>
          </a:p>
        </p:txBody>
      </p:sp>
      <p:sp>
        <p:nvSpPr>
          <p:cNvPr id="9" name="Freeform 9"/>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8"/>
            <a:stretch>
              <a:fillRect/>
            </a:stretch>
          </a:blipFill>
        </p:spPr>
        <p:txBody>
          <a:bodyPr/>
          <a:lstStyle/>
          <a:p>
            <a:endParaRPr lang="x-none"/>
          </a:p>
        </p:txBody>
      </p:sp>
      <p:sp>
        <p:nvSpPr>
          <p:cNvPr id="10" name="Freeform 10"/>
          <p:cNvSpPr/>
          <p:nvPr/>
        </p:nvSpPr>
        <p:spPr>
          <a:xfrm>
            <a:off x="1028700" y="955737"/>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9"/>
            <a:stretch>
              <a:fillRect/>
            </a:stretch>
          </a:blipFill>
        </p:spPr>
        <p:txBody>
          <a:bodyPr/>
          <a:lstStyle/>
          <a:p>
            <a:endParaRPr lang="x-none"/>
          </a:p>
        </p:txBody>
      </p:sp>
      <p:grpSp>
        <p:nvGrpSpPr>
          <p:cNvPr id="11" name="Group 11"/>
          <p:cNvGrpSpPr/>
          <p:nvPr/>
        </p:nvGrpSpPr>
        <p:grpSpPr>
          <a:xfrm>
            <a:off x="16196929" y="5425059"/>
            <a:ext cx="1712950" cy="2202900"/>
            <a:chOff x="0" y="0"/>
            <a:chExt cx="451147" cy="580188"/>
          </a:xfrm>
        </p:grpSpPr>
        <p:sp>
          <p:nvSpPr>
            <p:cNvPr id="12" name="Freeform 12"/>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14" name="TextBox 14"/>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EDDFCC"/>
                </a:solidFill>
                <a:latin typeface="Monterchi Bold"/>
                <a:ea typeface="Monterchi Bold"/>
                <a:cs typeface="Monterchi Bold"/>
                <a:sym typeface="Monterchi Bold"/>
              </a:rPr>
              <a:t>CONTACT</a:t>
            </a:r>
          </a:p>
        </p:txBody>
      </p:sp>
      <p:grpSp>
        <p:nvGrpSpPr>
          <p:cNvPr id="15" name="Group 15"/>
          <p:cNvGrpSpPr/>
          <p:nvPr/>
        </p:nvGrpSpPr>
        <p:grpSpPr>
          <a:xfrm>
            <a:off x="16196929" y="4229405"/>
            <a:ext cx="1712950" cy="2437925"/>
            <a:chOff x="0" y="0"/>
            <a:chExt cx="451147" cy="642087"/>
          </a:xfrm>
        </p:grpSpPr>
        <p:sp>
          <p:nvSpPr>
            <p:cNvPr id="16" name="Freeform 16"/>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18" name="TextBox 18"/>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a:solidFill>
                  <a:srgbClr val="EDDFCC"/>
                </a:solidFill>
                <a:latin typeface="Monterchi Bold"/>
                <a:ea typeface="Monterchi Bold"/>
                <a:cs typeface="Monterchi Bold"/>
                <a:sym typeface="Monterchi Bold"/>
              </a:rPr>
              <a:t>PROJECT PORTFOLIO</a:t>
            </a:r>
          </a:p>
        </p:txBody>
      </p:sp>
      <p:grpSp>
        <p:nvGrpSpPr>
          <p:cNvPr id="19" name="Group 19"/>
          <p:cNvGrpSpPr/>
          <p:nvPr/>
        </p:nvGrpSpPr>
        <p:grpSpPr>
          <a:xfrm>
            <a:off x="16196929" y="3299350"/>
            <a:ext cx="1712950" cy="2437925"/>
            <a:chOff x="0" y="0"/>
            <a:chExt cx="451147" cy="642087"/>
          </a:xfrm>
        </p:grpSpPr>
        <p:sp>
          <p:nvSpPr>
            <p:cNvPr id="20" name="Freeform 20"/>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2" name="TextBox 22"/>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3" name="Group 23"/>
          <p:cNvGrpSpPr/>
          <p:nvPr/>
        </p:nvGrpSpPr>
        <p:grpSpPr>
          <a:xfrm>
            <a:off x="16196929" y="2415971"/>
            <a:ext cx="1712950" cy="2437925"/>
            <a:chOff x="0" y="0"/>
            <a:chExt cx="451147" cy="642087"/>
          </a:xfrm>
        </p:grpSpPr>
        <p:sp>
          <p:nvSpPr>
            <p:cNvPr id="24" name="Freeform 24"/>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5" name="TextBox 25"/>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6" name="TextBox 26"/>
          <p:cNvSpPr txBox="1"/>
          <p:nvPr/>
        </p:nvSpPr>
        <p:spPr>
          <a:xfrm rot="5400000">
            <a:off x="16261066" y="3440306"/>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PERSONAL SKILL</a:t>
            </a:r>
          </a:p>
        </p:txBody>
      </p:sp>
      <p:grpSp>
        <p:nvGrpSpPr>
          <p:cNvPr id="27" name="Group 27"/>
          <p:cNvGrpSpPr/>
          <p:nvPr/>
        </p:nvGrpSpPr>
        <p:grpSpPr>
          <a:xfrm>
            <a:off x="16196929" y="1802668"/>
            <a:ext cx="1712950" cy="2202900"/>
            <a:chOff x="0" y="0"/>
            <a:chExt cx="451147" cy="580188"/>
          </a:xfrm>
        </p:grpSpPr>
        <p:sp>
          <p:nvSpPr>
            <p:cNvPr id="28" name="Freeform 28"/>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9" name="TextBox 29"/>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0" name="TextBox 30"/>
          <p:cNvSpPr txBox="1"/>
          <p:nvPr/>
        </p:nvSpPr>
        <p:spPr>
          <a:xfrm rot="5400000">
            <a:off x="16261066" y="2709490"/>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EDUCATION</a:t>
            </a:r>
          </a:p>
        </p:txBody>
      </p:sp>
      <p:grpSp>
        <p:nvGrpSpPr>
          <p:cNvPr id="31" name="Group 31"/>
          <p:cNvGrpSpPr/>
          <p:nvPr/>
        </p:nvGrpSpPr>
        <p:grpSpPr>
          <a:xfrm>
            <a:off x="16196929" y="1096450"/>
            <a:ext cx="1712950" cy="2202900"/>
            <a:chOff x="0" y="0"/>
            <a:chExt cx="451147" cy="580188"/>
          </a:xfrm>
        </p:grpSpPr>
        <p:sp>
          <p:nvSpPr>
            <p:cNvPr id="32" name="Freeform 32"/>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33" name="TextBox 33"/>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4" name="Freeform 34"/>
          <p:cNvSpPr/>
          <p:nvPr/>
        </p:nvSpPr>
        <p:spPr>
          <a:xfrm>
            <a:off x="1428243" y="1012335"/>
            <a:ext cx="15627699" cy="10651331"/>
          </a:xfrm>
          <a:custGeom>
            <a:avLst/>
            <a:gdLst/>
            <a:ahLst/>
            <a:cxnLst/>
            <a:rect l="l" t="t" r="r" b="b"/>
            <a:pathLst>
              <a:path w="15627699" h="10651331">
                <a:moveTo>
                  <a:pt x="0" y="0"/>
                </a:moveTo>
                <a:lnTo>
                  <a:pt x="15627699" y="0"/>
                </a:lnTo>
                <a:lnTo>
                  <a:pt x="15627699" y="10651331"/>
                </a:lnTo>
                <a:lnTo>
                  <a:pt x="0" y="10651331"/>
                </a:lnTo>
                <a:lnTo>
                  <a:pt x="0" y="0"/>
                </a:lnTo>
                <a:close/>
              </a:path>
            </a:pathLst>
          </a:custGeom>
          <a:blipFill>
            <a:blip r:embed="rId9"/>
            <a:stretch>
              <a:fillRect l="-1093" r="-2764"/>
            </a:stretch>
          </a:blipFill>
        </p:spPr>
        <p:txBody>
          <a:bodyPr/>
          <a:lstStyle/>
          <a:p>
            <a:endParaRPr lang="x-none"/>
          </a:p>
        </p:txBody>
      </p:sp>
      <p:sp>
        <p:nvSpPr>
          <p:cNvPr id="61" name="Freeform 61"/>
          <p:cNvSpPr/>
          <p:nvPr/>
        </p:nvSpPr>
        <p:spPr>
          <a:xfrm rot="1314148">
            <a:off x="1965071" y="2035525"/>
            <a:ext cx="770850" cy="760890"/>
          </a:xfrm>
          <a:custGeom>
            <a:avLst/>
            <a:gdLst/>
            <a:ahLst/>
            <a:cxnLst/>
            <a:rect l="l" t="t" r="r" b="b"/>
            <a:pathLst>
              <a:path w="770850" h="760890">
                <a:moveTo>
                  <a:pt x="0" y="0"/>
                </a:moveTo>
                <a:lnTo>
                  <a:pt x="770850" y="0"/>
                </a:lnTo>
                <a:lnTo>
                  <a:pt x="770850" y="760891"/>
                </a:lnTo>
                <a:lnTo>
                  <a:pt x="0" y="760891"/>
                </a:lnTo>
                <a:lnTo>
                  <a:pt x="0" y="0"/>
                </a:lnTo>
                <a:close/>
              </a:path>
            </a:pathLst>
          </a:custGeom>
          <a:blipFill>
            <a:blip r:embed="rId10"/>
            <a:stretch>
              <a:fillRect/>
            </a:stretch>
          </a:blipFill>
        </p:spPr>
        <p:txBody>
          <a:bodyPr/>
          <a:lstStyle/>
          <a:p>
            <a:endParaRPr lang="x-none"/>
          </a:p>
        </p:txBody>
      </p:sp>
      <p:sp>
        <p:nvSpPr>
          <p:cNvPr id="65" name="TextBox 65"/>
          <p:cNvSpPr txBox="1"/>
          <p:nvPr/>
        </p:nvSpPr>
        <p:spPr>
          <a:xfrm rot="5400000">
            <a:off x="16261066" y="1935522"/>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ABOUT ME</a:t>
            </a:r>
          </a:p>
        </p:txBody>
      </p:sp>
      <p:sp>
        <p:nvSpPr>
          <p:cNvPr id="66" name="TextBox 66"/>
          <p:cNvSpPr txBox="1"/>
          <p:nvPr/>
        </p:nvSpPr>
        <p:spPr>
          <a:xfrm>
            <a:off x="1850975" y="1636130"/>
            <a:ext cx="7293026" cy="8617744"/>
          </a:xfrm>
          <a:prstGeom prst="rect">
            <a:avLst/>
          </a:prstGeom>
        </p:spPr>
        <p:txBody>
          <a:bodyPr wrap="square" lIns="0" tIns="0" rIns="0" bIns="0" rtlCol="0" anchor="t">
            <a:spAutoFit/>
          </a:bodyPr>
          <a:lstStyle/>
          <a:p>
            <a:pPr marL="571500" indent="-571500">
              <a:spcBef>
                <a:spcPct val="0"/>
              </a:spcBef>
              <a:buAutoNum type="romanUcPeriod"/>
            </a:pPr>
            <a:r>
              <a:rPr lang="ru-RU" sz="2800" b="1" dirty="0">
                <a:latin typeface="Times New Roman" panose="02020603050405020304" pitchFamily="18" charset="0"/>
                <a:cs typeface="Times New Roman" panose="02020603050405020304" pitchFamily="18" charset="0"/>
              </a:rPr>
              <a:t>Ұйымдастыру кезеңі (3 мин)</a:t>
            </a:r>
          </a:p>
          <a:p>
            <a:pPr>
              <a:spcBef>
                <a:spcPct val="0"/>
              </a:spcBef>
            </a:pPr>
            <a:r>
              <a:rPr lang="ru-RU" sz="2800" dirty="0" smtClean="0">
                <a:latin typeface="Times New Roman" panose="02020603050405020304" pitchFamily="18" charset="0"/>
                <a:cs typeface="Times New Roman" panose="02020603050405020304" pitchFamily="18" charset="0"/>
              </a:rPr>
              <a:t>Сәлемдесу</a:t>
            </a:r>
          </a:p>
          <a:p>
            <a:pPr>
              <a:spcBef>
                <a:spcPct val="0"/>
              </a:spcBef>
            </a:pPr>
            <a:r>
              <a:rPr lang="en-US" sz="2800" b="1" dirty="0">
                <a:latin typeface="Times New Roman" panose="02020603050405020304" pitchFamily="18" charset="0"/>
                <a:cs typeface="Times New Roman" panose="02020603050405020304" pitchFamily="18" charset="0"/>
              </a:rPr>
              <a:t>II. </a:t>
            </a:r>
            <a:r>
              <a:rPr lang="kk-KZ" sz="2800" b="1" dirty="0">
                <a:latin typeface="Times New Roman" panose="02020603050405020304" pitchFamily="18" charset="0"/>
                <a:cs typeface="Times New Roman" panose="02020603050405020304" pitchFamily="18" charset="0"/>
              </a:rPr>
              <a:t>Қызығушылықты ояту (5 мин)</a:t>
            </a:r>
          </a:p>
          <a:p>
            <a:pPr>
              <a:spcBef>
                <a:spcPct val="0"/>
              </a:spcBef>
            </a:pPr>
            <a:r>
              <a:rPr lang="kk-KZ" sz="2800" dirty="0">
                <a:latin typeface="Times New Roman" panose="02020603050405020304" pitchFamily="18" charset="0"/>
                <a:cs typeface="Times New Roman" panose="02020603050405020304" pitchFamily="18" charset="0"/>
              </a:rPr>
              <a:t>Сұрақтар:Қауіпсіздік дегеніміз не?</a:t>
            </a:r>
          </a:p>
          <a:p>
            <a:pPr>
              <a:spcBef>
                <a:spcPct val="0"/>
              </a:spcBef>
            </a:pPr>
            <a:r>
              <a:rPr lang="kk-KZ" sz="2800" dirty="0">
                <a:latin typeface="Times New Roman" panose="02020603050405020304" pitchFamily="18" charset="0"/>
                <a:cs typeface="Times New Roman" panose="02020603050405020304" pitchFamily="18" charset="0"/>
              </a:rPr>
              <a:t>Сөз тазалығы дегенді қалай түсінесіздер?</a:t>
            </a:r>
          </a:p>
          <a:p>
            <a:pPr>
              <a:spcBef>
                <a:spcPct val="0"/>
              </a:spcBef>
            </a:pPr>
            <a:r>
              <a:rPr lang="kk-KZ" sz="2800" dirty="0">
                <a:latin typeface="Times New Roman" panose="02020603050405020304" pitchFamily="18" charset="0"/>
                <a:cs typeface="Times New Roman" panose="02020603050405020304" pitchFamily="18" charset="0"/>
              </a:rPr>
              <a:t>Электрик үшін қауіпсіздік неге маңызды?</a:t>
            </a:r>
          </a:p>
          <a:p>
            <a:pPr>
              <a:spcBef>
                <a:spcPct val="0"/>
              </a:spcBef>
            </a:pPr>
            <a:endParaRPr lang="ru-RU" sz="2800" dirty="0">
              <a:latin typeface="Times New Roman" panose="02020603050405020304" pitchFamily="18" charset="0"/>
              <a:cs typeface="Times New Roman" panose="02020603050405020304" pitchFamily="18" charset="0"/>
            </a:endParaRPr>
          </a:p>
          <a:p>
            <a:pPr>
              <a:spcBef>
                <a:spcPct val="0"/>
              </a:spcBef>
            </a:pPr>
            <a:r>
              <a:rPr lang="ru-RU" sz="2800" dirty="0">
                <a:latin typeface="Times New Roman" panose="02020603050405020304" pitchFamily="18" charset="0"/>
                <a:cs typeface="Times New Roman" panose="02020603050405020304" pitchFamily="18" charset="0"/>
              </a:rPr>
              <a:t>Білім алушыларды топқа бөлу (3 топ)</a:t>
            </a:r>
          </a:p>
          <a:p>
            <a:pPr lvl="0" eaLnBrk="0" fontAlgn="base" hangingPunct="0">
              <a:spcBef>
                <a:spcPct val="0"/>
              </a:spcBef>
              <a:spcAft>
                <a:spcPct val="0"/>
              </a:spcAft>
            </a:pPr>
            <a:r>
              <a:rPr lang="kk-KZ" altLang="ru-RU" sz="2800" dirty="0">
                <a:latin typeface="Times New Roman" panose="02020603050405020304" pitchFamily="18" charset="0"/>
                <a:cs typeface="Times New Roman" panose="02020603050405020304" pitchFamily="18" charset="0"/>
              </a:rPr>
              <a:t>1-топ: Электр қауіпсіздігі</a:t>
            </a:r>
          </a:p>
          <a:p>
            <a:pPr lvl="0" eaLnBrk="0" fontAlgn="base" hangingPunct="0">
              <a:spcBef>
                <a:spcPct val="0"/>
              </a:spcBef>
              <a:spcAft>
                <a:spcPct val="0"/>
              </a:spcAft>
            </a:pPr>
            <a:r>
              <a:rPr lang="kk-KZ" altLang="ru-RU" sz="2800" dirty="0">
                <a:latin typeface="Times New Roman" panose="02020603050405020304" pitchFamily="18" charset="0"/>
                <a:cs typeface="Times New Roman" panose="02020603050405020304" pitchFamily="18" charset="0"/>
              </a:rPr>
              <a:t>2-топ: Құралдармен жұмыс</a:t>
            </a:r>
          </a:p>
          <a:p>
            <a:pPr lvl="0" eaLnBrk="0" fontAlgn="base" hangingPunct="0">
              <a:spcBef>
                <a:spcPct val="0"/>
              </a:spcBef>
              <a:spcAft>
                <a:spcPct val="0"/>
              </a:spcAft>
            </a:pPr>
            <a:r>
              <a:rPr lang="kk-KZ" altLang="ru-RU" sz="2800" dirty="0">
                <a:latin typeface="Times New Roman" panose="02020603050405020304" pitchFamily="18" charset="0"/>
                <a:cs typeface="Times New Roman" panose="02020603050405020304" pitchFamily="18" charset="0"/>
              </a:rPr>
              <a:t>3-топ: Жұмыс тәртібі</a:t>
            </a:r>
          </a:p>
          <a:p>
            <a:pPr>
              <a:spcBef>
                <a:spcPct val="0"/>
              </a:spcBef>
            </a:pPr>
            <a:endParaRPr lang="ru-RU" sz="2800" dirty="0">
              <a:latin typeface="Times New Roman" panose="02020603050405020304" pitchFamily="18" charset="0"/>
              <a:cs typeface="Times New Roman" panose="02020603050405020304" pitchFamily="18" charset="0"/>
            </a:endParaRPr>
          </a:p>
          <a:p>
            <a:pPr>
              <a:spcBef>
                <a:spcPct val="0"/>
              </a:spcBef>
            </a:pPr>
            <a:endParaRPr lang="ru-RU" sz="2800" dirty="0">
              <a:latin typeface="Times New Roman" panose="02020603050405020304" pitchFamily="18" charset="0"/>
              <a:cs typeface="Times New Roman" panose="02020603050405020304" pitchFamily="18" charset="0"/>
            </a:endParaRPr>
          </a:p>
          <a:p>
            <a:pPr>
              <a:spcBef>
                <a:spcPct val="0"/>
              </a:spcBef>
            </a:pPr>
            <a:endParaRPr lang="ru-RU" sz="2800" b="1" dirty="0">
              <a:latin typeface="Times New Roman" panose="02020603050405020304" pitchFamily="18" charset="0"/>
              <a:cs typeface="Times New Roman" panose="02020603050405020304" pitchFamily="18" charset="0"/>
            </a:endParaRPr>
          </a:p>
          <a:p>
            <a:pPr>
              <a:spcBef>
                <a:spcPct val="0"/>
              </a:spcBef>
            </a:pPr>
            <a:endParaRPr lang="kk-KZ" sz="2800" b="1" dirty="0">
              <a:latin typeface="Times New Roman" panose="02020603050405020304" pitchFamily="18" charset="0"/>
              <a:cs typeface="Times New Roman" panose="02020603050405020304" pitchFamily="18" charset="0"/>
            </a:endParaRPr>
          </a:p>
          <a:p>
            <a:pPr>
              <a:spcBef>
                <a:spcPct val="0"/>
              </a:spcBef>
            </a:pPr>
            <a:endParaRPr lang="kk-KZ" sz="2800" b="1" dirty="0">
              <a:latin typeface="Times New Roman" panose="02020603050405020304" pitchFamily="18" charset="0"/>
              <a:cs typeface="Times New Roman" panose="02020603050405020304" pitchFamily="18" charset="0"/>
            </a:endParaRPr>
          </a:p>
          <a:p>
            <a:pPr>
              <a:spcBef>
                <a:spcPct val="0"/>
              </a:spcBef>
            </a:pPr>
            <a:endParaRPr lang="kk-KZ" sz="2800" b="1" dirty="0">
              <a:latin typeface="Times New Roman" panose="02020603050405020304" pitchFamily="18" charset="0"/>
              <a:cs typeface="Times New Roman" panose="02020603050405020304" pitchFamily="18" charset="0"/>
            </a:endParaRPr>
          </a:p>
          <a:p>
            <a:pPr>
              <a:spcBef>
                <a:spcPct val="0"/>
              </a:spcBef>
            </a:pPr>
            <a:endParaRPr lang="kk-KZ" sz="2800" b="1" dirty="0">
              <a:latin typeface="Times New Roman" panose="02020603050405020304" pitchFamily="18" charset="0"/>
              <a:cs typeface="Times New Roman" panose="02020603050405020304" pitchFamily="18" charset="0"/>
            </a:endParaRPr>
          </a:p>
          <a:p>
            <a:pPr>
              <a:spcBef>
                <a:spcPct val="0"/>
              </a:spcBef>
            </a:pPr>
            <a:endParaRPr lang="kk-KZ" sz="2800" b="1" dirty="0">
              <a:latin typeface="Times New Roman" panose="02020603050405020304" pitchFamily="18" charset="0"/>
              <a:cs typeface="Times New Roman" panose="02020603050405020304" pitchFamily="18" charset="0"/>
            </a:endParaRPr>
          </a:p>
          <a:p>
            <a:pPr>
              <a:spcBef>
                <a:spcPct val="0"/>
              </a:spcBef>
            </a:pPr>
            <a:endParaRPr lang="kk-KZ" sz="2800" b="1" dirty="0">
              <a:latin typeface="Times New Roman" panose="02020603050405020304" pitchFamily="18" charset="0"/>
              <a:cs typeface="Times New Roman" panose="02020603050405020304" pitchFamily="18" charset="0"/>
            </a:endParaRPr>
          </a:p>
        </p:txBody>
      </p:sp>
      <p:sp>
        <p:nvSpPr>
          <p:cNvPr id="75" name="TextBox 75"/>
          <p:cNvSpPr txBox="1"/>
          <p:nvPr/>
        </p:nvSpPr>
        <p:spPr>
          <a:xfrm>
            <a:off x="3310209" y="6519894"/>
            <a:ext cx="1074609" cy="522164"/>
          </a:xfrm>
          <a:prstGeom prst="rect">
            <a:avLst/>
          </a:prstGeom>
        </p:spPr>
        <p:txBody>
          <a:bodyPr lIns="0" tIns="0" rIns="0" bIns="0" rtlCol="0" anchor="t">
            <a:spAutoFit/>
          </a:bodyPr>
          <a:lstStyle/>
          <a:p>
            <a:pPr algn="ctr">
              <a:lnSpc>
                <a:spcPts val="4294"/>
              </a:lnSpc>
              <a:spcBef>
                <a:spcPct val="0"/>
              </a:spcBef>
            </a:pPr>
            <a:r>
              <a:rPr lang="en-US" sz="3067" dirty="0">
                <a:solidFill>
                  <a:srgbClr val="F8F6ED"/>
                </a:solidFill>
                <a:latin typeface="Monterchi"/>
                <a:ea typeface="Monterchi"/>
                <a:cs typeface="Monterchi"/>
                <a:sym typeface="Monterchi"/>
              </a:rPr>
              <a:t>2025</a:t>
            </a:r>
          </a:p>
        </p:txBody>
      </p:sp>
      <p:sp>
        <p:nvSpPr>
          <p:cNvPr id="77" name="TextBox 76">
            <a:extLst>
              <a:ext uri="{FF2B5EF4-FFF2-40B4-BE49-F238E27FC236}">
                <a16:creationId xmlns:a16="http://schemas.microsoft.com/office/drawing/2014/main" xmlns="" id="{FAE5D042-1B39-4E21-9207-68DE665DEC2E}"/>
              </a:ext>
            </a:extLst>
          </p:cNvPr>
          <p:cNvSpPr txBox="1"/>
          <p:nvPr/>
        </p:nvSpPr>
        <p:spPr>
          <a:xfrm>
            <a:off x="9596586" y="1617812"/>
            <a:ext cx="6760251" cy="9541073"/>
          </a:xfrm>
          <a:prstGeom prst="rect">
            <a:avLst/>
          </a:prstGeom>
          <a:noFill/>
        </p:spPr>
        <p:txBody>
          <a:bodyPr wrap="square" rtlCol="0">
            <a:spAutoFit/>
          </a:bodyPr>
          <a:lstStyle/>
          <a:p>
            <a:pPr lvl="0" eaLnBrk="0" fontAlgn="base" hangingPunct="0">
              <a:spcBef>
                <a:spcPct val="0"/>
              </a:spcBef>
              <a:spcAft>
                <a:spcPct val="0"/>
              </a:spcAft>
            </a:pPr>
            <a:endParaRPr lang="kk-KZ" altLang="ru-RU" sz="3200" dirty="0">
              <a:latin typeface="Times New Roman" panose="02020603050405020304" pitchFamily="18" charset="0"/>
              <a:cs typeface="Times New Roman" panose="02020603050405020304" pitchFamily="18" charset="0"/>
            </a:endParaRPr>
          </a:p>
          <a:p>
            <a:pPr>
              <a:spcBef>
                <a:spcPct val="0"/>
              </a:spcBef>
            </a:pPr>
            <a:r>
              <a:rPr lang="en-US" sz="3200" b="1" dirty="0">
                <a:latin typeface="Times New Roman" panose="02020603050405020304" pitchFamily="18" charset="0"/>
                <a:cs typeface="Times New Roman" panose="02020603050405020304" pitchFamily="18" charset="0"/>
              </a:rPr>
              <a:t>III. </a:t>
            </a:r>
            <a:r>
              <a:rPr lang="ru-RU" sz="3200" b="1" dirty="0">
                <a:latin typeface="Times New Roman" panose="02020603050405020304" pitchFamily="18" charset="0"/>
                <a:cs typeface="Times New Roman" panose="02020603050405020304" pitchFamily="18" charset="0"/>
              </a:rPr>
              <a:t>Жаңа сабақ </a:t>
            </a:r>
          </a:p>
          <a:p>
            <a:pPr>
              <a:spcBef>
                <a:spcPct val="0"/>
              </a:spcBef>
            </a:pPr>
            <a:r>
              <a:rPr lang="ru-RU" sz="3200" dirty="0">
                <a:latin typeface="Times New Roman" panose="02020603050405020304" pitchFamily="18" charset="0"/>
                <a:cs typeface="Times New Roman" panose="02020603050405020304" pitchFamily="18" charset="0"/>
              </a:rPr>
              <a:t>Кәсіби мәтіндермен таныстырамын:</a:t>
            </a:r>
          </a:p>
          <a:p>
            <a:pPr>
              <a:spcBef>
                <a:spcPct val="0"/>
              </a:spcBef>
            </a:pPr>
            <a:r>
              <a:rPr lang="ru-RU" sz="3200" dirty="0">
                <a:latin typeface="Times New Roman" panose="02020603050405020304" pitchFamily="18" charset="0"/>
                <a:cs typeface="Times New Roman" panose="02020603050405020304" pitchFamily="18" charset="0"/>
              </a:rPr>
              <a:t>Электр қауіпсіздігі</a:t>
            </a:r>
          </a:p>
          <a:p>
            <a:pPr>
              <a:spcBef>
                <a:spcPct val="0"/>
              </a:spcBef>
            </a:pPr>
            <a:r>
              <a:rPr lang="ru-RU" sz="3200" dirty="0">
                <a:latin typeface="Times New Roman" panose="02020603050405020304" pitchFamily="18" charset="0"/>
                <a:cs typeface="Times New Roman" panose="02020603050405020304" pitchFamily="18" charset="0"/>
              </a:rPr>
              <a:t>Құралдармен жұмыс</a:t>
            </a:r>
          </a:p>
          <a:p>
            <a:pPr>
              <a:spcBef>
                <a:spcPct val="0"/>
              </a:spcBef>
            </a:pPr>
            <a:r>
              <a:rPr lang="ru-RU" sz="3200" dirty="0">
                <a:latin typeface="Times New Roman" panose="02020603050405020304" pitchFamily="18" charset="0"/>
                <a:cs typeface="Times New Roman" panose="02020603050405020304" pitchFamily="18" charset="0"/>
              </a:rPr>
              <a:t>Жұмыс тәртібі</a:t>
            </a:r>
          </a:p>
          <a:p>
            <a:pPr>
              <a:spcBef>
                <a:spcPct val="0"/>
              </a:spcBef>
            </a:pPr>
            <a:r>
              <a:rPr lang="ru-RU" sz="3200" dirty="0">
                <a:latin typeface="Times New Roman" panose="02020603050405020304" pitchFamily="18" charset="0"/>
                <a:cs typeface="Times New Roman" panose="02020603050405020304" pitchFamily="18" charset="0"/>
              </a:rPr>
              <a:t> </a:t>
            </a:r>
            <a:r>
              <a:rPr lang="ru-RU" sz="3200" b="1" dirty="0">
                <a:latin typeface="Times New Roman" panose="02020603050405020304" pitchFamily="18" charset="0"/>
                <a:cs typeface="Times New Roman" panose="02020603050405020304" pitchFamily="18" charset="0"/>
              </a:rPr>
              <a:t>Негізгі ой</a:t>
            </a:r>
            <a:r>
              <a:rPr lang="ru-RU" sz="3200" dirty="0">
                <a:latin typeface="Times New Roman" panose="02020603050405020304" pitchFamily="18" charset="0"/>
                <a:cs typeface="Times New Roman" panose="02020603050405020304" pitchFamily="18" charset="0"/>
              </a:rPr>
              <a:t>: Қауіпсіздік тек әрекетте емес, дұрыс және нақты сөйлеуде де көрінеді</a:t>
            </a:r>
          </a:p>
          <a:p>
            <a:pPr>
              <a:spcBef>
                <a:spcPct val="0"/>
              </a:spcBef>
            </a:pPr>
            <a:endParaRPr lang="ru-RU" sz="3200" b="1" dirty="0">
              <a:latin typeface="Times New Roman" panose="02020603050405020304" pitchFamily="18" charset="0"/>
              <a:cs typeface="Times New Roman" panose="02020603050405020304" pitchFamily="18" charset="0"/>
            </a:endParaRPr>
          </a:p>
          <a:p>
            <a:pPr>
              <a:spcBef>
                <a:spcPct val="0"/>
              </a:spcBef>
            </a:pPr>
            <a:endParaRPr lang="kk-KZ"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kk-KZ" altLang="ru-RU" sz="2400" dirty="0">
                <a:latin typeface="Times New Roman" panose="02020603050405020304" pitchFamily="18" charset="0"/>
                <a:cs typeface="Times New Roman" panose="02020603050405020304" pitchFamily="18" charset="0"/>
              </a:rPr>
              <a:t>________________________________________</a:t>
            </a:r>
          </a:p>
          <a:p>
            <a:pPr lvl="0" eaLnBrk="0" fontAlgn="base" hangingPunct="0">
              <a:spcBef>
                <a:spcPct val="0"/>
              </a:spcBef>
              <a:spcAft>
                <a:spcPct val="0"/>
              </a:spcAft>
            </a:pPr>
            <a:endParaRPr lang="kk-KZ" altLang="ru-RU" sz="2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3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ru-RU" altLang="ru-RU" sz="12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endParaRPr lang="ru-RU" dirty="0"/>
          </a:p>
        </p:txBody>
      </p:sp>
      <p:pic>
        <p:nvPicPr>
          <p:cNvPr id="205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84818" y="8536328"/>
            <a:ext cx="2690942" cy="17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96509" y="6590923"/>
            <a:ext cx="2552968" cy="1913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58363" y="6338000"/>
            <a:ext cx="2434793" cy="182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98759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6ED"/>
        </a:solidFill>
        <a:effectLst/>
      </p:bgPr>
    </p:bg>
    <p:spTree>
      <p:nvGrpSpPr>
        <p:cNvPr id="1" name=""/>
        <p:cNvGrpSpPr/>
        <p:nvPr/>
      </p:nvGrpSpPr>
      <p:grpSpPr>
        <a:xfrm>
          <a:off x="0" y="0"/>
          <a:ext cx="0" cy="0"/>
          <a:chOff x="0" y="0"/>
          <a:chExt cx="0" cy="0"/>
        </a:xfrm>
      </p:grpSpPr>
      <p:sp>
        <p:nvSpPr>
          <p:cNvPr id="2" name="Freeform 2"/>
          <p:cNvSpPr/>
          <p:nvPr/>
        </p:nvSpPr>
        <p:spPr>
          <a:xfrm rot="-1027091">
            <a:off x="12569820" y="-2394357"/>
            <a:ext cx="6700188" cy="6700188"/>
          </a:xfrm>
          <a:custGeom>
            <a:avLst/>
            <a:gdLst/>
            <a:ahLst/>
            <a:cxnLst/>
            <a:rect l="l" t="t" r="r" b="b"/>
            <a:pathLst>
              <a:path w="6700188" h="6700188">
                <a:moveTo>
                  <a:pt x="0" y="0"/>
                </a:moveTo>
                <a:lnTo>
                  <a:pt x="6700188" y="0"/>
                </a:lnTo>
                <a:lnTo>
                  <a:pt x="6700188" y="6700188"/>
                </a:lnTo>
                <a:lnTo>
                  <a:pt x="0" y="6700188"/>
                </a:lnTo>
                <a:lnTo>
                  <a:pt x="0" y="0"/>
                </a:lnTo>
                <a:close/>
              </a:path>
            </a:pathLst>
          </a:custGeom>
          <a:blipFill>
            <a:blip r:embed="rId3"/>
            <a:stretch>
              <a:fillRect/>
            </a:stretch>
          </a:blipFill>
        </p:spPr>
        <p:txBody>
          <a:bodyPr/>
          <a:lstStyle/>
          <a:p>
            <a:endParaRPr lang="x-none"/>
          </a:p>
        </p:txBody>
      </p:sp>
      <p:sp>
        <p:nvSpPr>
          <p:cNvPr id="3" name="Freeform 3"/>
          <p:cNvSpPr/>
          <p:nvPr/>
        </p:nvSpPr>
        <p:spPr>
          <a:xfrm rot="-1060020">
            <a:off x="12930812" y="-1172202"/>
            <a:ext cx="8298778" cy="2344405"/>
          </a:xfrm>
          <a:custGeom>
            <a:avLst/>
            <a:gdLst/>
            <a:ahLst/>
            <a:cxnLst/>
            <a:rect l="l" t="t" r="r" b="b"/>
            <a:pathLst>
              <a:path w="8298778" h="2344405">
                <a:moveTo>
                  <a:pt x="0" y="0"/>
                </a:moveTo>
                <a:lnTo>
                  <a:pt x="8298778" y="0"/>
                </a:lnTo>
                <a:lnTo>
                  <a:pt x="8298778" y="2344404"/>
                </a:lnTo>
                <a:lnTo>
                  <a:pt x="0" y="2344404"/>
                </a:lnTo>
                <a:lnTo>
                  <a:pt x="0" y="0"/>
                </a:lnTo>
                <a:close/>
              </a:path>
            </a:pathLst>
          </a:custGeom>
          <a:blipFill>
            <a:blip>
              <a:extLst>
                <a:ext uri="{96DAC541-7B7A-43D3-8B79-37D633B846F1}">
                  <asvg:svgBlip xmlns:asvg="http://schemas.microsoft.com/office/drawing/2016/SVG/main" xmlns="" r:embed="rId4"/>
                </a:ext>
              </a:extLst>
            </a:blip>
            <a:stretch>
              <a:fillRect/>
            </a:stretch>
          </a:blipFill>
        </p:spPr>
        <p:txBody>
          <a:bodyPr/>
          <a:lstStyle/>
          <a:p>
            <a:endParaRPr lang="x-none"/>
          </a:p>
        </p:txBody>
      </p:sp>
      <p:sp>
        <p:nvSpPr>
          <p:cNvPr id="4" name="Freeform 4"/>
          <p:cNvSpPr/>
          <p:nvPr/>
        </p:nvSpPr>
        <p:spPr>
          <a:xfrm rot="-1060020">
            <a:off x="13904419" y="914008"/>
            <a:ext cx="8298778" cy="2344405"/>
          </a:xfrm>
          <a:custGeom>
            <a:avLst/>
            <a:gdLst/>
            <a:ahLst/>
            <a:cxnLst/>
            <a:rect l="l" t="t" r="r" b="b"/>
            <a:pathLst>
              <a:path w="8298778" h="2344405">
                <a:moveTo>
                  <a:pt x="0" y="0"/>
                </a:moveTo>
                <a:lnTo>
                  <a:pt x="8298778" y="0"/>
                </a:lnTo>
                <a:lnTo>
                  <a:pt x="8298778" y="2344405"/>
                </a:lnTo>
                <a:lnTo>
                  <a:pt x="0" y="2344405"/>
                </a:lnTo>
                <a:lnTo>
                  <a:pt x="0" y="0"/>
                </a:lnTo>
                <a:close/>
              </a:path>
            </a:pathLst>
          </a:custGeom>
          <a:blipFill>
            <a:blip>
              <a:extLst>
                <a:ext uri="{96DAC541-7B7A-43D3-8B79-37D633B846F1}">
                  <asvg:svgBlip xmlns:asvg="http://schemas.microsoft.com/office/drawing/2016/SVG/main" xmlns="" r:embed="rId4"/>
                </a:ext>
              </a:extLst>
            </a:blip>
            <a:stretch>
              <a:fillRect/>
            </a:stretch>
          </a:blipFill>
        </p:spPr>
        <p:txBody>
          <a:bodyPr/>
          <a:lstStyle/>
          <a:p>
            <a:endParaRPr lang="x-none"/>
          </a:p>
        </p:txBody>
      </p:sp>
      <p:sp>
        <p:nvSpPr>
          <p:cNvPr id="5" name="Freeform 5"/>
          <p:cNvSpPr/>
          <p:nvPr/>
        </p:nvSpPr>
        <p:spPr>
          <a:xfrm rot="815579">
            <a:off x="-1672909" y="-30861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x-none"/>
          </a:p>
        </p:txBody>
      </p:sp>
      <p:sp>
        <p:nvSpPr>
          <p:cNvPr id="6" name="Freeform 6"/>
          <p:cNvSpPr/>
          <p:nvPr/>
        </p:nvSpPr>
        <p:spPr>
          <a:xfrm rot="-5239005">
            <a:off x="14836597" y="5187494"/>
            <a:ext cx="5592535" cy="1803593"/>
          </a:xfrm>
          <a:custGeom>
            <a:avLst/>
            <a:gdLst/>
            <a:ahLst/>
            <a:cxnLst/>
            <a:rect l="l" t="t" r="r" b="b"/>
            <a:pathLst>
              <a:path w="5592535" h="1803593">
                <a:moveTo>
                  <a:pt x="0" y="0"/>
                </a:moveTo>
                <a:lnTo>
                  <a:pt x="5592535" y="0"/>
                </a:lnTo>
                <a:lnTo>
                  <a:pt x="5592535" y="1803593"/>
                </a:lnTo>
                <a:lnTo>
                  <a:pt x="0" y="1803593"/>
                </a:lnTo>
                <a:lnTo>
                  <a:pt x="0" y="0"/>
                </a:lnTo>
                <a:close/>
              </a:path>
            </a:pathLst>
          </a:custGeom>
          <a:blipFill>
            <a:blip r:embed="rId6"/>
            <a:stretch>
              <a:fillRect/>
            </a:stretch>
          </a:blipFill>
        </p:spPr>
        <p:txBody>
          <a:bodyPr/>
          <a:lstStyle/>
          <a:p>
            <a:endParaRPr lang="x-none"/>
          </a:p>
        </p:txBody>
      </p:sp>
      <p:sp>
        <p:nvSpPr>
          <p:cNvPr id="7" name="Freeform 7"/>
          <p:cNvSpPr/>
          <p:nvPr/>
        </p:nvSpPr>
        <p:spPr>
          <a:xfrm rot="747941">
            <a:off x="13038597" y="7011975"/>
            <a:ext cx="7125109" cy="3259737"/>
          </a:xfrm>
          <a:custGeom>
            <a:avLst/>
            <a:gdLst/>
            <a:ahLst/>
            <a:cxnLst/>
            <a:rect l="l" t="t" r="r" b="b"/>
            <a:pathLst>
              <a:path w="7125109" h="3259737">
                <a:moveTo>
                  <a:pt x="0" y="0"/>
                </a:moveTo>
                <a:lnTo>
                  <a:pt x="7125109" y="0"/>
                </a:lnTo>
                <a:lnTo>
                  <a:pt x="7125109" y="3259737"/>
                </a:lnTo>
                <a:lnTo>
                  <a:pt x="0" y="3259737"/>
                </a:lnTo>
                <a:lnTo>
                  <a:pt x="0" y="0"/>
                </a:lnTo>
                <a:close/>
              </a:path>
            </a:pathLst>
          </a:custGeom>
          <a:blipFill>
            <a:blip r:embed="rId7"/>
            <a:stretch>
              <a:fillRect/>
            </a:stretch>
          </a:blipFill>
        </p:spPr>
        <p:txBody>
          <a:bodyPr/>
          <a:lstStyle/>
          <a:p>
            <a:endParaRPr lang="x-none"/>
          </a:p>
        </p:txBody>
      </p:sp>
      <p:sp>
        <p:nvSpPr>
          <p:cNvPr id="8" name="Freeform 8"/>
          <p:cNvSpPr/>
          <p:nvPr/>
        </p:nvSpPr>
        <p:spPr>
          <a:xfrm rot="-1154372">
            <a:off x="-2354202" y="3983403"/>
            <a:ext cx="6250608" cy="4023829"/>
          </a:xfrm>
          <a:custGeom>
            <a:avLst/>
            <a:gdLst/>
            <a:ahLst/>
            <a:cxnLst/>
            <a:rect l="l" t="t" r="r" b="b"/>
            <a:pathLst>
              <a:path w="6250608" h="4023829">
                <a:moveTo>
                  <a:pt x="0" y="0"/>
                </a:moveTo>
                <a:lnTo>
                  <a:pt x="6250609" y="0"/>
                </a:lnTo>
                <a:lnTo>
                  <a:pt x="6250609" y="4023829"/>
                </a:lnTo>
                <a:lnTo>
                  <a:pt x="0" y="4023829"/>
                </a:lnTo>
                <a:lnTo>
                  <a:pt x="0" y="0"/>
                </a:lnTo>
                <a:close/>
              </a:path>
            </a:pathLst>
          </a:custGeom>
          <a:blipFill>
            <a:blip r:embed="rId8"/>
            <a:stretch>
              <a:fillRect/>
            </a:stretch>
          </a:blipFill>
        </p:spPr>
        <p:txBody>
          <a:bodyPr/>
          <a:lstStyle/>
          <a:p>
            <a:endParaRPr lang="x-none"/>
          </a:p>
        </p:txBody>
      </p:sp>
      <p:sp>
        <p:nvSpPr>
          <p:cNvPr id="9" name="Freeform 9"/>
          <p:cNvSpPr/>
          <p:nvPr/>
        </p:nvSpPr>
        <p:spPr>
          <a:xfrm rot="-539805">
            <a:off x="6277540" y="-892487"/>
            <a:ext cx="6638093" cy="5551106"/>
          </a:xfrm>
          <a:custGeom>
            <a:avLst/>
            <a:gdLst/>
            <a:ahLst/>
            <a:cxnLst/>
            <a:rect l="l" t="t" r="r" b="b"/>
            <a:pathLst>
              <a:path w="6638093" h="5551106">
                <a:moveTo>
                  <a:pt x="0" y="0"/>
                </a:moveTo>
                <a:lnTo>
                  <a:pt x="6638094" y="0"/>
                </a:lnTo>
                <a:lnTo>
                  <a:pt x="6638094" y="5551106"/>
                </a:lnTo>
                <a:lnTo>
                  <a:pt x="0" y="5551106"/>
                </a:lnTo>
                <a:lnTo>
                  <a:pt x="0" y="0"/>
                </a:lnTo>
                <a:close/>
              </a:path>
            </a:pathLst>
          </a:custGeom>
          <a:blipFill>
            <a:blip r:embed="rId9"/>
            <a:stretch>
              <a:fillRect/>
            </a:stretch>
          </a:blipFill>
        </p:spPr>
        <p:txBody>
          <a:bodyPr/>
          <a:lstStyle/>
          <a:p>
            <a:endParaRPr lang="x-none"/>
          </a:p>
        </p:txBody>
      </p:sp>
      <p:sp>
        <p:nvSpPr>
          <p:cNvPr id="10" name="Freeform 10"/>
          <p:cNvSpPr/>
          <p:nvPr/>
        </p:nvSpPr>
        <p:spPr>
          <a:xfrm>
            <a:off x="1028700" y="955737"/>
            <a:ext cx="16230600" cy="10651331"/>
          </a:xfrm>
          <a:custGeom>
            <a:avLst/>
            <a:gdLst/>
            <a:ahLst/>
            <a:cxnLst/>
            <a:rect l="l" t="t" r="r" b="b"/>
            <a:pathLst>
              <a:path w="16230600" h="10651331">
                <a:moveTo>
                  <a:pt x="0" y="0"/>
                </a:moveTo>
                <a:lnTo>
                  <a:pt x="16230600" y="0"/>
                </a:lnTo>
                <a:lnTo>
                  <a:pt x="16230600" y="10651331"/>
                </a:lnTo>
                <a:lnTo>
                  <a:pt x="0" y="10651331"/>
                </a:lnTo>
                <a:lnTo>
                  <a:pt x="0" y="0"/>
                </a:lnTo>
                <a:close/>
              </a:path>
            </a:pathLst>
          </a:custGeom>
          <a:blipFill>
            <a:blip r:embed="rId10"/>
            <a:stretch>
              <a:fillRect/>
            </a:stretch>
          </a:blipFill>
        </p:spPr>
        <p:txBody>
          <a:bodyPr/>
          <a:lstStyle/>
          <a:p>
            <a:endParaRPr lang="x-none"/>
          </a:p>
        </p:txBody>
      </p:sp>
      <p:grpSp>
        <p:nvGrpSpPr>
          <p:cNvPr id="11" name="Group 11"/>
          <p:cNvGrpSpPr/>
          <p:nvPr/>
        </p:nvGrpSpPr>
        <p:grpSpPr>
          <a:xfrm>
            <a:off x="16196929" y="5425059"/>
            <a:ext cx="1712950" cy="2202900"/>
            <a:chOff x="0" y="0"/>
            <a:chExt cx="451147" cy="580188"/>
          </a:xfrm>
        </p:grpSpPr>
        <p:sp>
          <p:nvSpPr>
            <p:cNvPr id="12" name="Freeform 12"/>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423217"/>
            </a:solidFill>
          </p:spPr>
          <p:txBody>
            <a:bodyPr/>
            <a:lstStyle/>
            <a:p>
              <a:endParaRPr lang="x-none"/>
            </a:p>
          </p:txBody>
        </p:sp>
        <p:sp>
          <p:nvSpPr>
            <p:cNvPr id="13" name="TextBox 13"/>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14" name="TextBox 14"/>
          <p:cNvSpPr txBox="1"/>
          <p:nvPr/>
        </p:nvSpPr>
        <p:spPr>
          <a:xfrm rot="5400000">
            <a:off x="16181662" y="6267574"/>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EDDFCC"/>
                </a:solidFill>
                <a:latin typeface="Monterchi Bold"/>
                <a:ea typeface="Monterchi Bold"/>
                <a:cs typeface="Monterchi Bold"/>
                <a:sym typeface="Monterchi Bold"/>
              </a:rPr>
              <a:t>CONTACT</a:t>
            </a:r>
          </a:p>
        </p:txBody>
      </p:sp>
      <p:grpSp>
        <p:nvGrpSpPr>
          <p:cNvPr id="15" name="Group 15"/>
          <p:cNvGrpSpPr/>
          <p:nvPr/>
        </p:nvGrpSpPr>
        <p:grpSpPr>
          <a:xfrm>
            <a:off x="16196929" y="4229405"/>
            <a:ext cx="1712950" cy="2437925"/>
            <a:chOff x="0" y="0"/>
            <a:chExt cx="451147" cy="642087"/>
          </a:xfrm>
        </p:grpSpPr>
        <p:sp>
          <p:nvSpPr>
            <p:cNvPr id="16" name="Freeform 16"/>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665336"/>
            </a:solidFill>
          </p:spPr>
          <p:txBody>
            <a:bodyPr/>
            <a:lstStyle/>
            <a:p>
              <a:endParaRPr lang="x-none"/>
            </a:p>
          </p:txBody>
        </p:sp>
        <p:sp>
          <p:nvSpPr>
            <p:cNvPr id="17" name="TextBox 17"/>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18" name="TextBox 18"/>
          <p:cNvSpPr txBox="1"/>
          <p:nvPr/>
        </p:nvSpPr>
        <p:spPr>
          <a:xfrm rot="5400000">
            <a:off x="16061676" y="5127522"/>
            <a:ext cx="2202900" cy="671830"/>
          </a:xfrm>
          <a:prstGeom prst="rect">
            <a:avLst/>
          </a:prstGeom>
        </p:spPr>
        <p:txBody>
          <a:bodyPr lIns="0" tIns="0" rIns="0" bIns="0" rtlCol="0" anchor="t">
            <a:spAutoFit/>
          </a:bodyPr>
          <a:lstStyle/>
          <a:p>
            <a:pPr algn="ctr">
              <a:lnSpc>
                <a:spcPts val="2645"/>
              </a:lnSpc>
            </a:pPr>
            <a:r>
              <a:rPr lang="en-US" sz="2300" b="1">
                <a:solidFill>
                  <a:srgbClr val="EDDFCC"/>
                </a:solidFill>
                <a:latin typeface="Monterchi Bold"/>
                <a:ea typeface="Monterchi Bold"/>
                <a:cs typeface="Monterchi Bold"/>
                <a:sym typeface="Monterchi Bold"/>
              </a:rPr>
              <a:t>PROJECT PORTFOLIO</a:t>
            </a:r>
          </a:p>
        </p:txBody>
      </p:sp>
      <p:grpSp>
        <p:nvGrpSpPr>
          <p:cNvPr id="19" name="Group 19"/>
          <p:cNvGrpSpPr/>
          <p:nvPr/>
        </p:nvGrpSpPr>
        <p:grpSpPr>
          <a:xfrm>
            <a:off x="16196929" y="3299350"/>
            <a:ext cx="1712950" cy="2437925"/>
            <a:chOff x="0" y="0"/>
            <a:chExt cx="451147" cy="642087"/>
          </a:xfrm>
        </p:grpSpPr>
        <p:sp>
          <p:nvSpPr>
            <p:cNvPr id="20" name="Freeform 20"/>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96805B"/>
            </a:solidFill>
          </p:spPr>
          <p:txBody>
            <a:bodyPr/>
            <a:lstStyle/>
            <a:p>
              <a:endParaRPr lang="x-none"/>
            </a:p>
          </p:txBody>
        </p:sp>
        <p:sp>
          <p:nvSpPr>
            <p:cNvPr id="21" name="TextBox 21"/>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2" name="TextBox 22"/>
          <p:cNvSpPr txBox="1"/>
          <p:nvPr/>
        </p:nvSpPr>
        <p:spPr>
          <a:xfrm rot="5400000">
            <a:off x="16261066" y="4392108"/>
            <a:ext cx="2202900" cy="389255"/>
          </a:xfrm>
          <a:prstGeom prst="rect">
            <a:avLst/>
          </a:prstGeom>
        </p:spPr>
        <p:txBody>
          <a:bodyPr lIns="0" tIns="0" rIns="0" bIns="0" rtlCol="0" anchor="t">
            <a:spAutoFit/>
          </a:bodyPr>
          <a:lstStyle/>
          <a:p>
            <a:pPr algn="ctr">
              <a:lnSpc>
                <a:spcPts val="3220"/>
              </a:lnSpc>
              <a:spcBef>
                <a:spcPct val="0"/>
              </a:spcBef>
            </a:pPr>
            <a:r>
              <a:rPr lang="en-US" sz="2300" b="1" dirty="0">
                <a:solidFill>
                  <a:srgbClr val="EDDFCC"/>
                </a:solidFill>
                <a:latin typeface="Monterchi Bold"/>
                <a:ea typeface="Monterchi Bold"/>
                <a:cs typeface="Monterchi Bold"/>
                <a:sym typeface="Monterchi Bold"/>
              </a:rPr>
              <a:t>EXPERIENCE</a:t>
            </a:r>
          </a:p>
        </p:txBody>
      </p:sp>
      <p:grpSp>
        <p:nvGrpSpPr>
          <p:cNvPr id="23" name="Group 23"/>
          <p:cNvGrpSpPr/>
          <p:nvPr/>
        </p:nvGrpSpPr>
        <p:grpSpPr>
          <a:xfrm>
            <a:off x="16196929" y="2415971"/>
            <a:ext cx="1712950" cy="2437925"/>
            <a:chOff x="0" y="0"/>
            <a:chExt cx="451147" cy="642087"/>
          </a:xfrm>
        </p:grpSpPr>
        <p:sp>
          <p:nvSpPr>
            <p:cNvPr id="24" name="Freeform 24"/>
            <p:cNvSpPr/>
            <p:nvPr/>
          </p:nvSpPr>
          <p:spPr>
            <a:xfrm>
              <a:off x="0" y="0"/>
              <a:ext cx="451147" cy="642087"/>
            </a:xfrm>
            <a:custGeom>
              <a:avLst/>
              <a:gdLst/>
              <a:ahLst/>
              <a:cxnLst/>
              <a:rect l="l" t="t" r="r" b="b"/>
              <a:pathLst>
                <a:path w="451147" h="642087">
                  <a:moveTo>
                    <a:pt x="158187" y="0"/>
                  </a:moveTo>
                  <a:lnTo>
                    <a:pt x="292960" y="0"/>
                  </a:lnTo>
                  <a:cubicBezTo>
                    <a:pt x="380324" y="0"/>
                    <a:pt x="451147" y="70823"/>
                    <a:pt x="451147" y="158187"/>
                  </a:cubicBezTo>
                  <a:lnTo>
                    <a:pt x="451147" y="483900"/>
                  </a:lnTo>
                  <a:cubicBezTo>
                    <a:pt x="451147" y="525854"/>
                    <a:pt x="434481" y="566089"/>
                    <a:pt x="404815" y="595755"/>
                  </a:cubicBezTo>
                  <a:cubicBezTo>
                    <a:pt x="375149" y="625421"/>
                    <a:pt x="334914" y="642087"/>
                    <a:pt x="292960" y="642087"/>
                  </a:cubicBezTo>
                  <a:lnTo>
                    <a:pt x="158187" y="642087"/>
                  </a:lnTo>
                  <a:cubicBezTo>
                    <a:pt x="70823" y="642087"/>
                    <a:pt x="0" y="571264"/>
                    <a:pt x="0" y="483900"/>
                  </a:cubicBezTo>
                  <a:lnTo>
                    <a:pt x="0" y="158187"/>
                  </a:lnTo>
                  <a:cubicBezTo>
                    <a:pt x="0" y="70823"/>
                    <a:pt x="70823" y="0"/>
                    <a:pt x="158187" y="0"/>
                  </a:cubicBezTo>
                  <a:close/>
                </a:path>
              </a:pathLst>
            </a:custGeom>
            <a:solidFill>
              <a:srgbClr val="D0C2A8"/>
            </a:solidFill>
          </p:spPr>
          <p:txBody>
            <a:bodyPr/>
            <a:lstStyle/>
            <a:p>
              <a:endParaRPr lang="x-none"/>
            </a:p>
          </p:txBody>
        </p:sp>
        <p:sp>
          <p:nvSpPr>
            <p:cNvPr id="25" name="TextBox 25"/>
            <p:cNvSpPr txBox="1"/>
            <p:nvPr/>
          </p:nvSpPr>
          <p:spPr>
            <a:xfrm>
              <a:off x="0" y="-47625"/>
              <a:ext cx="451147" cy="689712"/>
            </a:xfrm>
            <a:prstGeom prst="rect">
              <a:avLst/>
            </a:prstGeom>
          </p:spPr>
          <p:txBody>
            <a:bodyPr lIns="50800" tIns="50800" rIns="50800" bIns="50800" rtlCol="0" anchor="ctr"/>
            <a:lstStyle/>
            <a:p>
              <a:pPr algn="ctr">
                <a:lnSpc>
                  <a:spcPts val="3220"/>
                </a:lnSpc>
              </a:pPr>
              <a:endParaRPr/>
            </a:p>
          </p:txBody>
        </p:sp>
      </p:grpSp>
      <p:sp>
        <p:nvSpPr>
          <p:cNvPr id="26" name="TextBox 26"/>
          <p:cNvSpPr txBox="1"/>
          <p:nvPr/>
        </p:nvSpPr>
        <p:spPr>
          <a:xfrm rot="5400000">
            <a:off x="16261066" y="3440306"/>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PERSONAL SKILL</a:t>
            </a:r>
          </a:p>
        </p:txBody>
      </p:sp>
      <p:grpSp>
        <p:nvGrpSpPr>
          <p:cNvPr id="27" name="Group 27"/>
          <p:cNvGrpSpPr/>
          <p:nvPr/>
        </p:nvGrpSpPr>
        <p:grpSpPr>
          <a:xfrm>
            <a:off x="16196929" y="1802668"/>
            <a:ext cx="1712950" cy="2202900"/>
            <a:chOff x="0" y="0"/>
            <a:chExt cx="451147" cy="580188"/>
          </a:xfrm>
        </p:grpSpPr>
        <p:sp>
          <p:nvSpPr>
            <p:cNvPr id="28" name="Freeform 28"/>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EDDFCC"/>
            </a:solidFill>
          </p:spPr>
          <p:txBody>
            <a:bodyPr/>
            <a:lstStyle/>
            <a:p>
              <a:endParaRPr lang="x-none"/>
            </a:p>
          </p:txBody>
        </p:sp>
        <p:sp>
          <p:nvSpPr>
            <p:cNvPr id="29" name="TextBox 29"/>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0" name="TextBox 30"/>
          <p:cNvSpPr txBox="1"/>
          <p:nvPr/>
        </p:nvSpPr>
        <p:spPr>
          <a:xfrm rot="5400000">
            <a:off x="16261066" y="2709490"/>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EDUCATION</a:t>
            </a:r>
          </a:p>
        </p:txBody>
      </p:sp>
      <p:grpSp>
        <p:nvGrpSpPr>
          <p:cNvPr id="31" name="Group 31"/>
          <p:cNvGrpSpPr/>
          <p:nvPr/>
        </p:nvGrpSpPr>
        <p:grpSpPr>
          <a:xfrm>
            <a:off x="16196929" y="1096450"/>
            <a:ext cx="1712950" cy="2202900"/>
            <a:chOff x="0" y="0"/>
            <a:chExt cx="451147" cy="580188"/>
          </a:xfrm>
        </p:grpSpPr>
        <p:sp>
          <p:nvSpPr>
            <p:cNvPr id="32" name="Freeform 32"/>
            <p:cNvSpPr/>
            <p:nvPr/>
          </p:nvSpPr>
          <p:spPr>
            <a:xfrm>
              <a:off x="0" y="0"/>
              <a:ext cx="451147" cy="580188"/>
            </a:xfrm>
            <a:custGeom>
              <a:avLst/>
              <a:gdLst/>
              <a:ahLst/>
              <a:cxnLst/>
              <a:rect l="l" t="t" r="r" b="b"/>
              <a:pathLst>
                <a:path w="451147" h="580188">
                  <a:moveTo>
                    <a:pt x="158187" y="0"/>
                  </a:moveTo>
                  <a:lnTo>
                    <a:pt x="292960" y="0"/>
                  </a:lnTo>
                  <a:cubicBezTo>
                    <a:pt x="380324" y="0"/>
                    <a:pt x="451147" y="70823"/>
                    <a:pt x="451147" y="158187"/>
                  </a:cubicBezTo>
                  <a:lnTo>
                    <a:pt x="451147" y="422000"/>
                  </a:lnTo>
                  <a:cubicBezTo>
                    <a:pt x="451147" y="463954"/>
                    <a:pt x="434481" y="504190"/>
                    <a:pt x="404815" y="533856"/>
                  </a:cubicBezTo>
                  <a:cubicBezTo>
                    <a:pt x="375149" y="563522"/>
                    <a:pt x="334914" y="580188"/>
                    <a:pt x="292960" y="580188"/>
                  </a:cubicBezTo>
                  <a:lnTo>
                    <a:pt x="158187" y="580188"/>
                  </a:lnTo>
                  <a:cubicBezTo>
                    <a:pt x="70823" y="580188"/>
                    <a:pt x="0" y="509365"/>
                    <a:pt x="0" y="422000"/>
                  </a:cubicBezTo>
                  <a:lnTo>
                    <a:pt x="0" y="158187"/>
                  </a:lnTo>
                  <a:cubicBezTo>
                    <a:pt x="0" y="70823"/>
                    <a:pt x="70823" y="0"/>
                    <a:pt x="158187" y="0"/>
                  </a:cubicBezTo>
                  <a:close/>
                </a:path>
              </a:pathLst>
            </a:custGeom>
            <a:solidFill>
              <a:srgbClr val="F8F6ED"/>
            </a:solidFill>
          </p:spPr>
          <p:txBody>
            <a:bodyPr/>
            <a:lstStyle/>
            <a:p>
              <a:endParaRPr lang="x-none"/>
            </a:p>
          </p:txBody>
        </p:sp>
        <p:sp>
          <p:nvSpPr>
            <p:cNvPr id="33" name="TextBox 33"/>
            <p:cNvSpPr txBox="1"/>
            <p:nvPr/>
          </p:nvSpPr>
          <p:spPr>
            <a:xfrm>
              <a:off x="0" y="-47625"/>
              <a:ext cx="451147" cy="627813"/>
            </a:xfrm>
            <a:prstGeom prst="rect">
              <a:avLst/>
            </a:prstGeom>
          </p:spPr>
          <p:txBody>
            <a:bodyPr lIns="50800" tIns="50800" rIns="50800" bIns="50800" rtlCol="0" anchor="ctr"/>
            <a:lstStyle/>
            <a:p>
              <a:pPr algn="ctr">
                <a:lnSpc>
                  <a:spcPts val="3220"/>
                </a:lnSpc>
              </a:pPr>
              <a:endParaRPr/>
            </a:p>
          </p:txBody>
        </p:sp>
      </p:grpSp>
      <p:sp>
        <p:nvSpPr>
          <p:cNvPr id="34" name="Freeform 34"/>
          <p:cNvSpPr/>
          <p:nvPr/>
        </p:nvSpPr>
        <p:spPr>
          <a:xfrm>
            <a:off x="1321749" y="1040989"/>
            <a:ext cx="15627699" cy="10651331"/>
          </a:xfrm>
          <a:custGeom>
            <a:avLst/>
            <a:gdLst/>
            <a:ahLst/>
            <a:cxnLst/>
            <a:rect l="l" t="t" r="r" b="b"/>
            <a:pathLst>
              <a:path w="15627699" h="10651331">
                <a:moveTo>
                  <a:pt x="0" y="0"/>
                </a:moveTo>
                <a:lnTo>
                  <a:pt x="15627699" y="0"/>
                </a:lnTo>
                <a:lnTo>
                  <a:pt x="15627699" y="10651331"/>
                </a:lnTo>
                <a:lnTo>
                  <a:pt x="0" y="10651331"/>
                </a:lnTo>
                <a:lnTo>
                  <a:pt x="0" y="0"/>
                </a:lnTo>
                <a:close/>
              </a:path>
            </a:pathLst>
          </a:custGeom>
          <a:blipFill>
            <a:blip r:embed="rId10"/>
            <a:stretch>
              <a:fillRect l="-1093" r="-2764"/>
            </a:stretch>
          </a:blipFill>
        </p:spPr>
        <p:txBody>
          <a:bodyPr/>
          <a:lstStyle/>
          <a:p>
            <a:endParaRPr lang="x-none"/>
          </a:p>
        </p:txBody>
      </p:sp>
      <p:sp>
        <p:nvSpPr>
          <p:cNvPr id="61" name="Freeform 61"/>
          <p:cNvSpPr/>
          <p:nvPr/>
        </p:nvSpPr>
        <p:spPr>
          <a:xfrm rot="1314148">
            <a:off x="1965071" y="2035525"/>
            <a:ext cx="770850" cy="760890"/>
          </a:xfrm>
          <a:custGeom>
            <a:avLst/>
            <a:gdLst/>
            <a:ahLst/>
            <a:cxnLst/>
            <a:rect l="l" t="t" r="r" b="b"/>
            <a:pathLst>
              <a:path w="770850" h="760890">
                <a:moveTo>
                  <a:pt x="0" y="0"/>
                </a:moveTo>
                <a:lnTo>
                  <a:pt x="770850" y="0"/>
                </a:lnTo>
                <a:lnTo>
                  <a:pt x="770850" y="760891"/>
                </a:lnTo>
                <a:lnTo>
                  <a:pt x="0" y="760891"/>
                </a:lnTo>
                <a:lnTo>
                  <a:pt x="0" y="0"/>
                </a:lnTo>
                <a:close/>
              </a:path>
            </a:pathLst>
          </a:custGeom>
          <a:blipFill>
            <a:blip r:embed="rId11"/>
            <a:stretch>
              <a:fillRect/>
            </a:stretch>
          </a:blipFill>
        </p:spPr>
        <p:txBody>
          <a:bodyPr/>
          <a:lstStyle/>
          <a:p>
            <a:endParaRPr lang="x-none"/>
          </a:p>
        </p:txBody>
      </p:sp>
      <p:sp>
        <p:nvSpPr>
          <p:cNvPr id="65" name="TextBox 65"/>
          <p:cNvSpPr txBox="1"/>
          <p:nvPr/>
        </p:nvSpPr>
        <p:spPr>
          <a:xfrm rot="5400000">
            <a:off x="16261066" y="1935522"/>
            <a:ext cx="2202900" cy="389255"/>
          </a:xfrm>
          <a:prstGeom prst="rect">
            <a:avLst/>
          </a:prstGeom>
        </p:spPr>
        <p:txBody>
          <a:bodyPr lIns="0" tIns="0" rIns="0" bIns="0" rtlCol="0" anchor="t">
            <a:spAutoFit/>
          </a:bodyPr>
          <a:lstStyle/>
          <a:p>
            <a:pPr algn="ctr">
              <a:lnSpc>
                <a:spcPts val="3220"/>
              </a:lnSpc>
              <a:spcBef>
                <a:spcPct val="0"/>
              </a:spcBef>
            </a:pPr>
            <a:r>
              <a:rPr lang="en-US" sz="2300" b="1">
                <a:solidFill>
                  <a:srgbClr val="665336"/>
                </a:solidFill>
                <a:latin typeface="Monterchi Bold"/>
                <a:ea typeface="Monterchi Bold"/>
                <a:cs typeface="Monterchi Bold"/>
                <a:sym typeface="Monterchi Bold"/>
              </a:rPr>
              <a:t>ABOUT ME</a:t>
            </a:r>
          </a:p>
        </p:txBody>
      </p:sp>
      <p:sp>
        <p:nvSpPr>
          <p:cNvPr id="66" name="TextBox 66"/>
          <p:cNvSpPr txBox="1"/>
          <p:nvPr/>
        </p:nvSpPr>
        <p:spPr>
          <a:xfrm>
            <a:off x="1850975" y="1636130"/>
            <a:ext cx="7064425" cy="2462213"/>
          </a:xfrm>
          <a:prstGeom prst="rect">
            <a:avLst/>
          </a:prstGeom>
        </p:spPr>
        <p:txBody>
          <a:bodyPr wrap="square" lIns="0" tIns="0" rIns="0" bIns="0" rtlCol="0" anchor="t">
            <a:spAutoFit/>
          </a:bodyPr>
          <a:lstStyle/>
          <a:p>
            <a:pPr>
              <a:spcBef>
                <a:spcPct val="0"/>
              </a:spcBef>
            </a:pPr>
            <a:r>
              <a:rPr lang="ru-RU" sz="2800" dirty="0">
                <a:latin typeface="Times New Roman" panose="02020603050405020304" pitchFamily="18" charset="0"/>
                <a:cs typeface="Times New Roman" panose="02020603050405020304" pitchFamily="18" charset="0"/>
              </a:rPr>
              <a:t>1-топ:Электр қауіпсіздігі</a:t>
            </a:r>
          </a:p>
          <a:p>
            <a:pPr>
              <a:spcBef>
                <a:spcPct val="0"/>
              </a:spcBef>
            </a:pPr>
            <a:r>
              <a:rPr lang="ru-RU" sz="2800" dirty="0">
                <a:latin typeface="Times New Roman" panose="02020603050405020304" pitchFamily="18" charset="0"/>
                <a:cs typeface="Times New Roman" panose="02020603050405020304" pitchFamily="18" charset="0"/>
              </a:rPr>
              <a:t>2-топ: Құралдармен жұмыс</a:t>
            </a:r>
          </a:p>
          <a:p>
            <a:pPr>
              <a:spcBef>
                <a:spcPct val="0"/>
              </a:spcBef>
            </a:pPr>
            <a:r>
              <a:rPr lang="ru-RU" sz="2800" dirty="0">
                <a:latin typeface="Times New Roman" panose="02020603050405020304" pitchFamily="18" charset="0"/>
                <a:cs typeface="Times New Roman" panose="02020603050405020304" pitchFamily="18" charset="0"/>
              </a:rPr>
              <a:t>3-топ: Жұмыс тәртібі</a:t>
            </a:r>
          </a:p>
          <a:p>
            <a:pPr>
              <a:spcBef>
                <a:spcPct val="0"/>
              </a:spcBef>
            </a:pPr>
            <a:endParaRPr lang="ru-RU" sz="2400" dirty="0">
              <a:latin typeface="Times New Roman" panose="02020603050405020304" pitchFamily="18" charset="0"/>
              <a:cs typeface="Times New Roman" panose="02020603050405020304" pitchFamily="18" charset="0"/>
            </a:endParaRPr>
          </a:p>
          <a:p>
            <a:pPr>
              <a:spcBef>
                <a:spcPct val="0"/>
              </a:spcBef>
            </a:pPr>
            <a:r>
              <a:rPr lang="ru-RU" sz="2400" dirty="0">
                <a:latin typeface="Times New Roman" panose="02020603050405020304" pitchFamily="18" charset="0"/>
                <a:cs typeface="Times New Roman" panose="02020603050405020304" pitchFamily="18" charset="0"/>
              </a:rPr>
              <a:t>________________________________________</a:t>
            </a:r>
          </a:p>
          <a:p>
            <a:pPr>
              <a:spcBef>
                <a:spcPct val="0"/>
              </a:spcBef>
            </a:pPr>
            <a:endParaRPr lang="ru-RU" sz="2800" dirty="0">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xmlns="" id="{FAE5D042-1B39-4E21-9207-68DE665DEC2E}"/>
              </a:ext>
            </a:extLst>
          </p:cNvPr>
          <p:cNvSpPr txBox="1"/>
          <p:nvPr/>
        </p:nvSpPr>
        <p:spPr>
          <a:xfrm>
            <a:off x="9448800" y="1382647"/>
            <a:ext cx="7604603" cy="11603176"/>
          </a:xfrm>
          <a:prstGeom prst="rect">
            <a:avLst/>
          </a:prstGeom>
          <a:noFill/>
        </p:spPr>
        <p:txBody>
          <a:bodyPr wrap="square" rtlCol="0">
            <a:spAutoFit/>
          </a:bodyPr>
          <a:lstStyle/>
          <a:p>
            <a:pPr lvl="0" algn="ctr" eaLnBrk="0" fontAlgn="base" hangingPunct="0">
              <a:spcBef>
                <a:spcPct val="0"/>
              </a:spcBef>
              <a:spcAft>
                <a:spcPct val="0"/>
              </a:spcAft>
            </a:pPr>
            <a:r>
              <a:rPr lang="en-US" altLang="ru-RU" sz="2800" b="1" dirty="0">
                <a:latin typeface="Times New Roman" panose="02020603050405020304" pitchFamily="18" charset="0"/>
                <a:cs typeface="Times New Roman" panose="02020603050405020304" pitchFamily="18" charset="0"/>
              </a:rPr>
              <a:t>FILA </a:t>
            </a:r>
            <a:r>
              <a:rPr lang="ru-RU" altLang="ru-RU" sz="2800" b="1" dirty="0">
                <a:latin typeface="Times New Roman" panose="02020603050405020304" pitchFamily="18" charset="0"/>
                <a:cs typeface="Times New Roman" panose="02020603050405020304" pitchFamily="18" charset="0"/>
              </a:rPr>
              <a:t>әдісі</a:t>
            </a:r>
          </a:p>
          <a:p>
            <a:pPr lvl="0" eaLnBrk="0" fontAlgn="base" hangingPunct="0">
              <a:spcBef>
                <a:spcPct val="0"/>
              </a:spcBef>
              <a:spcAft>
                <a:spcPct val="0"/>
              </a:spcAft>
            </a:pPr>
            <a:r>
              <a:rPr lang="ru-RU" altLang="ru-RU" sz="2400" dirty="0">
                <a:latin typeface="Times New Roman" panose="02020603050405020304" pitchFamily="18" charset="0"/>
                <a:cs typeface="Times New Roman" panose="02020603050405020304" pitchFamily="18" charset="0"/>
              </a:rPr>
              <a:t>_____________________________</a:t>
            </a:r>
          </a:p>
          <a:p>
            <a:pPr lvl="0" eaLnBrk="0" fontAlgn="base" hangingPunct="0">
              <a:spcBef>
                <a:spcPct val="0"/>
              </a:spcBef>
              <a:spcAft>
                <a:spcPct val="0"/>
              </a:spcAft>
            </a:pPr>
            <a:endParaRPr lang="ru-RU" altLang="ru-RU" sz="12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800" b="1" dirty="0" smtClean="0">
                <a:latin typeface="Times New Roman" panose="02020603050405020304" pitchFamily="18" charset="0"/>
                <a:cs typeface="Times New Roman" panose="02020603050405020304" pitchFamily="18" charset="0"/>
              </a:rPr>
              <a:t>1-топ </a:t>
            </a:r>
            <a:r>
              <a:rPr lang="ru-RU" altLang="ru-RU" sz="2800" b="1" dirty="0">
                <a:latin typeface="Times New Roman" panose="02020603050405020304" pitchFamily="18" charset="0"/>
                <a:cs typeface="Times New Roman" panose="02020603050405020304" pitchFamily="18" charset="0"/>
              </a:rPr>
              <a:t>(Электр қауіпсіздігі)</a:t>
            </a:r>
          </a:p>
          <a:p>
            <a:pPr lvl="0" eaLnBrk="0" fontAlgn="base" hangingPunct="0">
              <a:spcBef>
                <a:spcPct val="0"/>
              </a:spcBef>
              <a:spcAft>
                <a:spcPct val="0"/>
              </a:spcAft>
            </a:pPr>
            <a:r>
              <a:rPr lang="en-US" altLang="ru-RU" sz="2800" dirty="0">
                <a:latin typeface="Times New Roman" panose="02020603050405020304" pitchFamily="18" charset="0"/>
                <a:cs typeface="Times New Roman" panose="02020603050405020304" pitchFamily="18" charset="0"/>
              </a:rPr>
              <a:t>F: 4 </a:t>
            </a:r>
            <a:r>
              <a:rPr lang="ru-RU" altLang="ru-RU" sz="2800" dirty="0">
                <a:latin typeface="Times New Roman" panose="02020603050405020304" pitchFamily="18" charset="0"/>
                <a:cs typeface="Times New Roman" panose="02020603050405020304" pitchFamily="18" charset="0"/>
              </a:rPr>
              <a:t>факт жазыңыз</a:t>
            </a:r>
          </a:p>
          <a:p>
            <a:pPr lvl="0" eaLnBrk="0" fontAlgn="base" hangingPunct="0">
              <a:spcBef>
                <a:spcPct val="0"/>
              </a:spcBef>
              <a:spcAft>
                <a:spcPct val="0"/>
              </a:spcAft>
            </a:pPr>
            <a:r>
              <a:rPr lang="en-US" altLang="ru-RU" sz="2800" dirty="0">
                <a:latin typeface="Times New Roman" panose="02020603050405020304" pitchFamily="18" charset="0"/>
                <a:cs typeface="Times New Roman" panose="02020603050405020304" pitchFamily="18" charset="0"/>
              </a:rPr>
              <a:t>I: 1 </a:t>
            </a:r>
            <a:r>
              <a:rPr lang="ru-RU" altLang="ru-RU" sz="2800" dirty="0">
                <a:latin typeface="Times New Roman" panose="02020603050405020304" pitchFamily="18" charset="0"/>
                <a:cs typeface="Times New Roman" panose="02020603050405020304" pitchFamily="18" charset="0"/>
              </a:rPr>
              <a:t>негізгі ой + 1 қосымша ой</a:t>
            </a:r>
          </a:p>
          <a:p>
            <a:pPr lvl="0" eaLnBrk="0" fontAlgn="base" hangingPunct="0">
              <a:spcBef>
                <a:spcPct val="0"/>
              </a:spcBef>
              <a:spcAft>
                <a:spcPct val="0"/>
              </a:spcAft>
            </a:pPr>
            <a:r>
              <a:rPr lang="en-US" altLang="ru-RU" sz="2800" dirty="0">
                <a:latin typeface="Times New Roman" panose="02020603050405020304" pitchFamily="18" charset="0"/>
                <a:cs typeface="Times New Roman" panose="02020603050405020304" pitchFamily="18" charset="0"/>
              </a:rPr>
              <a:t>L: 3 </a:t>
            </a:r>
            <a:r>
              <a:rPr lang="ru-RU" altLang="ru-RU" sz="2800" dirty="0">
                <a:latin typeface="Times New Roman" panose="02020603050405020304" pitchFamily="18" charset="0"/>
                <a:cs typeface="Times New Roman" panose="02020603050405020304" pitchFamily="18" charset="0"/>
              </a:rPr>
              <a:t>сұрақ құрастырыңыз</a:t>
            </a:r>
          </a:p>
          <a:p>
            <a:pPr lvl="0" eaLnBrk="0" fontAlgn="base" hangingPunct="0">
              <a:spcBef>
                <a:spcPct val="0"/>
              </a:spcBef>
              <a:spcAft>
                <a:spcPct val="0"/>
              </a:spcAft>
            </a:pPr>
            <a:r>
              <a:rPr lang="en-US" altLang="ru-RU" sz="2800" dirty="0">
                <a:latin typeface="Times New Roman" panose="02020603050405020304" pitchFamily="18" charset="0"/>
                <a:cs typeface="Times New Roman" panose="02020603050405020304" pitchFamily="18" charset="0"/>
              </a:rPr>
              <a:t>A: </a:t>
            </a:r>
            <a:r>
              <a:rPr lang="ru-RU" altLang="ru-RU" sz="2800" dirty="0">
                <a:latin typeface="Times New Roman" panose="02020603050405020304" pitchFamily="18" charset="0"/>
                <a:cs typeface="Times New Roman" panose="02020603050405020304" pitchFamily="18" charset="0"/>
              </a:rPr>
              <a:t>Қауіпсіздік алгоритмін 5 қадаммен жазыңыз</a:t>
            </a:r>
          </a:p>
          <a:p>
            <a:pPr lvl="0" eaLnBrk="0" fontAlgn="base" hangingPunct="0">
              <a:spcBef>
                <a:spcPct val="0"/>
              </a:spcBef>
              <a:spcAft>
                <a:spcPct val="0"/>
              </a:spcAft>
            </a:pPr>
            <a:endParaRPr lang="ru-RU"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800" b="1" dirty="0">
                <a:latin typeface="Times New Roman" panose="02020603050405020304" pitchFamily="18" charset="0"/>
                <a:cs typeface="Times New Roman" panose="02020603050405020304" pitchFamily="18" charset="0"/>
              </a:rPr>
              <a:t>2-топ: (</a:t>
            </a:r>
            <a:r>
              <a:rPr lang="ru-RU" altLang="ru-RU" sz="2800" b="1" dirty="0" smtClean="0">
                <a:latin typeface="Times New Roman" panose="02020603050405020304" pitchFamily="18" charset="0"/>
                <a:cs typeface="Times New Roman" panose="02020603050405020304" pitchFamily="18" charset="0"/>
              </a:rPr>
              <a:t>Құралдармен жұмыс)</a:t>
            </a:r>
            <a:endParaRPr lang="ru-RU" altLang="ru-RU" sz="28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ru-RU" sz="2800" dirty="0">
                <a:latin typeface="Times New Roman" panose="02020603050405020304" pitchFamily="18" charset="0"/>
                <a:cs typeface="Times New Roman" panose="02020603050405020304" pitchFamily="18" charset="0"/>
              </a:rPr>
              <a:t>F: </a:t>
            </a:r>
            <a:r>
              <a:rPr lang="ru-RU" altLang="ru-RU" sz="2800" dirty="0">
                <a:latin typeface="Times New Roman" panose="02020603050405020304" pitchFamily="18" charset="0"/>
                <a:cs typeface="Times New Roman" panose="02020603050405020304" pitchFamily="18" charset="0"/>
              </a:rPr>
              <a:t>Құрал түрлерін жіктеңіз</a:t>
            </a:r>
          </a:p>
          <a:p>
            <a:pPr lvl="0" eaLnBrk="0" fontAlgn="base" hangingPunct="0">
              <a:spcBef>
                <a:spcPct val="0"/>
              </a:spcBef>
              <a:spcAft>
                <a:spcPct val="0"/>
              </a:spcAft>
            </a:pPr>
            <a:r>
              <a:rPr lang="en-US" altLang="ru-RU" sz="2800" dirty="0">
                <a:latin typeface="Times New Roman" panose="02020603050405020304" pitchFamily="18" charset="0"/>
                <a:cs typeface="Times New Roman" panose="02020603050405020304" pitchFamily="18" charset="0"/>
              </a:rPr>
              <a:t>I: «</a:t>
            </a:r>
            <a:r>
              <a:rPr lang="ru-RU" altLang="ru-RU" sz="2800" dirty="0">
                <a:latin typeface="Times New Roman" panose="02020603050405020304" pitchFamily="18" charset="0"/>
                <a:cs typeface="Times New Roman" panose="02020603050405020304" pitchFamily="18" charset="0"/>
              </a:rPr>
              <a:t>Дұрыс құрал – қауіпсіздік кепілі» дәлелдеңіз</a:t>
            </a:r>
          </a:p>
          <a:p>
            <a:pPr lvl="0" eaLnBrk="0" fontAlgn="base" hangingPunct="0">
              <a:spcBef>
                <a:spcPct val="0"/>
              </a:spcBef>
              <a:spcAft>
                <a:spcPct val="0"/>
              </a:spcAft>
            </a:pPr>
            <a:r>
              <a:rPr lang="en-US" altLang="ru-RU" sz="2800" dirty="0">
                <a:latin typeface="Times New Roman" panose="02020603050405020304" pitchFamily="18" charset="0"/>
                <a:cs typeface="Times New Roman" panose="02020603050405020304" pitchFamily="18" charset="0"/>
              </a:rPr>
              <a:t>L: 2 </a:t>
            </a:r>
            <a:r>
              <a:rPr lang="ru-RU" altLang="ru-RU" sz="2800" dirty="0">
                <a:latin typeface="Times New Roman" panose="02020603050405020304" pitchFamily="18" charset="0"/>
                <a:cs typeface="Times New Roman" panose="02020603050405020304" pitchFamily="18" charset="0"/>
              </a:rPr>
              <a:t>проблемалық сұрақ</a:t>
            </a:r>
          </a:p>
          <a:p>
            <a:pPr lvl="0" eaLnBrk="0" fontAlgn="base" hangingPunct="0">
              <a:spcBef>
                <a:spcPct val="0"/>
              </a:spcBef>
              <a:spcAft>
                <a:spcPct val="0"/>
              </a:spcAft>
            </a:pPr>
            <a:r>
              <a:rPr lang="en-US" altLang="ru-RU" sz="2800" dirty="0">
                <a:latin typeface="Times New Roman" panose="02020603050405020304" pitchFamily="18" charset="0"/>
                <a:cs typeface="Times New Roman" panose="02020603050405020304" pitchFamily="18" charset="0"/>
              </a:rPr>
              <a:t>A: </a:t>
            </a:r>
            <a:r>
              <a:rPr lang="ru-RU" altLang="ru-RU" sz="2800" dirty="0">
                <a:latin typeface="Times New Roman" panose="02020603050405020304" pitchFamily="18" charset="0"/>
                <a:cs typeface="Times New Roman" panose="02020603050405020304" pitchFamily="18" charset="0"/>
              </a:rPr>
              <a:t>Қате қолдану → салдар (схема түрінде)</a:t>
            </a:r>
          </a:p>
          <a:p>
            <a:pPr lvl="0" eaLnBrk="0" fontAlgn="base" hangingPunct="0">
              <a:spcBef>
                <a:spcPct val="0"/>
              </a:spcBef>
              <a:spcAft>
                <a:spcPct val="0"/>
              </a:spcAft>
            </a:pPr>
            <a:endParaRPr lang="ru-RU"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kk-KZ" altLang="ru-RU"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3-топ (Жұмыс тәртібі)</a:t>
            </a:r>
          </a:p>
          <a:p>
            <a:pPr lvl="0" eaLnBrk="0" fontAlgn="base" hangingPunct="0">
              <a:spcBef>
                <a:spcPct val="0"/>
              </a:spcBef>
              <a:spcAft>
                <a:spcPct val="0"/>
              </a:spcAft>
            </a:pPr>
            <a:r>
              <a:rPr kumimoji="0" lang="en-US"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 3 </a:t>
            </a:r>
            <a:r>
              <a:rPr kumimoji="0" lang="kk-KZ"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ереже + 1 талап</a:t>
            </a:r>
          </a:p>
          <a:p>
            <a:pPr lvl="0" eaLnBrk="0" fontAlgn="base" hangingPunct="0">
              <a:spcBef>
                <a:spcPct val="0"/>
              </a:spcBef>
              <a:spcAft>
                <a:spcPct val="0"/>
              </a:spcAft>
            </a:pPr>
            <a:r>
              <a:rPr kumimoji="0" lang="en-US"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 «</a:t>
            </a:r>
            <a:r>
              <a:rPr kumimoji="0" lang="kk-KZ"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Тәртіп – қауіпсіздік негізі» дәлелдеңіз</a:t>
            </a:r>
          </a:p>
          <a:p>
            <a:pPr lvl="0" eaLnBrk="0" fontAlgn="base" hangingPunct="0">
              <a:spcBef>
                <a:spcPct val="0"/>
              </a:spcBef>
              <a:spcAft>
                <a:spcPct val="0"/>
              </a:spcAft>
            </a:pPr>
            <a:r>
              <a:rPr kumimoji="0" lang="en-US"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 2 «</a:t>
            </a:r>
            <a:r>
              <a:rPr kumimoji="0" lang="kk-KZ"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неге?» сұрағы</a:t>
            </a:r>
          </a:p>
          <a:p>
            <a:pPr lvl="0" eaLnBrk="0" fontAlgn="base" hangingPunct="0">
              <a:spcBef>
                <a:spcPct val="0"/>
              </a:spcBef>
              <a:spcAft>
                <a:spcPct val="0"/>
              </a:spcAft>
            </a:pPr>
            <a:r>
              <a:rPr kumimoji="0" lang="en-US"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 </a:t>
            </a:r>
            <a:r>
              <a:rPr kumimoji="0" lang="kk-KZ"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Жұмыс алгоритмін кесте түрінде көрсетіңіз</a:t>
            </a:r>
          </a:p>
          <a:p>
            <a:pPr lvl="0" eaLnBrk="0" fontAlgn="base" hangingPunct="0">
              <a:spcBef>
                <a:spcPct val="0"/>
              </a:spcBef>
              <a:spcAft>
                <a:spcPct val="0"/>
              </a:spcAft>
            </a:pPr>
            <a:r>
              <a:rPr kumimoji="0" lang="kk-KZ" altLang="ru-RU" sz="28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Әр </a:t>
            </a:r>
            <a:r>
              <a:rPr kumimoji="0" lang="kk-KZ"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топ </a:t>
            </a:r>
            <a:r>
              <a:rPr kumimoji="0" lang="ru-RU"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a:t>
            </a:r>
            <a:r>
              <a:rPr kumimoji="0" lang="kk-KZ"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минут қорғайды</a:t>
            </a:r>
          </a:p>
          <a:p>
            <a:pPr lvl="0" eaLnBrk="0" fontAlgn="base" hangingPunct="0">
              <a:spcBef>
                <a:spcPct val="0"/>
              </a:spcBef>
              <a:spcAft>
                <a:spcPct val="0"/>
              </a:spcAft>
            </a:pPr>
            <a:endParaRPr kumimoji="0" lang="kk-KZ"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kumimoji="0" lang="kk-KZ" altLang="ru-RU"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kk-KZ" altLang="ru-RU" sz="2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kumimoji="0" lang="ru-RU" altLang="ru-RU" sz="2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ru-RU" altLang="ru-RU" sz="2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endParaRPr lang="ru-RU" sz="2400" dirty="0"/>
          </a:p>
        </p:txBody>
      </p:sp>
      <p:pic>
        <p:nvPicPr>
          <p:cNvPr id="1027"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863837" y="7184235"/>
            <a:ext cx="1898276" cy="126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Рисунок 36">
            <a:extLst>
              <a:ext uri="{FF2B5EF4-FFF2-40B4-BE49-F238E27FC236}">
                <a16:creationId xmlns:a16="http://schemas.microsoft.com/office/drawing/2014/main" xmlns="" id="{C879A400-EDF5-E124-CDFE-B68D8D722BDA}"/>
              </a:ext>
            </a:extLst>
          </p:cNvPr>
          <p:cNvPicPr>
            <a:picLocks noChangeAspect="1"/>
          </p:cNvPicPr>
          <p:nvPr/>
        </p:nvPicPr>
        <p:blipFill>
          <a:blip r:embed="rId13"/>
          <a:stretch>
            <a:fillRect/>
          </a:stretch>
        </p:blipFill>
        <p:spPr>
          <a:xfrm>
            <a:off x="14908567" y="4538661"/>
            <a:ext cx="1752027" cy="1314020"/>
          </a:xfrm>
          <a:prstGeom prst="rect">
            <a:avLst/>
          </a:prstGeom>
        </p:spPr>
      </p:pic>
      <p:pic>
        <p:nvPicPr>
          <p:cNvPr id="39" name="Рисунок 38">
            <a:extLst>
              <a:ext uri="{FF2B5EF4-FFF2-40B4-BE49-F238E27FC236}">
                <a16:creationId xmlns:a16="http://schemas.microsoft.com/office/drawing/2014/main" xmlns="" id="{416B55EC-EC49-86D4-07B7-52ED5C3BA099}"/>
              </a:ext>
            </a:extLst>
          </p:cNvPr>
          <p:cNvPicPr>
            <a:picLocks noChangeAspect="1"/>
          </p:cNvPicPr>
          <p:nvPr/>
        </p:nvPicPr>
        <p:blipFill>
          <a:blip r:embed="rId14"/>
          <a:stretch>
            <a:fillRect/>
          </a:stretch>
        </p:blipFill>
        <p:spPr>
          <a:xfrm>
            <a:off x="14388031" y="2330917"/>
            <a:ext cx="2063258" cy="1178808"/>
          </a:xfrm>
          <a:prstGeom prst="rect">
            <a:avLst/>
          </a:prstGeom>
        </p:spPr>
      </p:pic>
      <p:pic>
        <p:nvPicPr>
          <p:cNvPr id="36" name="Рисунок 35">
            <a:extLst>
              <a:ext uri="{FF2B5EF4-FFF2-40B4-BE49-F238E27FC236}">
                <a16:creationId xmlns:a16="http://schemas.microsoft.com/office/drawing/2014/main" xmlns="" id="{9A1B21AB-FEF2-0E00-DDC8-99EA2485EE6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89388" y="3933364"/>
            <a:ext cx="3143724" cy="2357793"/>
          </a:xfrm>
          <a:prstGeom prst="rect">
            <a:avLst/>
          </a:prstGeom>
        </p:spPr>
      </p:pic>
      <p:pic>
        <p:nvPicPr>
          <p:cNvPr id="40" name="Рисунок 39">
            <a:extLst>
              <a:ext uri="{FF2B5EF4-FFF2-40B4-BE49-F238E27FC236}">
                <a16:creationId xmlns:a16="http://schemas.microsoft.com/office/drawing/2014/main" xmlns="" id="{9AB01358-39B9-3CD1-A57D-75E07E795182}"/>
              </a:ext>
            </a:extLst>
          </p:cNvPr>
          <p:cNvPicPr>
            <a:picLocks noChangeAspect="1"/>
          </p:cNvPicPr>
          <p:nvPr/>
        </p:nvPicPr>
        <p:blipFill>
          <a:blip r:embed="rId16"/>
          <a:stretch>
            <a:fillRect/>
          </a:stretch>
        </p:blipFill>
        <p:spPr>
          <a:xfrm>
            <a:off x="5112065" y="5802312"/>
            <a:ext cx="3306310" cy="2479733"/>
          </a:xfrm>
          <a:prstGeom prst="rect">
            <a:avLst/>
          </a:prstGeom>
        </p:spPr>
      </p:pic>
      <p:pic>
        <p:nvPicPr>
          <p:cNvPr id="42" name="Рисунок 41">
            <a:extLst>
              <a:ext uri="{FF2B5EF4-FFF2-40B4-BE49-F238E27FC236}">
                <a16:creationId xmlns:a16="http://schemas.microsoft.com/office/drawing/2014/main" xmlns="" id="{B0C80415-FD6E-63CE-3EA7-C2EB702931E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81017" y="8386674"/>
            <a:ext cx="3434225" cy="2562971"/>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1386</Words>
  <Application>Microsoft Office PowerPoint</Application>
  <PresentationFormat>Произвольный</PresentationFormat>
  <Paragraphs>444</Paragraphs>
  <Slides>18</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18</vt:i4>
      </vt:variant>
    </vt:vector>
  </HeadingPairs>
  <TitlesOfParts>
    <vt:vector size="26" baseType="lpstr">
      <vt:lpstr>Arial</vt:lpstr>
      <vt:lpstr>Calibri</vt:lpstr>
      <vt:lpstr>Verdana</vt:lpstr>
      <vt:lpstr>Monterchi Bold</vt:lpstr>
      <vt:lpstr>Lucian Schoenschrift CAT</vt:lpstr>
      <vt:lpstr>Monterchi</vt:lpstr>
      <vt:lpstr>Times New Roman</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Beige Vintage Book Creative Portfolio Presentation</dc:title>
  <dc:creator>arai</dc:creator>
  <cp:lastModifiedBy>user</cp:lastModifiedBy>
  <cp:revision>50</cp:revision>
  <dcterms:created xsi:type="dcterms:W3CDTF">2006-08-16T00:00:00Z</dcterms:created>
  <dcterms:modified xsi:type="dcterms:W3CDTF">2026-04-07T05:38:32Z</dcterms:modified>
  <dc:identifier>DAG2aqmxHWA</dc:identifier>
</cp:coreProperties>
</file>