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CAT Neuzeit" charset="1" panose="00000000000000000000"/>
      <p:regular r:id="rId19"/>
    </p:embeddedFont>
    <p:embeddedFont>
      <p:font typeface="Marta Bold" charset="1" panose="02000503060000020003"/>
      <p:regular r:id="rId20"/>
    </p:embeddedFont>
    <p:embeddedFont>
      <p:font typeface="Montserrat Bold" charset="1" panose="00000800000000000000"/>
      <p:regular r:id="rId21"/>
    </p:embeddedFont>
    <p:embeddedFont>
      <p:font typeface="Marta" charset="1" panose="02000503060000020003"/>
      <p:regular r:id="rId22"/>
    </p:embeddedFont>
    <p:embeddedFont>
      <p:font typeface="Intro" charset="1" panose="02000000000000000000"/>
      <p:regular r:id="rId23"/>
    </p:embeddedFont>
    <p:embeddedFont>
      <p:font typeface="Montserrat" charset="1" panose="00000500000000000000"/>
      <p:regular r:id="rId24"/>
    </p:embeddedFont>
    <p:embeddedFont>
      <p:font typeface="Futura Bold" charset="1" panose="020B0702020204020203"/>
      <p:regular r:id="rId25"/>
    </p:embeddedFont>
    <p:embeddedFont>
      <p:font typeface="HK Grotesk Light" charset="1" panose="00000400000000000000"/>
      <p:regular r:id="rId26"/>
    </p:embeddedFont>
    <p:embeddedFont>
      <p:font typeface="Fira Sans Light" charset="1" panose="020B0403050000020004"/>
      <p:regular r:id="rId27"/>
    </p:embeddedFont>
    <p:embeddedFont>
      <p:font typeface="HK Grotesk" charset="1" panose="00000500000000000000"/>
      <p:regular r:id="rId28"/>
    </p:embeddedFont>
    <p:embeddedFont>
      <p:font typeface="Fira Sans Bold" charset="1" panose="020B0803050000020004"/>
      <p:regular r:id="rId29"/>
    </p:embeddedFont>
    <p:embeddedFont>
      <p:font typeface="HK Grotesk Bold" charset="1" panose="0000080000000000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3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Relationship Id="rId6" Target="../media/image1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VAHFCydfsF4.mp4" Type="http://schemas.openxmlformats.org/officeDocument/2006/relationships/video"/><Relationship Id="rId4" Target="../media/VAHFCydfsF4.mp4" Type="http://schemas.microsoft.com/office/2007/relationships/media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2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21.jpeg" Type="http://schemas.openxmlformats.org/officeDocument/2006/relationships/image"/><Relationship Id="rId8" Target="../media/image22.jpe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2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03131" y="1985410"/>
            <a:ext cx="2453186" cy="8454619"/>
          </a:xfrm>
          <a:custGeom>
            <a:avLst/>
            <a:gdLst/>
            <a:ahLst/>
            <a:cxnLst/>
            <a:rect r="r" b="b" t="t" l="l"/>
            <a:pathLst>
              <a:path h="8454619" w="2453186">
                <a:moveTo>
                  <a:pt x="0" y="0"/>
                </a:moveTo>
                <a:lnTo>
                  <a:pt x="2453186" y="0"/>
                </a:lnTo>
                <a:lnTo>
                  <a:pt x="2453186" y="8454620"/>
                </a:lnTo>
                <a:lnTo>
                  <a:pt x="0" y="8454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44638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15891921" y="0"/>
            <a:ext cx="30260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4" id="4"/>
          <p:cNvSpPr/>
          <p:nvPr/>
        </p:nvSpPr>
        <p:spPr>
          <a:xfrm rot="0">
            <a:off x="-276225" y="1973345"/>
            <a:ext cx="18859500" cy="31115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1028700" y="2926692"/>
            <a:ext cx="14298182" cy="5274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99"/>
              </a:lnSpc>
            </a:pPr>
            <a:r>
              <a:rPr lang="en-US" sz="9363">
                <a:solidFill>
                  <a:srgbClr val="2817AC"/>
                </a:solidFill>
                <a:latin typeface="CAT Neuzeit"/>
                <a:ea typeface="CAT Neuzeit"/>
                <a:cs typeface="CAT Neuzeit"/>
                <a:sym typeface="CAT Neuzeit"/>
              </a:rPr>
              <a:t>Тема:</a:t>
            </a:r>
            <a:r>
              <a:rPr lang="en-US" sz="9363">
                <a:solidFill>
                  <a:srgbClr val="2817AC"/>
                </a:solidFill>
                <a:latin typeface="CAT Neuzeit"/>
                <a:ea typeface="CAT Neuzeit"/>
                <a:cs typeface="CAT Neuzeit"/>
                <a:sym typeface="CAT Neuzeit"/>
              </a:rPr>
              <a:t> Казахстан в мире художественной литературы. Жамбыл Жабаев.</a:t>
            </a:r>
          </a:p>
        </p:txBody>
      </p:sp>
      <p:grpSp>
        <p:nvGrpSpPr>
          <p:cNvPr name="Group 6" id="6"/>
          <p:cNvGrpSpPr/>
          <p:nvPr/>
        </p:nvGrpSpPr>
        <p:grpSpPr>
          <a:xfrm rot="-10800000">
            <a:off x="16887600" y="8785882"/>
            <a:ext cx="472418" cy="472418"/>
            <a:chOff x="0" y="0"/>
            <a:chExt cx="629890" cy="629890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629890" cy="629890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817AC"/>
              </a:solidFill>
            </p:spPr>
          </p:sp>
        </p:grpSp>
        <p:sp>
          <p:nvSpPr>
            <p:cNvPr name="Freeform 9" id="9"/>
            <p:cNvSpPr/>
            <p:nvPr/>
          </p:nvSpPr>
          <p:spPr>
            <a:xfrm flipH="false" flipV="false" rot="0">
              <a:off x="236723" y="192025"/>
              <a:ext cx="156443" cy="245840"/>
            </a:xfrm>
            <a:custGeom>
              <a:avLst/>
              <a:gdLst/>
              <a:ahLst/>
              <a:cxnLst/>
              <a:rect r="r" b="b" t="t" l="l"/>
              <a:pathLst>
                <a:path h="245840" w="156443">
                  <a:moveTo>
                    <a:pt x="0" y="0"/>
                  </a:moveTo>
                  <a:lnTo>
                    <a:pt x="156444" y="0"/>
                  </a:lnTo>
                  <a:lnTo>
                    <a:pt x="156444" y="245840"/>
                  </a:lnTo>
                  <a:lnTo>
                    <a:pt x="0" y="245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85750" y="2564729"/>
            <a:ext cx="18859500" cy="31115"/>
          </a:xfrm>
          <a:prstGeom prst="rect">
            <a:avLst/>
          </a:prstGeom>
          <a:solidFill>
            <a:srgbClr val="2817AC"/>
          </a:solidFill>
        </p:spPr>
      </p:sp>
      <p:sp>
        <p:nvSpPr>
          <p:cNvPr name="AutoShape 3" id="3"/>
          <p:cNvSpPr/>
          <p:nvPr/>
        </p:nvSpPr>
        <p:spPr>
          <a:xfrm rot="0">
            <a:off x="9113740" y="0"/>
            <a:ext cx="30260" cy="10287000"/>
          </a:xfrm>
          <a:prstGeom prst="rect">
            <a:avLst/>
          </a:prstGeom>
          <a:solidFill>
            <a:srgbClr val="2817AC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-238125" y="2576794"/>
            <a:ext cx="9399490" cy="7819392"/>
          </a:xfrm>
          <a:custGeom>
            <a:avLst/>
            <a:gdLst/>
            <a:ahLst/>
            <a:cxnLst/>
            <a:rect r="r" b="b" t="t" l="l"/>
            <a:pathLst>
              <a:path h="7819392" w="9399490">
                <a:moveTo>
                  <a:pt x="0" y="0"/>
                </a:moveTo>
                <a:lnTo>
                  <a:pt x="9399490" y="0"/>
                </a:lnTo>
                <a:lnTo>
                  <a:pt x="9399490" y="7819392"/>
                </a:lnTo>
                <a:lnTo>
                  <a:pt x="0" y="7819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20207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9144023" y="6849402"/>
            <a:ext cx="9144000" cy="9525"/>
          </a:xfrm>
          <a:prstGeom prst="rect">
            <a:avLst/>
          </a:prstGeom>
          <a:solidFill>
            <a:srgbClr val="2817AC"/>
          </a:solidFill>
        </p:spPr>
      </p:sp>
      <p:sp>
        <p:nvSpPr>
          <p:cNvPr name="AutoShape 6" id="6"/>
          <p:cNvSpPr/>
          <p:nvPr/>
        </p:nvSpPr>
        <p:spPr>
          <a:xfrm rot="0">
            <a:off x="1003946" y="3517022"/>
            <a:ext cx="7105847" cy="5739322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7" id="7"/>
          <p:cNvGrpSpPr/>
          <p:nvPr/>
        </p:nvGrpSpPr>
        <p:grpSpPr>
          <a:xfrm rot="0">
            <a:off x="9742016" y="257069"/>
            <a:ext cx="7086554" cy="2297445"/>
            <a:chOff x="0" y="0"/>
            <a:chExt cx="9448739" cy="3063261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66675"/>
              <a:ext cx="9448739" cy="6542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59"/>
                </a:lnSpc>
              </a:pPr>
              <a:r>
                <a:rPr lang="en-US" sz="2899">
                  <a:solidFill>
                    <a:srgbClr val="2817AC"/>
                  </a:solidFill>
                  <a:latin typeface="CAT Neuzeit"/>
                  <a:ea typeface="CAT Neuzeit"/>
                  <a:cs typeface="CAT Neuzeit"/>
                  <a:sym typeface="CAT Neuzeit"/>
                </a:rPr>
                <a:t>Вопрос для размышления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780223"/>
              <a:ext cx="9448739" cy="22830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19"/>
                </a:lnSpc>
              </a:pPr>
              <a:r>
                <a:rPr lang="en-US" sz="2199">
                  <a:solidFill>
                    <a:srgbClr val="2817AC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Как зна</a:t>
              </a:r>
              <a:r>
                <a:rPr lang="en-US" sz="2199">
                  <a:solidFill>
                    <a:srgbClr val="2817AC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ние творчества Жамбыла Жабаева и его исторического контекста помогает формировать культурную грамотность, понимание национальной идентичности и исторической памяти у студентов?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742016" y="3385577"/>
            <a:ext cx="7086554" cy="2671346"/>
            <a:chOff x="0" y="0"/>
            <a:chExt cx="9448739" cy="3561794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76200"/>
              <a:ext cx="9448739" cy="7391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19"/>
                </a:lnSpc>
              </a:pPr>
              <a:r>
                <a:rPr lang="en-US" sz="3299">
                  <a:solidFill>
                    <a:srgbClr val="2817AC"/>
                  </a:solidFill>
                  <a:latin typeface="CAT Neuzeit"/>
                  <a:ea typeface="CAT Neuzeit"/>
                  <a:cs typeface="CAT Neuzeit"/>
                  <a:sym typeface="CAT Neuzeit"/>
                </a:rPr>
                <a:t>Прак</a:t>
              </a:r>
              <a:r>
                <a:rPr lang="en-US" sz="3299">
                  <a:solidFill>
                    <a:srgbClr val="2817AC"/>
                  </a:solidFill>
                  <a:latin typeface="CAT Neuzeit"/>
                  <a:ea typeface="CAT Neuzeit"/>
                  <a:cs typeface="CAT Neuzeit"/>
                  <a:sym typeface="CAT Neuzeit"/>
                </a:rPr>
                <a:t>тическое задание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839124"/>
              <a:ext cx="9448739" cy="2722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59"/>
                </a:lnSpc>
              </a:pPr>
              <a:r>
                <a:rPr lang="en-US" sz="2599">
                  <a:solidFill>
                    <a:srgbClr val="2817AC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Предлож</a:t>
              </a:r>
              <a:r>
                <a:rPr lang="en-US" sz="2599">
                  <a:solidFill>
                    <a:srgbClr val="2817AC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ите способ интеграции изучения творчества Жамбыла Жабаева (ответы: на уроках истории, создание еще большего количества викторин на платформа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742016" y="7035140"/>
            <a:ext cx="7086554" cy="3284437"/>
            <a:chOff x="0" y="0"/>
            <a:chExt cx="9448739" cy="4379249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66675"/>
              <a:ext cx="9448739" cy="1581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59"/>
                </a:lnSpc>
              </a:pPr>
            </a:p>
            <a:p>
              <a:pPr algn="l">
                <a:lnSpc>
                  <a:spcPts val="1449"/>
                </a:lnSpc>
              </a:pPr>
              <a:r>
                <a:rPr lang="en-US" sz="2899">
                  <a:solidFill>
                    <a:srgbClr val="2817AC"/>
                  </a:solidFill>
                  <a:latin typeface="CAT Neuzeit"/>
                  <a:ea typeface="CAT Neuzeit"/>
                  <a:cs typeface="CAT Neuzeit"/>
                  <a:sym typeface="CAT Neuzeit"/>
                </a:rPr>
                <a:t>Дескрипторы </a:t>
              </a:r>
            </a:p>
            <a:p>
              <a:pPr algn="l">
                <a:lnSpc>
                  <a:spcPts val="4059"/>
                </a:lnSpc>
              </a:pP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1087830"/>
              <a:ext cx="9448739" cy="32914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99"/>
                </a:lnSpc>
              </a:pPr>
              <a:r>
                <a:rPr lang="en-US" sz="2499">
                  <a:solidFill>
                    <a:srgbClr val="2817AC"/>
                  </a:solidFill>
                  <a:latin typeface="HK Grotesk"/>
                  <a:ea typeface="HK Grotesk"/>
                  <a:cs typeface="HK Grotesk"/>
                  <a:sym typeface="HK Grotesk"/>
                </a:rPr>
                <a:t>Глу</a:t>
              </a:r>
              <a:r>
                <a:rPr lang="en-US" sz="2499">
                  <a:solidFill>
                    <a:srgbClr val="2817AC"/>
                  </a:solidFill>
                  <a:latin typeface="HK Grotesk"/>
                  <a:ea typeface="HK Grotesk"/>
                  <a:cs typeface="HK Grotesk"/>
                  <a:sym typeface="HK Grotesk"/>
                </a:rPr>
                <a:t>бина понимания творчества Жамбыла Жабаева, связь с культурным наследием Казахстана, предложение практических методов развития функциональной грамотности через изучение поэта.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47625" y="321839"/>
            <a:ext cx="9113740" cy="1835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spc="349">
                <a:solidFill>
                  <a:srgbClr val="2817AC"/>
                </a:solidFill>
                <a:latin typeface="CAT Neuzeit"/>
                <a:ea typeface="CAT Neuzeit"/>
                <a:cs typeface="CAT Neuzeit"/>
                <a:sym typeface="CAT Neuzeit"/>
              </a:rPr>
              <a:t>ЗАД</a:t>
            </a:r>
            <a:r>
              <a:rPr lang="en-US" sz="3499" spc="349">
                <a:solidFill>
                  <a:srgbClr val="2817AC"/>
                </a:solidFill>
                <a:latin typeface="CAT Neuzeit"/>
                <a:ea typeface="CAT Neuzeit"/>
                <a:cs typeface="CAT Neuzeit"/>
                <a:sym typeface="CAT Neuzeit"/>
              </a:rPr>
              <a:t>АНИЕ 6: ЖАМБЫЛ ЖАБАЕВ </a:t>
            </a:r>
          </a:p>
          <a:p>
            <a:pPr algn="l">
              <a:lnSpc>
                <a:spcPts val="4899"/>
              </a:lnSpc>
            </a:pPr>
            <a:r>
              <a:rPr lang="en-US" sz="3499" spc="349">
                <a:solidFill>
                  <a:srgbClr val="2817AC"/>
                </a:solidFill>
                <a:latin typeface="CAT Neuzeit"/>
                <a:ea typeface="CAT Neuzeit"/>
                <a:cs typeface="CAT Neuzeit"/>
                <a:sym typeface="CAT Neuzeit"/>
              </a:rPr>
              <a:t>КАК СИМВОЛ КУЛЬТУРНОЙ ГРАМОТНОСТИ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14317" y="3862353"/>
            <a:ext cx="6485106" cy="523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20"/>
              </a:lnSpc>
            </a:pPr>
            <a:r>
              <a:rPr lang="en-US" sz="3100" spc="62">
                <a:solidFill>
                  <a:srgbClr val="2817AC"/>
                </a:solidFill>
                <a:latin typeface="CAT Neuzeit"/>
                <a:ea typeface="CAT Neuzeit"/>
                <a:cs typeface="CAT Neuzeit"/>
                <a:sym typeface="CAT Neuzeit"/>
              </a:rPr>
              <a:t>Жамбыл Жабаев – великий казахский поэт-импровизатор, чье творчество является неотъемлемой частью культурного наследия Казахстана. Его произведения отражают историю, быт и мировоззрение казахского народа.</a:t>
            </a:r>
          </a:p>
          <a:p>
            <a:pPr algn="l">
              <a:lnSpc>
                <a:spcPts val="8159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76225" y="5127943"/>
            <a:ext cx="18859500" cy="31115"/>
          </a:xfrm>
          <a:prstGeom prst="rect">
            <a:avLst/>
          </a:prstGeom>
          <a:solidFill>
            <a:srgbClr val="2817AC">
              <a:alpha val="49804"/>
            </a:srgbClr>
          </a:solidFill>
        </p:spPr>
      </p:sp>
      <p:sp>
        <p:nvSpPr>
          <p:cNvPr name="AutoShape 3" id="3"/>
          <p:cNvSpPr/>
          <p:nvPr/>
        </p:nvSpPr>
        <p:spPr>
          <a:xfrm rot="0">
            <a:off x="9128870" y="0"/>
            <a:ext cx="30260" cy="10287000"/>
          </a:xfrm>
          <a:prstGeom prst="rect">
            <a:avLst/>
          </a:prstGeom>
          <a:solidFill>
            <a:srgbClr val="2817AC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10355391" y="267114"/>
            <a:ext cx="6761034" cy="5086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2999">
                <a:solidFill>
                  <a:srgbClr val="2817AC"/>
                </a:solidFill>
                <a:latin typeface="CAT Neuzeit"/>
                <a:ea typeface="CAT Neuzeit"/>
                <a:cs typeface="CAT Neuzeit"/>
                <a:sym typeface="CAT Neuzeit"/>
              </a:rPr>
              <a:t>Р</a:t>
            </a:r>
            <a:r>
              <a:rPr lang="en-US" sz="2999">
                <a:solidFill>
                  <a:srgbClr val="2817AC"/>
                </a:solidFill>
                <a:latin typeface="CAT Neuzeit"/>
                <a:ea typeface="CAT Neuzeit"/>
                <a:cs typeface="CAT Neuzeit"/>
                <a:sym typeface="CAT Neuzeit"/>
              </a:rPr>
              <a:t>ешение</a:t>
            </a:r>
          </a:p>
          <a:p>
            <a:pPr algn="l">
              <a:lnSpc>
                <a:spcPts val="5599"/>
              </a:lnSpc>
            </a:pPr>
          </a:p>
          <a:p>
            <a:pPr algn="l">
              <a:lnSpc>
                <a:spcPts val="4159"/>
              </a:lnSpc>
            </a:pPr>
            <a:r>
              <a:rPr lang="en-US" sz="2599">
                <a:solidFill>
                  <a:srgbClr val="2817AC"/>
                </a:solidFill>
                <a:latin typeface="CAT Neuzeit"/>
                <a:ea typeface="CAT Neuzeit"/>
                <a:cs typeface="CAT Neuzeit"/>
                <a:sym typeface="CAT Neuzeit"/>
              </a:rPr>
              <a:t>Дифференцированный подход в обучении позволяет учитывать индивидуальные особенности учащихся и более эффективно развивать их функциональную грамотность.</a:t>
            </a:r>
          </a:p>
          <a:p>
            <a:pPr algn="l">
              <a:lnSpc>
                <a:spcPts val="4799"/>
              </a:lnSpc>
            </a:pPr>
          </a:p>
          <a:p>
            <a:pPr algn="l">
              <a:lnSpc>
                <a:spcPts val="4799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30260" y="-5838"/>
            <a:ext cx="9128870" cy="5133780"/>
            <a:chOff x="0" y="0"/>
            <a:chExt cx="12171827" cy="684504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19050"/>
              <a:ext cx="12171827" cy="2609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680"/>
                </a:lnSpc>
              </a:pPr>
              <a:r>
                <a:rPr lang="en-US" sz="6400">
                  <a:solidFill>
                    <a:srgbClr val="2817AC"/>
                  </a:solidFill>
                  <a:latin typeface="CAT Neuzeit"/>
                  <a:ea typeface="CAT Neuzeit"/>
                  <a:cs typeface="CAT Neuzeit"/>
                  <a:sym typeface="CAT Neuzeit"/>
                </a:rPr>
                <a:t>Дифференци</a:t>
              </a:r>
              <a:r>
                <a:rPr lang="en-US" sz="6400">
                  <a:solidFill>
                    <a:srgbClr val="2817AC"/>
                  </a:solidFill>
                  <a:latin typeface="CAT Neuzeit"/>
                  <a:ea typeface="CAT Neuzeit"/>
                  <a:cs typeface="CAT Neuzeit"/>
                  <a:sym typeface="CAT Neuzeit"/>
                </a:rPr>
                <a:t>рованное обучение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716411"/>
              <a:ext cx="12171827" cy="41286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66"/>
                </a:lnSpc>
              </a:pPr>
              <a:r>
                <a:rPr lang="en-US" sz="2577" spc="51" b="true">
                  <a:solidFill>
                    <a:srgbClr val="2817AC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Контекст пр</a:t>
              </a:r>
              <a:r>
                <a:rPr lang="en-US" b="true" sz="2577" spc="51">
                  <a:solidFill>
                    <a:srgbClr val="2817AC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облемы</a:t>
              </a:r>
            </a:p>
            <a:p>
              <a:pPr algn="l">
                <a:lnSpc>
                  <a:spcPts val="3866"/>
                </a:lnSpc>
              </a:pPr>
              <a:r>
                <a:rPr lang="en-US" sz="2577" spc="51">
                  <a:solidFill>
                    <a:srgbClr val="2817AC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Международные исследования (PISA) показывают, что казахстанские школьники испытывают трудности с применением полученных знаний в реальных жизненных ситуациях.</a:t>
              </a:r>
            </a:p>
            <a:p>
              <a:pPr algn="l">
                <a:lnSpc>
                  <a:spcPts val="5816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0260" y="5478721"/>
            <a:ext cx="6761034" cy="561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2999">
                <a:solidFill>
                  <a:srgbClr val="2817AC"/>
                </a:solidFill>
                <a:latin typeface="CAT Neuzeit"/>
                <a:ea typeface="CAT Neuzeit"/>
                <a:cs typeface="CAT Neuzeit"/>
                <a:sym typeface="CAT Neuzeit"/>
              </a:rPr>
              <a:t>Уровень высокий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60" y="6212423"/>
            <a:ext cx="8718579" cy="4006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2499" b="true">
                <a:solidFill>
                  <a:srgbClr val="2817A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Техн</a:t>
            </a:r>
            <a:r>
              <a:rPr lang="en-US" b="true" sz="2499">
                <a:solidFill>
                  <a:srgbClr val="2817A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ологии</a:t>
            </a:r>
          </a:p>
          <a:p>
            <a:pPr algn="l">
              <a:lnSpc>
                <a:spcPts val="3999"/>
              </a:lnSpc>
            </a:pPr>
            <a:r>
              <a:rPr lang="en-US" sz="2499">
                <a:solidFill>
                  <a:srgbClr val="2817AC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Создание интерактивной презентации, видеоролика, виртуальной экскурсии по местам, связанным с поэтом.</a:t>
            </a:r>
          </a:p>
          <a:p>
            <a:pPr algn="l">
              <a:lnSpc>
                <a:spcPts val="3999"/>
              </a:lnSpc>
            </a:pPr>
            <a:r>
              <a:rPr lang="en-US" b="true" sz="2499">
                <a:solidFill>
                  <a:srgbClr val="2817A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Дескрипторы:</a:t>
            </a:r>
          </a:p>
          <a:p>
            <a:pPr algn="l">
              <a:lnSpc>
                <a:spcPts val="3999"/>
              </a:lnSpc>
            </a:pPr>
            <a:r>
              <a:rPr lang="en-US" sz="2499">
                <a:solidFill>
                  <a:srgbClr val="2817AC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Проект должен включать задания, требующие критического анализа, синтеза информации из различных источников и творческого представления результатов.</a:t>
            </a:r>
          </a:p>
          <a:p>
            <a:pPr algn="l">
              <a:lnSpc>
                <a:spcPts val="3999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0355391" y="6202898"/>
            <a:ext cx="6761034" cy="2068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9"/>
              </a:lnSpc>
            </a:pPr>
            <a:r>
              <a:rPr lang="en-US" sz="2599">
                <a:solidFill>
                  <a:srgbClr val="2817AC"/>
                </a:solidFill>
                <a:latin typeface="HK Grotesk"/>
                <a:ea typeface="HK Grotesk"/>
                <a:cs typeface="HK Grotesk"/>
                <a:sym typeface="HK Grotesk"/>
              </a:rPr>
              <a:t>Ра</a:t>
            </a:r>
            <a:r>
              <a:rPr lang="en-US" sz="2599">
                <a:solidFill>
                  <a:srgbClr val="2817AC"/>
                </a:solidFill>
                <a:latin typeface="HK Grotesk"/>
                <a:ea typeface="HK Grotesk"/>
                <a:cs typeface="HK Grotesk"/>
                <a:sym typeface="HK Grotesk"/>
              </a:rPr>
              <a:t>зработайте проект урока по теме "Творч</a:t>
            </a:r>
            <a:r>
              <a:rPr lang="en-US" sz="2599">
                <a:solidFill>
                  <a:srgbClr val="2817AC"/>
                </a:solidFill>
                <a:latin typeface="HK Grotesk"/>
                <a:ea typeface="HK Grotesk"/>
                <a:cs typeface="HK Grotesk"/>
                <a:sym typeface="HK Grotesk"/>
              </a:rPr>
              <a:t>еств</a:t>
            </a:r>
            <a:r>
              <a:rPr lang="en-US" sz="2599">
                <a:solidFill>
                  <a:srgbClr val="2817AC"/>
                </a:solidFill>
                <a:latin typeface="HK Grotesk"/>
                <a:ea typeface="HK Grotesk"/>
                <a:cs typeface="HK Grotesk"/>
                <a:sym typeface="HK Grotesk"/>
              </a:rPr>
              <a:t>е Жамбыла Жабаева", предполагающий использование современных технологий.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498266" y="5478721"/>
            <a:ext cx="6761034" cy="561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2999">
                <a:solidFill>
                  <a:srgbClr val="2817AC"/>
                </a:solidFill>
                <a:latin typeface="CAT Neuzeit"/>
                <a:ea typeface="CAT Neuzeit"/>
                <a:cs typeface="CAT Neuzeit"/>
                <a:sym typeface="CAT Neuzeit"/>
              </a:rPr>
              <a:t>Задание : Уровень высокий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282540" cy="8282540"/>
          </a:xfrm>
          <a:custGeom>
            <a:avLst/>
            <a:gdLst/>
            <a:ahLst/>
            <a:cxnLst/>
            <a:rect r="r" b="b" t="t" l="l"/>
            <a:pathLst>
              <a:path h="8282540" w="8282540">
                <a:moveTo>
                  <a:pt x="0" y="0"/>
                </a:moveTo>
                <a:lnTo>
                  <a:pt x="8282540" y="0"/>
                </a:lnTo>
                <a:lnTo>
                  <a:pt x="8282540" y="8282540"/>
                </a:lnTo>
                <a:lnTo>
                  <a:pt x="0" y="8282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464947" y="831992"/>
            <a:ext cx="5264986" cy="1453520"/>
            <a:chOff x="0" y="0"/>
            <a:chExt cx="7019981" cy="193802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47625"/>
              <a:ext cx="7019981" cy="493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79"/>
                </a:lnSpc>
              </a:pPr>
              <a:r>
                <a:rPr lang="en-US" sz="2199">
                  <a:solidFill>
                    <a:srgbClr val="2817AC"/>
                  </a:solidFill>
                  <a:latin typeface="CAT Neuzeit"/>
                  <a:ea typeface="CAT Neuzeit"/>
                  <a:cs typeface="CAT Neuzeit"/>
                  <a:sym typeface="CAT Neuzeit"/>
                </a:rPr>
                <a:t>Задание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587875"/>
              <a:ext cx="7019981" cy="9872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79"/>
                </a:lnSpc>
              </a:pPr>
              <a:r>
                <a:rPr lang="en-US" sz="1924">
                  <a:solidFill>
                    <a:srgbClr val="2817AC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Напишите мини-эссе  “Почему стихотворение актуально сегодня?”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464947" y="3031236"/>
            <a:ext cx="5264986" cy="2832740"/>
            <a:chOff x="0" y="0"/>
            <a:chExt cx="7019981" cy="3776986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47625"/>
              <a:ext cx="7019981" cy="4718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2817AC"/>
                  </a:solidFill>
                  <a:latin typeface="CAT Neuzeit"/>
                  <a:ea typeface="CAT Neuzeit"/>
                  <a:cs typeface="CAT Neuzeit"/>
                  <a:sym typeface="CAT Neuzeit"/>
                </a:rPr>
                <a:t>Пример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565861"/>
              <a:ext cx="7019981" cy="28481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19"/>
                </a:lnSpc>
              </a:pPr>
              <a:r>
                <a:rPr lang="en-US" sz="1824">
                  <a:solidFill>
                    <a:srgbClr val="2817AC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П</a:t>
              </a:r>
              <a:r>
                <a:rPr lang="en-US" sz="1824">
                  <a:solidFill>
                    <a:srgbClr val="2817AC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одсказка студенту:</a:t>
              </a:r>
            </a:p>
            <a:p>
              <a:pPr algn="l">
                <a:lnSpc>
                  <a:spcPts val="2919"/>
                </a:lnSpc>
              </a:pPr>
              <a:r>
                <a:rPr lang="en-US" sz="1824">
                  <a:solidFill>
                    <a:srgbClr val="2817AC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Можно написать так:</a:t>
              </a:r>
            </a:p>
            <a:p>
              <a:pPr algn="l" marL="394017" indent="-197008" lvl="1">
                <a:lnSpc>
                  <a:spcPts val="2919"/>
                </a:lnSpc>
                <a:buFont typeface="Arial"/>
                <a:buChar char="•"/>
              </a:pPr>
              <a:r>
                <a:rPr lang="en-US" sz="1824">
                  <a:solidFill>
                    <a:srgbClr val="2817AC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Почему важно помнить историю</a:t>
              </a:r>
            </a:p>
            <a:p>
              <a:pPr algn="l" marL="394017" indent="-197008" lvl="1">
                <a:lnSpc>
                  <a:spcPts val="2919"/>
                </a:lnSpc>
                <a:buFont typeface="Arial"/>
                <a:buChar char="•"/>
              </a:pPr>
              <a:r>
                <a:rPr lang="en-US" sz="1824">
                  <a:solidFill>
                    <a:srgbClr val="2817AC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Как поэзия поддерживает людей</a:t>
              </a:r>
            </a:p>
            <a:p>
              <a:pPr algn="l" marL="394017" indent="-197008" lvl="1">
                <a:lnSpc>
                  <a:spcPts val="2919"/>
                </a:lnSpc>
                <a:buFont typeface="Arial"/>
                <a:buChar char="•"/>
              </a:pPr>
              <a:r>
                <a:rPr lang="en-US" sz="1824">
                  <a:solidFill>
                    <a:srgbClr val="2817AC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Почему тема актуальна сегодня</a:t>
              </a:r>
            </a:p>
            <a:p>
              <a:pPr algn="l">
                <a:lnSpc>
                  <a:spcPts val="291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1464947" y="5507355"/>
            <a:ext cx="5264986" cy="4779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sz="1725">
                <a:solidFill>
                  <a:srgbClr val="2817AC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9–10</a:t>
            </a:r>
            <a:r>
              <a:rPr lang="en-US" sz="1725">
                <a:solidFill>
                  <a:srgbClr val="2817AC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 баллов (высокий уровень):</a:t>
            </a:r>
          </a:p>
          <a:p>
            <a:pPr algn="l">
              <a:lnSpc>
                <a:spcPts val="2760"/>
              </a:lnSpc>
            </a:pPr>
            <a:r>
              <a:rPr lang="en-US" sz="1725">
                <a:solidFill>
                  <a:srgbClr val="2817AC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 ✔ чёткая структура</a:t>
            </a:r>
          </a:p>
          <a:p>
            <a:pPr algn="l">
              <a:lnSpc>
                <a:spcPts val="2760"/>
              </a:lnSpc>
            </a:pPr>
            <a:r>
              <a:rPr lang="en-US" sz="1725">
                <a:solidFill>
                  <a:srgbClr val="2817AC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 ✔ убедительное мнение</a:t>
            </a:r>
          </a:p>
          <a:p>
            <a:pPr algn="l">
              <a:lnSpc>
                <a:spcPts val="2760"/>
              </a:lnSpc>
            </a:pPr>
            <a:r>
              <a:rPr lang="en-US" sz="1725">
                <a:solidFill>
                  <a:srgbClr val="2817AC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 ✔ аргумент раскрыт</a:t>
            </a:r>
          </a:p>
          <a:p>
            <a:pPr algn="l">
              <a:lnSpc>
                <a:spcPts val="2760"/>
              </a:lnSpc>
            </a:pPr>
            <a:r>
              <a:rPr lang="en-US" sz="1725">
                <a:solidFill>
                  <a:srgbClr val="2817AC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 ✔ грамотный текст</a:t>
            </a:r>
          </a:p>
          <a:p>
            <a:pPr algn="l">
              <a:lnSpc>
                <a:spcPts val="2760"/>
              </a:lnSpc>
            </a:pPr>
            <a:r>
              <a:rPr lang="en-US" sz="1725">
                <a:solidFill>
                  <a:srgbClr val="2817AC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6–8 баллов (средний уровень):</a:t>
            </a:r>
          </a:p>
          <a:p>
            <a:pPr algn="l">
              <a:lnSpc>
                <a:spcPts val="2760"/>
              </a:lnSpc>
            </a:pPr>
            <a:r>
              <a:rPr lang="en-US" sz="1725">
                <a:solidFill>
                  <a:srgbClr val="2817AC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 ✔ структура частично соблюдена</a:t>
            </a:r>
          </a:p>
          <a:p>
            <a:pPr algn="l">
              <a:lnSpc>
                <a:spcPts val="2760"/>
              </a:lnSpc>
            </a:pPr>
            <a:r>
              <a:rPr lang="en-US" sz="1725">
                <a:solidFill>
                  <a:srgbClr val="2817AC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 ✔ есть мнение</a:t>
            </a:r>
          </a:p>
          <a:p>
            <a:pPr algn="l">
              <a:lnSpc>
                <a:spcPts val="2760"/>
              </a:lnSpc>
            </a:pPr>
            <a:r>
              <a:rPr lang="en-US" sz="1725">
                <a:solidFill>
                  <a:srgbClr val="2817AC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 ✔ аргумент слабый</a:t>
            </a:r>
          </a:p>
          <a:p>
            <a:pPr algn="l">
              <a:lnSpc>
                <a:spcPts val="2760"/>
              </a:lnSpc>
            </a:pPr>
            <a:r>
              <a:rPr lang="en-US" sz="1725">
                <a:solidFill>
                  <a:srgbClr val="2817AC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3–5 баллов (низкий уровень):</a:t>
            </a:r>
          </a:p>
          <a:p>
            <a:pPr algn="l">
              <a:lnSpc>
                <a:spcPts val="2760"/>
              </a:lnSpc>
            </a:pPr>
            <a:r>
              <a:rPr lang="en-US" sz="1725">
                <a:solidFill>
                  <a:srgbClr val="2817AC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 ✔ нет структуры</a:t>
            </a:r>
          </a:p>
          <a:p>
            <a:pPr algn="l">
              <a:lnSpc>
                <a:spcPts val="2760"/>
              </a:lnSpc>
            </a:pPr>
            <a:r>
              <a:rPr lang="en-US" sz="1725">
                <a:solidFill>
                  <a:srgbClr val="2817AC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 ✔ мнение не раскрыто</a:t>
            </a:r>
          </a:p>
          <a:p>
            <a:pPr algn="l">
              <a:lnSpc>
                <a:spcPts val="2760"/>
              </a:lnSpc>
            </a:pPr>
            <a:r>
              <a:rPr lang="en-US" sz="1725">
                <a:solidFill>
                  <a:srgbClr val="2817AC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 ✔ ошибки мешают пониманию</a:t>
            </a:r>
          </a:p>
          <a:p>
            <a:pPr algn="l">
              <a:lnSpc>
                <a:spcPts val="2760"/>
              </a:lnSpc>
            </a:pPr>
          </a:p>
        </p:txBody>
      </p:sp>
      <p:sp>
        <p:nvSpPr>
          <p:cNvPr name="AutoShape 10" id="10"/>
          <p:cNvSpPr/>
          <p:nvPr/>
        </p:nvSpPr>
        <p:spPr>
          <a:xfrm rot="0">
            <a:off x="8267700" y="0"/>
            <a:ext cx="30260" cy="10287000"/>
          </a:xfrm>
          <a:prstGeom prst="rect">
            <a:avLst/>
          </a:prstGeom>
          <a:solidFill>
            <a:srgbClr val="2817AC"/>
          </a:solidFill>
        </p:spPr>
      </p:sp>
      <p:sp>
        <p:nvSpPr>
          <p:cNvPr name="AutoShape 11" id="11"/>
          <p:cNvSpPr/>
          <p:nvPr/>
        </p:nvSpPr>
        <p:spPr>
          <a:xfrm rot="0">
            <a:off x="-865090" y="8288816"/>
            <a:ext cx="9144000" cy="28083"/>
          </a:xfrm>
          <a:prstGeom prst="rect">
            <a:avLst/>
          </a:prstGeom>
          <a:solidFill>
            <a:srgbClr val="2817AC"/>
          </a:solidFill>
        </p:spPr>
      </p:sp>
      <p:sp>
        <p:nvSpPr>
          <p:cNvPr name="TextBox 12" id="12"/>
          <p:cNvSpPr txBox="true"/>
          <p:nvPr/>
        </p:nvSpPr>
        <p:spPr>
          <a:xfrm rot="0">
            <a:off x="1028700" y="2510984"/>
            <a:ext cx="6132479" cy="411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59"/>
              </a:lnSpc>
            </a:pPr>
            <a:r>
              <a:rPr lang="en-US" sz="6800" spc="136">
                <a:solidFill>
                  <a:srgbClr val="2817AC"/>
                </a:solidFill>
                <a:latin typeface="HK Grotesk"/>
                <a:ea typeface="HK Grotesk"/>
                <a:cs typeface="HK Grotesk"/>
                <a:sym typeface="HK Grotesk"/>
              </a:rPr>
              <a:t>Задан</a:t>
            </a:r>
            <a:r>
              <a:rPr lang="en-US" sz="6800" spc="136">
                <a:solidFill>
                  <a:srgbClr val="2817AC"/>
                </a:solidFill>
                <a:latin typeface="HK Grotesk"/>
                <a:ea typeface="HK Grotesk"/>
                <a:cs typeface="HK Grotesk"/>
                <a:sym typeface="HK Grotesk"/>
              </a:rPr>
              <a:t>ие : Уровень средний и низкий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9778976" y="3892313"/>
            <a:ext cx="395212" cy="988030"/>
          </a:xfrm>
          <a:custGeom>
            <a:avLst/>
            <a:gdLst/>
            <a:ahLst/>
            <a:cxnLst/>
            <a:rect r="r" b="b" t="t" l="l"/>
            <a:pathLst>
              <a:path h="988030" w="395212">
                <a:moveTo>
                  <a:pt x="0" y="0"/>
                </a:moveTo>
                <a:lnTo>
                  <a:pt x="395212" y="0"/>
                </a:lnTo>
                <a:lnTo>
                  <a:pt x="395212" y="988030"/>
                </a:lnTo>
                <a:lnTo>
                  <a:pt x="0" y="988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853567" y="7183713"/>
            <a:ext cx="1053182" cy="746802"/>
          </a:xfrm>
          <a:custGeom>
            <a:avLst/>
            <a:gdLst/>
            <a:ahLst/>
            <a:cxnLst/>
            <a:rect r="r" b="b" t="t" l="l"/>
            <a:pathLst>
              <a:path h="746802" w="1053182">
                <a:moveTo>
                  <a:pt x="0" y="0"/>
                </a:moveTo>
                <a:lnTo>
                  <a:pt x="1053182" y="0"/>
                </a:lnTo>
                <a:lnTo>
                  <a:pt x="1053182" y="746802"/>
                </a:lnTo>
                <a:lnTo>
                  <a:pt x="0" y="7468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647597" y="1011767"/>
            <a:ext cx="732562" cy="773338"/>
          </a:xfrm>
          <a:custGeom>
            <a:avLst/>
            <a:gdLst/>
            <a:ahLst/>
            <a:cxnLst/>
            <a:rect r="r" b="b" t="t" l="l"/>
            <a:pathLst>
              <a:path h="773338" w="732562">
                <a:moveTo>
                  <a:pt x="0" y="0"/>
                </a:moveTo>
                <a:lnTo>
                  <a:pt x="732561" y="0"/>
                </a:lnTo>
                <a:lnTo>
                  <a:pt x="732561" y="773337"/>
                </a:lnTo>
                <a:lnTo>
                  <a:pt x="0" y="7733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-5400000">
            <a:off x="12330436" y="3848733"/>
            <a:ext cx="9437764" cy="2477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42"/>
              </a:lnSpc>
            </a:pPr>
            <a:r>
              <a:rPr lang="en-US" sz="17749" spc="2839" b="true">
                <a:solidFill>
                  <a:srgbClr val="041226">
                    <a:alpha val="4706"/>
                  </a:srgbClr>
                </a:solidFill>
                <a:latin typeface="Futura Bold"/>
                <a:ea typeface="Futura Bold"/>
                <a:cs typeface="Futura Bold"/>
                <a:sym typeface="Futura Bold"/>
              </a:rPr>
              <a:t>market</a:t>
            </a:r>
          </a:p>
        </p:txBody>
      </p:sp>
      <p:sp>
        <p:nvSpPr>
          <p:cNvPr name="Freeform 4" id="4"/>
          <p:cNvSpPr/>
          <p:nvPr/>
        </p:nvSpPr>
        <p:spPr>
          <a:xfrm flipH="true" flipV="true" rot="0">
            <a:off x="1028700" y="1028700"/>
            <a:ext cx="759822" cy="750151"/>
          </a:xfrm>
          <a:custGeom>
            <a:avLst/>
            <a:gdLst/>
            <a:ahLst/>
            <a:cxnLst/>
            <a:rect r="r" b="b" t="t" l="l"/>
            <a:pathLst>
              <a:path h="750151" w="759822">
                <a:moveTo>
                  <a:pt x="759822" y="750151"/>
                </a:moveTo>
                <a:lnTo>
                  <a:pt x="0" y="750151"/>
                </a:lnTo>
                <a:lnTo>
                  <a:pt x="0" y="0"/>
                </a:lnTo>
                <a:lnTo>
                  <a:pt x="759822" y="0"/>
                </a:lnTo>
                <a:lnTo>
                  <a:pt x="759822" y="75015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887790" y="8891519"/>
            <a:ext cx="371510" cy="366781"/>
          </a:xfrm>
          <a:custGeom>
            <a:avLst/>
            <a:gdLst/>
            <a:ahLst/>
            <a:cxnLst/>
            <a:rect r="r" b="b" t="t" l="l"/>
            <a:pathLst>
              <a:path h="366781" w="371510">
                <a:moveTo>
                  <a:pt x="0" y="0"/>
                </a:moveTo>
                <a:lnTo>
                  <a:pt x="371510" y="0"/>
                </a:lnTo>
                <a:lnTo>
                  <a:pt x="371510" y="366781"/>
                </a:lnTo>
                <a:lnTo>
                  <a:pt x="0" y="36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09226" y="169777"/>
            <a:ext cx="17397161" cy="10117223"/>
          </a:xfrm>
          <a:custGeom>
            <a:avLst/>
            <a:gdLst/>
            <a:ahLst/>
            <a:cxnLst/>
            <a:rect r="r" b="b" t="t" l="l"/>
            <a:pathLst>
              <a:path h="10117223" w="17397161">
                <a:moveTo>
                  <a:pt x="0" y="0"/>
                </a:moveTo>
                <a:lnTo>
                  <a:pt x="17397161" y="0"/>
                </a:lnTo>
                <a:lnTo>
                  <a:pt x="17397161" y="10117223"/>
                </a:lnTo>
                <a:lnTo>
                  <a:pt x="0" y="101172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31" r="-10535" b="-131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9495" y="1985410"/>
            <a:ext cx="8421085" cy="8421085"/>
          </a:xfrm>
          <a:custGeom>
            <a:avLst/>
            <a:gdLst/>
            <a:ahLst/>
            <a:cxnLst/>
            <a:rect r="r" b="b" t="t" l="l"/>
            <a:pathLst>
              <a:path h="8421085" w="8421085">
                <a:moveTo>
                  <a:pt x="0" y="0"/>
                </a:moveTo>
                <a:lnTo>
                  <a:pt x="8421085" y="0"/>
                </a:lnTo>
                <a:lnTo>
                  <a:pt x="8421085" y="8421085"/>
                </a:lnTo>
                <a:lnTo>
                  <a:pt x="0" y="84210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-276225" y="1973345"/>
            <a:ext cx="18859500" cy="31115"/>
          </a:xfrm>
          <a:prstGeom prst="rect">
            <a:avLst/>
          </a:prstGeom>
          <a:solidFill>
            <a:srgbClr val="2817AC"/>
          </a:solidFill>
        </p:spPr>
      </p:sp>
      <p:sp>
        <p:nvSpPr>
          <p:cNvPr name="AutoShape 4" id="4"/>
          <p:cNvSpPr/>
          <p:nvPr/>
        </p:nvSpPr>
        <p:spPr>
          <a:xfrm rot="0">
            <a:off x="8282540" y="0"/>
            <a:ext cx="30260" cy="10287000"/>
          </a:xfrm>
          <a:prstGeom prst="rect">
            <a:avLst/>
          </a:prstGeom>
          <a:solidFill>
            <a:srgbClr val="2817AC"/>
          </a:solidFill>
        </p:spPr>
      </p:sp>
      <p:sp>
        <p:nvSpPr>
          <p:cNvPr name="AutoShape 5" id="5"/>
          <p:cNvSpPr/>
          <p:nvPr/>
        </p:nvSpPr>
        <p:spPr>
          <a:xfrm rot="0">
            <a:off x="1123384" y="2904134"/>
            <a:ext cx="6035771" cy="6483192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6" id="6"/>
          <p:cNvGrpSpPr/>
          <p:nvPr/>
        </p:nvGrpSpPr>
        <p:grpSpPr>
          <a:xfrm rot="-10800000">
            <a:off x="16786882" y="8785882"/>
            <a:ext cx="472418" cy="472418"/>
            <a:chOff x="0" y="0"/>
            <a:chExt cx="629890" cy="629890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629890" cy="629890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7948"/>
              </a:solidFill>
            </p:spPr>
          </p:sp>
        </p:grpSp>
        <p:sp>
          <p:nvSpPr>
            <p:cNvPr name="Freeform 9" id="9"/>
            <p:cNvSpPr/>
            <p:nvPr/>
          </p:nvSpPr>
          <p:spPr>
            <a:xfrm flipH="false" flipV="false" rot="0">
              <a:off x="236723" y="192025"/>
              <a:ext cx="156443" cy="245840"/>
            </a:xfrm>
            <a:custGeom>
              <a:avLst/>
              <a:gdLst/>
              <a:ahLst/>
              <a:cxnLst/>
              <a:rect r="r" b="b" t="t" l="l"/>
              <a:pathLst>
                <a:path h="245840" w="156443">
                  <a:moveTo>
                    <a:pt x="0" y="0"/>
                  </a:moveTo>
                  <a:lnTo>
                    <a:pt x="156444" y="0"/>
                  </a:lnTo>
                  <a:lnTo>
                    <a:pt x="156444" y="245840"/>
                  </a:lnTo>
                  <a:lnTo>
                    <a:pt x="0" y="245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482210" y="366796"/>
            <a:ext cx="7318120" cy="1434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60"/>
              </a:lnSpc>
              <a:spcBef>
                <a:spcPct val="0"/>
              </a:spcBef>
            </a:pPr>
            <a:r>
              <a:rPr lang="en-US" b="true" sz="8400">
                <a:solidFill>
                  <a:srgbClr val="1603AF"/>
                </a:solidFill>
                <a:latin typeface="Marta Bold"/>
                <a:ea typeface="Marta Bold"/>
                <a:cs typeface="Marta Bold"/>
                <a:sym typeface="Marta Bold"/>
              </a:rPr>
              <a:t>Цель урока: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82349" y="4033630"/>
            <a:ext cx="6035771" cy="4245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31"/>
              </a:lnSpc>
            </a:pPr>
            <a:r>
              <a:rPr lang="en-US" sz="3737" b="true">
                <a:solidFill>
                  <a:srgbClr val="4D4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Понимать содержание художественного текста;</a:t>
            </a:r>
          </a:p>
          <a:p>
            <a:pPr algn="l">
              <a:lnSpc>
                <a:spcPts val="5231"/>
              </a:lnSpc>
            </a:pPr>
            <a:r>
              <a:rPr lang="en-US" sz="3737" b="true">
                <a:solidFill>
                  <a:srgbClr val="4D4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</a:t>
            </a:r>
            <a:r>
              <a:rPr lang="en-US" sz="3737" b="true">
                <a:solidFill>
                  <a:srgbClr val="4D4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нализировать тему, идею, авторскую позицию;</a:t>
            </a:r>
          </a:p>
          <a:p>
            <a:pPr algn="just">
              <a:lnSpc>
                <a:spcPts val="2462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8282540" y="602585"/>
            <a:ext cx="9975200" cy="1154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67"/>
              </a:lnSpc>
              <a:spcBef>
                <a:spcPct val="0"/>
              </a:spcBef>
            </a:pPr>
            <a:r>
              <a:rPr lang="en-US" b="true" sz="6691">
                <a:solidFill>
                  <a:srgbClr val="1603AF"/>
                </a:solidFill>
                <a:latin typeface="Marta Bold"/>
                <a:ea typeface="Marta Bold"/>
                <a:cs typeface="Marta Bold"/>
                <a:sym typeface="Marta Bold"/>
              </a:rPr>
              <a:t>Ожидаемые результаты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8312800" y="2004460"/>
            <a:ext cx="9975200" cy="9975200"/>
          </a:xfrm>
          <a:custGeom>
            <a:avLst/>
            <a:gdLst/>
            <a:ahLst/>
            <a:cxnLst/>
            <a:rect r="r" b="b" t="t" l="l"/>
            <a:pathLst>
              <a:path h="9975200" w="9975200">
                <a:moveTo>
                  <a:pt x="0" y="0"/>
                </a:moveTo>
                <a:lnTo>
                  <a:pt x="9975200" y="0"/>
                </a:lnTo>
                <a:lnTo>
                  <a:pt x="9975200" y="9975201"/>
                </a:lnTo>
                <a:lnTo>
                  <a:pt x="0" y="9975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 rot="0">
            <a:off x="10282514" y="2775108"/>
            <a:ext cx="6035771" cy="6483192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15" id="15"/>
          <p:cNvSpPr txBox="true"/>
          <p:nvPr/>
        </p:nvSpPr>
        <p:spPr>
          <a:xfrm rot="0">
            <a:off x="10363688" y="4033630"/>
            <a:ext cx="5873424" cy="4076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51"/>
              </a:lnSpc>
            </a:pPr>
            <a:r>
              <a:rPr lang="en-US" sz="3537" b="true">
                <a:solidFill>
                  <a:srgbClr val="4D4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Анализирует стихотворение;</a:t>
            </a:r>
          </a:p>
          <a:p>
            <a:pPr algn="just">
              <a:lnSpc>
                <a:spcPts val="4951"/>
              </a:lnSpc>
            </a:pPr>
            <a:r>
              <a:rPr lang="en-US" sz="3537" b="true">
                <a:solidFill>
                  <a:srgbClr val="4D4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Выражает мнение устно и письменно;</a:t>
            </a:r>
          </a:p>
          <a:p>
            <a:pPr algn="just">
              <a:lnSpc>
                <a:spcPts val="4951"/>
              </a:lnSpc>
            </a:pPr>
            <a:r>
              <a:rPr lang="en-US" sz="3537" b="true">
                <a:solidFill>
                  <a:srgbClr val="4D4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Интерпрет</a:t>
            </a:r>
            <a:r>
              <a:rPr lang="en-US" sz="3537" b="true">
                <a:solidFill>
                  <a:srgbClr val="4D4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ирует текст;</a:t>
            </a:r>
          </a:p>
          <a:p>
            <a:pPr algn="just">
              <a:lnSpc>
                <a:spcPts val="4951"/>
              </a:lnSpc>
            </a:pPr>
            <a:r>
              <a:rPr lang="en-US" sz="3537" b="true">
                <a:solidFill>
                  <a:srgbClr val="4D4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</a:t>
            </a:r>
            <a:r>
              <a:rPr lang="en-US" sz="3537" b="true">
                <a:solidFill>
                  <a:srgbClr val="4D4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рименяет знания</a:t>
            </a:r>
          </a:p>
          <a:p>
            <a:pPr algn="just">
              <a:lnSpc>
                <a:spcPts val="246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143500"/>
            <a:ext cx="9144000" cy="5143500"/>
            <a:chOff x="0" y="0"/>
            <a:chExt cx="2408296" cy="13546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08296" cy="1354667"/>
            </a:xfrm>
            <a:custGeom>
              <a:avLst/>
              <a:gdLst/>
              <a:ahLst/>
              <a:cxnLst/>
              <a:rect r="r" b="b" t="t" l="l"/>
              <a:pathLst>
                <a:path h="1354667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7C7AA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2408296" cy="13832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4665872"/>
            <a:ext cx="9144000" cy="5621128"/>
            <a:chOff x="0" y="0"/>
            <a:chExt cx="2408296" cy="148046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08296" cy="1480462"/>
            </a:xfrm>
            <a:custGeom>
              <a:avLst/>
              <a:gdLst/>
              <a:ahLst/>
              <a:cxnLst/>
              <a:rect r="r" b="b" t="t" l="l"/>
              <a:pathLst>
                <a:path h="1480462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1480462"/>
                  </a:lnTo>
                  <a:lnTo>
                    <a:pt x="0" y="1480462"/>
                  </a:lnTo>
                  <a:close/>
                </a:path>
              </a:pathLst>
            </a:custGeom>
            <a:solidFill>
              <a:srgbClr val="EFEEEE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85725"/>
              <a:ext cx="2408296" cy="1566187"/>
            </a:xfrm>
            <a:prstGeom prst="rect">
              <a:avLst/>
            </a:prstGeom>
          </p:spPr>
          <p:txBody>
            <a:bodyPr anchor="b" rtlCol="false" tIns="50800" lIns="50800" bIns="50800" rIns="50800"/>
            <a:lstStyle/>
            <a:p>
              <a:pPr algn="l">
                <a:lnSpc>
                  <a:spcPts val="5879"/>
                </a:lnSpc>
              </a:pPr>
              <a:r>
                <a:rPr lang="en-US" sz="4199">
                  <a:solidFill>
                    <a:srgbClr val="000000"/>
                  </a:solidFill>
                  <a:latin typeface="Marta"/>
                  <a:ea typeface="Marta"/>
                  <a:cs typeface="Marta"/>
                  <a:sym typeface="Marta"/>
                </a:rPr>
                <a:t>Метод ассоциаций</a:t>
              </a:r>
            </a:p>
            <a:p>
              <a:pPr algn="ctr">
                <a:lnSpc>
                  <a:spcPts val="2239"/>
                </a:lnSpc>
              </a:pPr>
            </a:p>
            <a:p>
              <a:pPr algn="l">
                <a:lnSpc>
                  <a:spcPts val="4480"/>
                </a:lnSpc>
              </a:pPr>
            </a:p>
            <a:p>
              <a:pPr algn="l">
                <a:lnSpc>
                  <a:spcPts val="6019"/>
                </a:lnSpc>
              </a:pPr>
              <a:r>
                <a:rPr lang="en-US" sz="4299">
                  <a:solidFill>
                    <a:srgbClr val="000000"/>
                  </a:solidFill>
                  <a:latin typeface="Marta"/>
                  <a:ea typeface="Marta"/>
                  <a:cs typeface="Marta"/>
                  <a:sym typeface="Marta"/>
                </a:rPr>
                <a:t>                     </a:t>
              </a:r>
              <a:r>
                <a:rPr lang="en-US" sz="4299">
                  <a:solidFill>
                    <a:srgbClr val="000000"/>
                  </a:solidFill>
                  <a:latin typeface="Marta"/>
                  <a:ea typeface="Marta"/>
                  <a:cs typeface="Marta"/>
                  <a:sym typeface="Marta"/>
                </a:rPr>
                <a:t>Казахстан </a:t>
              </a:r>
            </a:p>
            <a:p>
              <a:pPr algn="ctr">
                <a:lnSpc>
                  <a:spcPts val="2239"/>
                </a:lnSpc>
              </a:pPr>
            </a:p>
            <a:p>
              <a:pPr algn="ctr">
                <a:lnSpc>
                  <a:spcPts val="2239"/>
                </a:lnSpc>
              </a:pPr>
            </a:p>
            <a:p>
              <a:pPr algn="ctr">
                <a:lnSpc>
                  <a:spcPts val="2239"/>
                </a:lnSpc>
              </a:pPr>
            </a:p>
            <a:p>
              <a:pPr algn="ctr">
                <a:lnSpc>
                  <a:spcPts val="2239"/>
                </a:lnSpc>
              </a:pPr>
            </a:p>
            <a:p>
              <a:pPr algn="ctr">
                <a:lnSpc>
                  <a:spcPts val="6019"/>
                </a:lnSpc>
              </a:pPr>
              <a:r>
                <a:rPr lang="en-US" sz="4299">
                  <a:solidFill>
                    <a:srgbClr val="000000"/>
                  </a:solidFill>
                  <a:latin typeface="Marta"/>
                  <a:ea typeface="Marta"/>
                  <a:cs typeface="Marta"/>
                  <a:sym typeface="Marta"/>
                </a:rPr>
                <a:t>                         Литература</a:t>
              </a:r>
            </a:p>
            <a:p>
              <a:pPr algn="ctr">
                <a:lnSpc>
                  <a:spcPts val="4480"/>
                </a:lnSpc>
              </a:pPr>
            </a:p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000000"/>
                  </a:solidFill>
                  <a:latin typeface="Marta"/>
                  <a:ea typeface="Marta"/>
                  <a:cs typeface="Marta"/>
                  <a:sym typeface="Marta"/>
                </a:rPr>
                <a:t>                           ескриптор: 1 слово- 1 балл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9538732" y="-291436"/>
            <a:ext cx="8749268" cy="5706527"/>
          </a:xfrm>
          <a:custGeom>
            <a:avLst/>
            <a:gdLst/>
            <a:ahLst/>
            <a:cxnLst/>
            <a:rect r="r" b="b" t="t" l="l"/>
            <a:pathLst>
              <a:path h="5706527" w="8749268">
                <a:moveTo>
                  <a:pt x="0" y="0"/>
                </a:moveTo>
                <a:lnTo>
                  <a:pt x="8749268" y="0"/>
                </a:lnTo>
                <a:lnTo>
                  <a:pt x="8749268" y="5706527"/>
                </a:lnTo>
                <a:lnTo>
                  <a:pt x="0" y="57065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478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979571">
            <a:off x="8058880" y="3932748"/>
            <a:ext cx="3279804" cy="4697777"/>
          </a:xfrm>
          <a:custGeom>
            <a:avLst/>
            <a:gdLst/>
            <a:ahLst/>
            <a:cxnLst/>
            <a:rect r="r" b="b" t="t" l="l"/>
            <a:pathLst>
              <a:path h="4697777" w="3279804">
                <a:moveTo>
                  <a:pt x="0" y="0"/>
                </a:moveTo>
                <a:lnTo>
                  <a:pt x="3279804" y="0"/>
                </a:lnTo>
                <a:lnTo>
                  <a:pt x="3279804" y="4697776"/>
                </a:lnTo>
                <a:lnTo>
                  <a:pt x="0" y="46977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712" t="0" r="-3712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972372">
            <a:off x="13079082" y="4329443"/>
            <a:ext cx="2870495" cy="4582525"/>
          </a:xfrm>
          <a:custGeom>
            <a:avLst/>
            <a:gdLst/>
            <a:ahLst/>
            <a:cxnLst/>
            <a:rect r="r" b="b" t="t" l="l"/>
            <a:pathLst>
              <a:path h="4582525" w="2870495">
                <a:moveTo>
                  <a:pt x="0" y="0"/>
                </a:moveTo>
                <a:lnTo>
                  <a:pt x="2870494" y="0"/>
                </a:lnTo>
                <a:lnTo>
                  <a:pt x="2870494" y="4582525"/>
                </a:lnTo>
                <a:lnTo>
                  <a:pt x="0" y="4582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7711" t="0" r="-202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861581">
            <a:off x="8885541" y="6352693"/>
            <a:ext cx="3567139" cy="4700259"/>
          </a:xfrm>
          <a:custGeom>
            <a:avLst/>
            <a:gdLst/>
            <a:ahLst/>
            <a:cxnLst/>
            <a:rect r="r" b="b" t="t" l="l"/>
            <a:pathLst>
              <a:path h="4700259" w="3567139">
                <a:moveTo>
                  <a:pt x="0" y="0"/>
                </a:moveTo>
                <a:lnTo>
                  <a:pt x="3567139" y="0"/>
                </a:lnTo>
                <a:lnTo>
                  <a:pt x="3567139" y="4700260"/>
                </a:lnTo>
                <a:lnTo>
                  <a:pt x="0" y="47002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962" t="-8583" r="-8524" b="-10301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944787">
            <a:off x="14321590" y="6140856"/>
            <a:ext cx="2907446" cy="5463365"/>
          </a:xfrm>
          <a:custGeom>
            <a:avLst/>
            <a:gdLst/>
            <a:ahLst/>
            <a:cxnLst/>
            <a:rect r="r" b="b" t="t" l="l"/>
            <a:pathLst>
              <a:path h="5463365" w="2907446">
                <a:moveTo>
                  <a:pt x="0" y="0"/>
                </a:moveTo>
                <a:lnTo>
                  <a:pt x="2907446" y="0"/>
                </a:lnTo>
                <a:lnTo>
                  <a:pt x="2907446" y="5463365"/>
                </a:lnTo>
                <a:lnTo>
                  <a:pt x="0" y="54633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9508" t="0" r="-5027" b="-2557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16" y="240094"/>
            <a:ext cx="6028371" cy="3587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73"/>
              </a:lnSpc>
              <a:spcBef>
                <a:spcPct val="0"/>
              </a:spcBef>
            </a:pPr>
            <a:r>
              <a:rPr lang="en-US" sz="10266">
                <a:solidFill>
                  <a:srgbClr val="1603AF"/>
                </a:solidFill>
                <a:latin typeface="Intro"/>
                <a:ea typeface="Intro"/>
                <a:cs typeface="Intro"/>
                <a:sym typeface="Intro"/>
              </a:rPr>
              <a:t>Начало урока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573016" y="3761459"/>
            <a:ext cx="5404086" cy="563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19"/>
              </a:lnSpc>
              <a:spcBef>
                <a:spcPct val="0"/>
              </a:spcBef>
            </a:pPr>
            <a:r>
              <a:rPr lang="en-US" b="true" sz="32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Деление на группы: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973103" y="1504522"/>
            <a:ext cx="3666266" cy="1348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59"/>
              </a:lnSpc>
              <a:spcBef>
                <a:spcPct val="0"/>
              </a:spcBef>
            </a:pPr>
            <a:r>
              <a:rPr lang="en-US" b="true" sz="3899">
                <a:solidFill>
                  <a:srgbClr val="4D4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Приветствие, перекличка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380913" y="354394"/>
            <a:ext cx="3726389" cy="848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5"/>
              </a:lnSpc>
              <a:spcBef>
                <a:spcPct val="0"/>
              </a:spcBef>
            </a:pPr>
            <a:r>
              <a:rPr lang="en-US" sz="5003">
                <a:gradFill>
                  <a:gsLst>
                    <a:gs pos="15000">
                      <a:srgbClr val="1EBDA5">
                        <a:alpha val="100000"/>
                      </a:srgbClr>
                    </a:gs>
                    <a:gs pos="50000">
                      <a:srgbClr val="E26A00">
                        <a:alpha val="100000"/>
                      </a:srgbClr>
                    </a:gs>
                    <a:gs pos="85000">
                      <a:srgbClr val="FFE046">
                        <a:alpha val="100000"/>
                      </a:srgbClr>
                    </a:gs>
                  </a:gsLst>
                  <a:lin ang="18900000"/>
                </a:gradFill>
                <a:latin typeface="Montserrat"/>
                <a:ea typeface="Montserrat"/>
                <a:cs typeface="Montserrat"/>
                <a:sym typeface="Montserrat"/>
              </a:rPr>
              <a:t>CALCUS.RU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40653" y="444074"/>
            <a:ext cx="15382163" cy="4488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19"/>
              </a:lnSpc>
            </a:pPr>
            <a:r>
              <a:rPr lang="en-US" b="true" sz="9524">
                <a:solidFill>
                  <a:srgbClr val="2817AC"/>
                </a:solidFill>
                <a:latin typeface="Futura Bold"/>
                <a:ea typeface="Futura Bold"/>
                <a:cs typeface="Futura Bold"/>
                <a:sym typeface="Futura Bold"/>
              </a:rPr>
              <a:t>        Середина урока                  </a:t>
            </a:r>
          </a:p>
          <a:p>
            <a:pPr algn="ctr">
              <a:lnSpc>
                <a:spcPts val="5400"/>
              </a:lnSpc>
            </a:pPr>
          </a:p>
          <a:p>
            <a:pPr algn="ctr">
              <a:lnSpc>
                <a:spcPts val="6435"/>
              </a:lnSpc>
            </a:pPr>
            <a:r>
              <a:rPr lang="en-US" b="true" sz="3108" spc="24">
                <a:solidFill>
                  <a:srgbClr val="2817AC"/>
                </a:solidFill>
                <a:latin typeface="Futura Bold"/>
                <a:ea typeface="Futura Bold"/>
                <a:cs typeface="Futura Bold"/>
                <a:sym typeface="Futura Bold"/>
              </a:rPr>
              <a:t>Задание №1. Индивидуальная работа</a:t>
            </a:r>
          </a:p>
          <a:p>
            <a:pPr algn="ctr">
              <a:lnSpc>
                <a:spcPts val="10846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true" flipV="true" rot="0">
            <a:off x="268878" y="278549"/>
            <a:ext cx="759822" cy="750151"/>
          </a:xfrm>
          <a:custGeom>
            <a:avLst/>
            <a:gdLst/>
            <a:ahLst/>
            <a:cxnLst/>
            <a:rect r="r" b="b" t="t" l="l"/>
            <a:pathLst>
              <a:path h="750151" w="759822">
                <a:moveTo>
                  <a:pt x="759822" y="750151"/>
                </a:moveTo>
                <a:lnTo>
                  <a:pt x="0" y="750151"/>
                </a:lnTo>
                <a:lnTo>
                  <a:pt x="0" y="0"/>
                </a:lnTo>
                <a:lnTo>
                  <a:pt x="759822" y="0"/>
                </a:lnTo>
                <a:lnTo>
                  <a:pt x="759822" y="75015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259300" y="9258300"/>
            <a:ext cx="848437" cy="837639"/>
          </a:xfrm>
          <a:custGeom>
            <a:avLst/>
            <a:gdLst/>
            <a:ahLst/>
            <a:cxnLst/>
            <a:rect r="r" b="b" t="t" l="l"/>
            <a:pathLst>
              <a:path h="837639" w="848437">
                <a:moveTo>
                  <a:pt x="0" y="0"/>
                </a:moveTo>
                <a:lnTo>
                  <a:pt x="848437" y="0"/>
                </a:lnTo>
                <a:lnTo>
                  <a:pt x="848437" y="837639"/>
                </a:lnTo>
                <a:lnTo>
                  <a:pt x="0" y="8376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8878" y="3589701"/>
            <a:ext cx="10558957" cy="6181479"/>
          </a:xfrm>
          <a:custGeom>
            <a:avLst/>
            <a:gdLst/>
            <a:ahLst/>
            <a:cxnLst/>
            <a:rect r="r" b="b" t="t" l="l"/>
            <a:pathLst>
              <a:path h="6181479" w="10558957">
                <a:moveTo>
                  <a:pt x="0" y="0"/>
                </a:moveTo>
                <a:lnTo>
                  <a:pt x="10558957" y="0"/>
                </a:lnTo>
                <a:lnTo>
                  <a:pt x="10558957" y="6181479"/>
                </a:lnTo>
                <a:lnTo>
                  <a:pt x="0" y="61814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786" t="-2007" r="-1378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827835" y="4357564"/>
            <a:ext cx="7670341" cy="4900736"/>
            <a:chOff x="0" y="0"/>
            <a:chExt cx="2020172" cy="12907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20172" cy="1290729"/>
            </a:xfrm>
            <a:custGeom>
              <a:avLst/>
              <a:gdLst/>
              <a:ahLst/>
              <a:cxnLst/>
              <a:rect r="r" b="b" t="t" l="l"/>
              <a:pathLst>
                <a:path h="1290729" w="2020172">
                  <a:moveTo>
                    <a:pt x="0" y="0"/>
                  </a:moveTo>
                  <a:lnTo>
                    <a:pt x="2020172" y="0"/>
                  </a:lnTo>
                  <a:lnTo>
                    <a:pt x="2020172" y="1290729"/>
                  </a:lnTo>
                  <a:lnTo>
                    <a:pt x="0" y="1290729"/>
                  </a:lnTo>
                  <a:close/>
                </a:path>
              </a:pathLst>
            </a:custGeom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2020172" cy="1347879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just" marL="690871" indent="-345435" lvl="1">
                <a:lnSpc>
                  <a:spcPts val="4479"/>
                </a:lnSpc>
                <a:buAutoNum type="arabicPeriod" startAt="1"/>
              </a:pPr>
              <a:r>
                <a:rPr lang="en-US" sz="31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Какие чувства вы услышали?</a:t>
              </a:r>
            </a:p>
            <a:p>
              <a:pPr algn="just" marL="690871" indent="-345435" lvl="1">
                <a:lnSpc>
                  <a:spcPts val="4479"/>
                </a:lnSpc>
                <a:buAutoNum type="arabicPeriod" startAt="1"/>
              </a:pPr>
              <a:r>
                <a:rPr lang="en-US" sz="31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 чём этот текст?</a:t>
              </a:r>
            </a:p>
            <a:p>
              <a:pPr algn="l">
                <a:lnSpc>
                  <a:spcPts val="4479"/>
                </a:lnSpc>
              </a:pPr>
            </a:p>
            <a:p>
              <a:pPr algn="l">
                <a:lnSpc>
                  <a:spcPts val="4479"/>
                </a:lnSpc>
              </a:pPr>
            </a:p>
            <a:p>
              <a:pPr algn="l">
                <a:lnSpc>
                  <a:spcPts val="4479"/>
                </a:lnSpc>
              </a:pPr>
              <a:r>
                <a:rPr lang="en-US" sz="3199" b="tru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Дескриптор:</a:t>
              </a:r>
            </a:p>
            <a:p>
              <a:pPr algn="l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называет эмоции (1–2) - 2 б.</a:t>
              </a:r>
            </a:p>
            <a:p>
              <a:pPr algn="l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правильно формулирует ответ-2б. </a:t>
              </a:r>
            </a:p>
            <a:p>
              <a:pPr algn="l">
                <a:lnSpc>
                  <a:spcPts val="4479"/>
                </a:lnSpc>
              </a:pPr>
              <a:r>
                <a:rPr lang="en-US" b="true" sz="3199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Общее - 4 балла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00950" y="360045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C7AA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критерий оценивания:</a:t>
              </a:r>
            </a:p>
            <a:p>
              <a:pPr algn="ctr">
                <a:lnSpc>
                  <a:spcPts val="2239"/>
                </a:lnSpc>
              </a:pPr>
            </a:p>
            <a:p>
              <a:pPr algn="ctr">
                <a:lnSpc>
                  <a:spcPts val="2239"/>
                </a:lnSpc>
              </a:pPr>
            </a:p>
            <a:p>
              <a:pPr algn="ctr">
                <a:lnSpc>
                  <a:spcPts val="2239"/>
                </a:lnSpc>
              </a:pPr>
            </a:p>
            <a:p>
              <a:pPr algn="ctr">
                <a:lnSpc>
                  <a:spcPts val="2239"/>
                </a:lnSpc>
              </a:pPr>
            </a:p>
            <a:p>
              <a:pPr algn="ctr">
                <a:lnSpc>
                  <a:spcPts val="2239"/>
                </a:lnSpc>
              </a:pPr>
            </a:p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Чек лист</a:t>
              </a:r>
            </a:p>
          </p:txBody>
        </p:sp>
      </p:grpSp>
      <p:pic>
        <p:nvPicPr>
          <p:cNvPr name="Picture 5" id="5">
            <a:hlinkClick action="ppaction://media"/>
          </p:cNvPr>
          <p:cNvPicPr>
            <a:picLocks noChangeAspect="true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l="2428" t="0" r="2428" b="6167"/>
          <a:stretch>
            <a:fillRect/>
          </a:stretch>
        </p:blipFill>
        <p:spPr>
          <a:xfrm flipH="false" flipV="false" rot="0">
            <a:off x="-120897" y="0"/>
            <a:ext cx="18408897" cy="10212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16879389" y="445829"/>
            <a:ext cx="759822" cy="750151"/>
          </a:xfrm>
          <a:custGeom>
            <a:avLst/>
            <a:gdLst/>
            <a:ahLst/>
            <a:cxnLst/>
            <a:rect r="r" b="b" t="t" l="l"/>
            <a:pathLst>
              <a:path h="750151" w="759822">
                <a:moveTo>
                  <a:pt x="0" y="750151"/>
                </a:moveTo>
                <a:lnTo>
                  <a:pt x="759822" y="750151"/>
                </a:lnTo>
                <a:lnTo>
                  <a:pt x="759822" y="0"/>
                </a:lnTo>
                <a:lnTo>
                  <a:pt x="0" y="0"/>
                </a:lnTo>
                <a:lnTo>
                  <a:pt x="0" y="75015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028700" y="8891519"/>
            <a:ext cx="371510" cy="366781"/>
          </a:xfrm>
          <a:custGeom>
            <a:avLst/>
            <a:gdLst/>
            <a:ahLst/>
            <a:cxnLst/>
            <a:rect r="r" b="b" t="t" l="l"/>
            <a:pathLst>
              <a:path h="366781" w="371510">
                <a:moveTo>
                  <a:pt x="371510" y="0"/>
                </a:moveTo>
                <a:lnTo>
                  <a:pt x="0" y="0"/>
                </a:lnTo>
                <a:lnTo>
                  <a:pt x="0" y="366781"/>
                </a:lnTo>
                <a:lnTo>
                  <a:pt x="371510" y="366781"/>
                </a:lnTo>
                <a:lnTo>
                  <a:pt x="3715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2909640"/>
            <a:ext cx="5547382" cy="6613601"/>
          </a:xfrm>
          <a:custGeom>
            <a:avLst/>
            <a:gdLst/>
            <a:ahLst/>
            <a:cxnLst/>
            <a:rect r="r" b="b" t="t" l="l"/>
            <a:pathLst>
              <a:path h="6613601" w="5547382">
                <a:moveTo>
                  <a:pt x="0" y="0"/>
                </a:moveTo>
                <a:lnTo>
                  <a:pt x="5547382" y="0"/>
                </a:lnTo>
                <a:lnTo>
                  <a:pt x="5547382" y="6613601"/>
                </a:lnTo>
                <a:lnTo>
                  <a:pt x="0" y="661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654" t="-631" r="0" b="-5011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25311" y="169281"/>
            <a:ext cx="15569437" cy="2740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36"/>
              </a:lnSpc>
            </a:pPr>
            <a:r>
              <a:rPr lang="en-US" b="true" sz="5411" spc="43">
                <a:solidFill>
                  <a:srgbClr val="1800AD"/>
                </a:solidFill>
                <a:latin typeface="Futura Bold"/>
                <a:ea typeface="Futura Bold"/>
                <a:cs typeface="Futura Bold"/>
                <a:sym typeface="Futura Bold"/>
              </a:rPr>
              <a:t>Задание №2. </a:t>
            </a:r>
          </a:p>
          <a:p>
            <a:pPr algn="l">
              <a:lnSpc>
                <a:spcPts val="5736"/>
              </a:lnSpc>
            </a:pPr>
            <a:r>
              <a:rPr lang="en-US" b="true" sz="5411" spc="43">
                <a:solidFill>
                  <a:srgbClr val="1800AD"/>
                </a:solidFill>
                <a:latin typeface="Futura Bold"/>
                <a:ea typeface="Futura Bold"/>
                <a:cs typeface="Futura Bold"/>
                <a:sym typeface="Futura Bold"/>
              </a:rPr>
              <a:t>Индивидуальная работа.</a:t>
            </a:r>
          </a:p>
          <a:p>
            <a:pPr algn="l">
              <a:lnSpc>
                <a:spcPts val="5100"/>
              </a:lnSpc>
            </a:pPr>
          </a:p>
          <a:p>
            <a:pPr algn="l">
              <a:lnSpc>
                <a:spcPts val="4146"/>
              </a:lnSpc>
            </a:pPr>
            <a:r>
              <a:rPr lang="en-US" b="true" sz="3911" spc="31">
                <a:solidFill>
                  <a:srgbClr val="1800AD"/>
                </a:solidFill>
                <a:latin typeface="Futura Bold"/>
                <a:ea typeface="Futura Bold"/>
                <a:cs typeface="Futura Bold"/>
                <a:sym typeface="Futura Bold"/>
              </a:rPr>
              <a:t>Прочитать текст. 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779604" y="6296212"/>
            <a:ext cx="5479696" cy="2962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4"/>
              </a:lnSpc>
            </a:pPr>
            <a:r>
              <a:rPr lang="en-US" sz="3303" b="true">
                <a:solidFill>
                  <a:srgbClr val="1800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Дескрипторы:</a:t>
            </a:r>
          </a:p>
          <a:p>
            <a:pPr algn="l">
              <a:lnSpc>
                <a:spcPts val="2890"/>
              </a:lnSpc>
            </a:pPr>
            <a:r>
              <a:rPr lang="en-US" sz="2064">
                <a:solidFill>
                  <a:srgbClr val="1800AD"/>
                </a:solidFill>
                <a:latin typeface="Montserrat"/>
                <a:ea typeface="Montserrat"/>
                <a:cs typeface="Montserrat"/>
                <a:sym typeface="Montserrat"/>
              </a:rPr>
              <a:t>Правильно определяет тему - 2 балла</a:t>
            </a:r>
          </a:p>
          <a:p>
            <a:pPr algn="l">
              <a:lnSpc>
                <a:spcPts val="2890"/>
              </a:lnSpc>
            </a:pPr>
            <a:r>
              <a:rPr lang="en-US" sz="2064">
                <a:solidFill>
                  <a:srgbClr val="1800AD"/>
                </a:solidFill>
                <a:latin typeface="Montserrat"/>
                <a:ea typeface="Montserrat"/>
                <a:cs typeface="Montserrat"/>
                <a:sym typeface="Montserrat"/>
              </a:rPr>
              <a:t>Ф</a:t>
            </a:r>
            <a:r>
              <a:rPr lang="en-US" sz="2064">
                <a:solidFill>
                  <a:srgbClr val="1800AD"/>
                </a:solidFill>
                <a:latin typeface="Montserrat"/>
                <a:ea typeface="Montserrat"/>
                <a:cs typeface="Montserrat"/>
                <a:sym typeface="Montserrat"/>
              </a:rPr>
              <a:t>ормулирует идею текста  - 2 балла</a:t>
            </a:r>
          </a:p>
          <a:p>
            <a:pPr algn="l">
              <a:lnSpc>
                <a:spcPts val="2890"/>
              </a:lnSpc>
            </a:pPr>
            <a:r>
              <a:rPr lang="en-US" sz="2064">
                <a:solidFill>
                  <a:srgbClr val="1800AD"/>
                </a:solidFill>
                <a:latin typeface="Montserrat"/>
                <a:ea typeface="Montserrat"/>
                <a:cs typeface="Montserrat"/>
                <a:sym typeface="Montserrat"/>
              </a:rPr>
              <a:t>В</a:t>
            </a:r>
            <a:r>
              <a:rPr lang="en-US" sz="2064">
                <a:solidFill>
                  <a:srgbClr val="1800AD"/>
                </a:solidFill>
                <a:latin typeface="Montserrat"/>
                <a:ea typeface="Montserrat"/>
                <a:cs typeface="Montserrat"/>
                <a:sym typeface="Montserrat"/>
              </a:rPr>
              <a:t>ыделяет ключевые слова - 2 балла</a:t>
            </a:r>
          </a:p>
          <a:p>
            <a:pPr algn="l">
              <a:lnSpc>
                <a:spcPts val="2890"/>
              </a:lnSpc>
            </a:pPr>
            <a:r>
              <a:rPr lang="en-US" sz="2064">
                <a:solidFill>
                  <a:srgbClr val="1800AD"/>
                </a:solidFill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en-US" sz="2064">
                <a:solidFill>
                  <a:srgbClr val="1800AD"/>
                </a:solidFill>
                <a:latin typeface="Montserrat"/>
                <a:ea typeface="Montserrat"/>
                <a:cs typeface="Montserrat"/>
                <a:sym typeface="Montserrat"/>
              </a:rPr>
              <a:t>онимает содержание текста - 2 балла</a:t>
            </a:r>
          </a:p>
          <a:p>
            <a:pPr algn="l">
              <a:lnSpc>
                <a:spcPts val="2890"/>
              </a:lnSpc>
            </a:pPr>
            <a:r>
              <a:rPr lang="en-US" b="true" sz="2064">
                <a:solidFill>
                  <a:srgbClr val="1800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Общее - 8 баллов</a:t>
            </a:r>
          </a:p>
          <a:p>
            <a:pPr algn="ctr">
              <a:lnSpc>
                <a:spcPts val="4624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7621535" y="3335086"/>
            <a:ext cx="6897917" cy="2306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4"/>
              </a:lnSpc>
            </a:pPr>
            <a:r>
              <a:rPr lang="en-US" sz="3303" b="true">
                <a:solidFill>
                  <a:srgbClr val="2817A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Определить тему</a:t>
            </a:r>
          </a:p>
          <a:p>
            <a:pPr algn="l">
              <a:lnSpc>
                <a:spcPts val="4624"/>
              </a:lnSpc>
            </a:pPr>
            <a:r>
              <a:rPr lang="en-US" sz="3303" b="true">
                <a:solidFill>
                  <a:srgbClr val="2817A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</a:t>
            </a:r>
            <a:r>
              <a:rPr lang="en-US" sz="3303" b="true">
                <a:solidFill>
                  <a:srgbClr val="2817A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пределить идею</a:t>
            </a:r>
          </a:p>
          <a:p>
            <a:pPr algn="l">
              <a:lnSpc>
                <a:spcPts val="4624"/>
              </a:lnSpc>
            </a:pPr>
            <a:r>
              <a:rPr lang="en-US" b="true" sz="3303">
                <a:solidFill>
                  <a:srgbClr val="2817A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</a:t>
            </a:r>
            <a:r>
              <a:rPr lang="en-US" b="true" sz="3303">
                <a:solidFill>
                  <a:srgbClr val="2817A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ыделить 3 ключевых слова</a:t>
            </a:r>
          </a:p>
          <a:p>
            <a:pPr algn="ctr">
              <a:lnSpc>
                <a:spcPts val="462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15407992" y="521309"/>
            <a:ext cx="759822" cy="750151"/>
          </a:xfrm>
          <a:custGeom>
            <a:avLst/>
            <a:gdLst/>
            <a:ahLst/>
            <a:cxnLst/>
            <a:rect r="r" b="b" t="t" l="l"/>
            <a:pathLst>
              <a:path h="750151" w="759822">
                <a:moveTo>
                  <a:pt x="0" y="750152"/>
                </a:moveTo>
                <a:lnTo>
                  <a:pt x="759822" y="750152"/>
                </a:lnTo>
                <a:lnTo>
                  <a:pt x="759822" y="0"/>
                </a:lnTo>
                <a:lnTo>
                  <a:pt x="0" y="0"/>
                </a:lnTo>
                <a:lnTo>
                  <a:pt x="0" y="75015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842945" y="9341609"/>
            <a:ext cx="371510" cy="366781"/>
          </a:xfrm>
          <a:custGeom>
            <a:avLst/>
            <a:gdLst/>
            <a:ahLst/>
            <a:cxnLst/>
            <a:rect r="r" b="b" t="t" l="l"/>
            <a:pathLst>
              <a:path h="366781" w="371510">
                <a:moveTo>
                  <a:pt x="371510" y="0"/>
                </a:moveTo>
                <a:lnTo>
                  <a:pt x="0" y="0"/>
                </a:lnTo>
                <a:lnTo>
                  <a:pt x="0" y="366782"/>
                </a:lnTo>
                <a:lnTo>
                  <a:pt x="371510" y="366782"/>
                </a:lnTo>
                <a:lnTo>
                  <a:pt x="3715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800105" y="0"/>
            <a:ext cx="4553965" cy="4610392"/>
            <a:chOff x="0" y="0"/>
            <a:chExt cx="1349323" cy="13660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49323" cy="1366042"/>
            </a:xfrm>
            <a:custGeom>
              <a:avLst/>
              <a:gdLst/>
              <a:ahLst/>
              <a:cxnLst/>
              <a:rect r="r" b="b" t="t" l="l"/>
              <a:pathLst>
                <a:path h="1366042" w="1349323">
                  <a:moveTo>
                    <a:pt x="0" y="0"/>
                  </a:moveTo>
                  <a:lnTo>
                    <a:pt x="1349323" y="0"/>
                  </a:lnTo>
                  <a:lnTo>
                    <a:pt x="1349323" y="1366042"/>
                  </a:lnTo>
                  <a:lnTo>
                    <a:pt x="0" y="1366042"/>
                  </a:lnTo>
                  <a:close/>
                </a:path>
              </a:pathLst>
            </a:custGeom>
            <a:blipFill>
              <a:blip r:embed="rId7">
                <a:alphaModFix amt="80000"/>
              </a:blip>
              <a:stretch>
                <a:fillRect l="0" t="-38898" r="0" b="-38898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2327287" y="3771900"/>
            <a:ext cx="4504611" cy="3009900"/>
            <a:chOff x="0" y="0"/>
            <a:chExt cx="1216435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16435" cy="812800"/>
            </a:xfrm>
            <a:custGeom>
              <a:avLst/>
              <a:gdLst/>
              <a:ahLst/>
              <a:cxnLst/>
              <a:rect r="r" b="b" t="t" l="l"/>
              <a:pathLst>
                <a:path h="812800" w="1216435">
                  <a:moveTo>
                    <a:pt x="0" y="0"/>
                  </a:moveTo>
                  <a:lnTo>
                    <a:pt x="1216435" y="0"/>
                  </a:lnTo>
                  <a:lnTo>
                    <a:pt x="1216435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8">
                <a:alphaModFix amt="80000"/>
              </a:blip>
              <a:stretch>
                <a:fillRect l="0" t="-84693" r="0" b="-84693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7877953" y="7168440"/>
            <a:ext cx="4533520" cy="2946449"/>
            <a:chOff x="0" y="0"/>
            <a:chExt cx="1343265" cy="87302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43265" cy="873022"/>
            </a:xfrm>
            <a:custGeom>
              <a:avLst/>
              <a:gdLst/>
              <a:ahLst/>
              <a:cxnLst/>
              <a:rect r="r" b="b" t="t" l="l"/>
              <a:pathLst>
                <a:path h="873022" w="1343265">
                  <a:moveTo>
                    <a:pt x="0" y="0"/>
                  </a:moveTo>
                  <a:lnTo>
                    <a:pt x="1343265" y="0"/>
                  </a:lnTo>
                  <a:lnTo>
                    <a:pt x="1343265" y="873022"/>
                  </a:lnTo>
                  <a:lnTo>
                    <a:pt x="0" y="873022"/>
                  </a:lnTo>
                  <a:close/>
                </a:path>
              </a:pathLst>
            </a:custGeom>
            <a:blipFill>
              <a:blip r:embed="rId9">
                <a:alphaModFix amt="80000"/>
              </a:blip>
              <a:stretch>
                <a:fillRect l="0" t="-4910" r="0" b="-491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7847333" y="3975149"/>
            <a:ext cx="4506737" cy="3193291"/>
            <a:chOff x="0" y="0"/>
            <a:chExt cx="1092588" cy="77416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92588" cy="774164"/>
            </a:xfrm>
            <a:custGeom>
              <a:avLst/>
              <a:gdLst/>
              <a:ahLst/>
              <a:cxnLst/>
              <a:rect r="r" b="b" t="t" l="l"/>
              <a:pathLst>
                <a:path h="774164" w="1092588">
                  <a:moveTo>
                    <a:pt x="0" y="0"/>
                  </a:moveTo>
                  <a:lnTo>
                    <a:pt x="1092588" y="0"/>
                  </a:lnTo>
                  <a:lnTo>
                    <a:pt x="1092588" y="774164"/>
                  </a:lnTo>
                  <a:lnTo>
                    <a:pt x="0" y="774164"/>
                  </a:lnTo>
                  <a:close/>
                </a:path>
              </a:pathLst>
            </a:custGeom>
            <a:solidFill>
              <a:srgbClr val="7C7AA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1092588" cy="8027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354070" y="6781800"/>
            <a:ext cx="4477829" cy="2743200"/>
            <a:chOff x="0" y="0"/>
            <a:chExt cx="1085580" cy="66504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85580" cy="665046"/>
            </a:xfrm>
            <a:custGeom>
              <a:avLst/>
              <a:gdLst/>
              <a:ahLst/>
              <a:cxnLst/>
              <a:rect r="r" b="b" t="t" l="l"/>
              <a:pathLst>
                <a:path h="665046" w="1085580">
                  <a:moveTo>
                    <a:pt x="0" y="0"/>
                  </a:moveTo>
                  <a:lnTo>
                    <a:pt x="1085580" y="0"/>
                  </a:lnTo>
                  <a:lnTo>
                    <a:pt x="1085580" y="665046"/>
                  </a:lnTo>
                  <a:lnTo>
                    <a:pt x="0" y="665046"/>
                  </a:lnTo>
                  <a:close/>
                </a:path>
              </a:pathLst>
            </a:custGeom>
            <a:solidFill>
              <a:srgbClr val="7C7AAC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1085580" cy="6936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327287" y="0"/>
            <a:ext cx="4504611" cy="3771900"/>
            <a:chOff x="0" y="0"/>
            <a:chExt cx="1092073" cy="91443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92073" cy="914438"/>
            </a:xfrm>
            <a:custGeom>
              <a:avLst/>
              <a:gdLst/>
              <a:ahLst/>
              <a:cxnLst/>
              <a:rect r="r" b="b" t="t" l="l"/>
              <a:pathLst>
                <a:path h="914438" w="1092073">
                  <a:moveTo>
                    <a:pt x="0" y="0"/>
                  </a:moveTo>
                  <a:lnTo>
                    <a:pt x="1092073" y="0"/>
                  </a:lnTo>
                  <a:lnTo>
                    <a:pt x="1092073" y="914438"/>
                  </a:lnTo>
                  <a:lnTo>
                    <a:pt x="0" y="914438"/>
                  </a:lnTo>
                  <a:close/>
                </a:path>
              </a:pathLst>
            </a:custGeom>
            <a:solidFill>
              <a:srgbClr val="7C7AAC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1092073" cy="9430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211586" y="340106"/>
            <a:ext cx="6943704" cy="1348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75"/>
              </a:lnSpc>
            </a:pPr>
            <a:r>
              <a:rPr lang="en-US" b="true" sz="4599" spc="36">
                <a:solidFill>
                  <a:srgbClr val="2817AC"/>
                </a:solidFill>
                <a:latin typeface="Futura Bold"/>
                <a:ea typeface="Futura Bold"/>
                <a:cs typeface="Futura Bold"/>
                <a:sym typeface="Futura Bold"/>
              </a:rPr>
              <a:t>Задание №3. </a:t>
            </a:r>
          </a:p>
          <a:p>
            <a:pPr algn="l">
              <a:lnSpc>
                <a:spcPts val="4875"/>
              </a:lnSpc>
            </a:pPr>
            <a:r>
              <a:rPr lang="en-US" b="true" sz="4599" spc="36">
                <a:solidFill>
                  <a:srgbClr val="2817AC"/>
                </a:solidFill>
                <a:latin typeface="Futura Bold"/>
                <a:ea typeface="Futura Bold"/>
                <a:cs typeface="Futura Bold"/>
                <a:sym typeface="Futura Bold"/>
              </a:rPr>
              <a:t>Работа в группе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877953" y="4204820"/>
            <a:ext cx="4023475" cy="2963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5"/>
              </a:lnSpc>
            </a:pPr>
            <a:r>
              <a:rPr lang="en-US" sz="2211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Дескрипторы:</a:t>
            </a:r>
          </a:p>
          <a:p>
            <a:pPr algn="ctr">
              <a:lnSpc>
                <a:spcPts val="2792"/>
              </a:lnSpc>
            </a:pPr>
            <a:r>
              <a:rPr lang="en-US" sz="1994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устанавливает связь с историей</a:t>
            </a:r>
          </a:p>
          <a:p>
            <a:pPr algn="ctr">
              <a:lnSpc>
                <a:spcPts val="3095"/>
              </a:lnSpc>
            </a:pPr>
            <a:r>
              <a:rPr lang="en-US" sz="2211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объясняет значение текста</a:t>
            </a:r>
          </a:p>
          <a:p>
            <a:pPr algn="ctr">
              <a:lnSpc>
                <a:spcPts val="3095"/>
              </a:lnSpc>
            </a:pPr>
            <a:r>
              <a:rPr lang="en-US" sz="2211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приводит 1 аргумент</a:t>
            </a:r>
          </a:p>
          <a:p>
            <a:pPr algn="ctr">
              <a:lnSpc>
                <a:spcPts val="3095"/>
              </a:lnSpc>
            </a:pPr>
            <a:r>
              <a:rPr lang="en-US" sz="2211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участвует в обсуждении</a:t>
            </a:r>
          </a:p>
          <a:p>
            <a:pPr algn="ctr">
              <a:lnSpc>
                <a:spcPts val="2488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2606937" y="7010400"/>
            <a:ext cx="4407471" cy="288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3"/>
              </a:lnSpc>
            </a:pPr>
            <a:r>
              <a:rPr lang="en-US" sz="2038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Дескрипторы:</a:t>
            </a:r>
          </a:p>
          <a:p>
            <a:pPr algn="ctr">
              <a:lnSpc>
                <a:spcPts val="2853"/>
              </a:lnSpc>
            </a:pPr>
            <a:r>
              <a:rPr lang="en-US" sz="2038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пишет краткий текст (2–3 предложения)</a:t>
            </a:r>
          </a:p>
          <a:p>
            <a:pPr algn="ctr">
              <a:lnSpc>
                <a:spcPts val="2853"/>
              </a:lnSpc>
            </a:pPr>
            <a:r>
              <a:rPr lang="en-US" sz="2038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использует идею стихотворения</a:t>
            </a:r>
          </a:p>
          <a:p>
            <a:pPr algn="ctr">
              <a:lnSpc>
                <a:spcPts val="2853"/>
              </a:lnSpc>
            </a:pPr>
            <a:r>
              <a:rPr lang="en-US" sz="2038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добавляет цитату</a:t>
            </a:r>
          </a:p>
          <a:p>
            <a:pPr algn="ctr">
              <a:lnSpc>
                <a:spcPts val="2853"/>
              </a:lnSpc>
            </a:pPr>
            <a:r>
              <a:rPr lang="en-US" sz="2038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презентует работу</a:t>
            </a:r>
          </a:p>
          <a:p>
            <a:pPr algn="ctr">
              <a:lnSpc>
                <a:spcPts val="2853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1214455" y="2205054"/>
            <a:ext cx="5098916" cy="7319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44"/>
              </a:lnSpc>
              <a:spcBef>
                <a:spcPct val="0"/>
              </a:spcBef>
            </a:pPr>
            <a:r>
              <a:rPr lang="en-US" b="true" sz="246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 группа — Аналитики</a:t>
            </a:r>
          </a:p>
          <a:p>
            <a:pPr algn="ctr">
              <a:lnSpc>
                <a:spcPts val="3444"/>
              </a:lnSpc>
              <a:spcBef>
                <a:spcPct val="0"/>
              </a:spcBef>
            </a:pPr>
            <a:r>
              <a:rPr lang="en-US" b="true" sz="246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Задание:</a:t>
            </a:r>
          </a:p>
          <a:p>
            <a:pPr algn="ctr">
              <a:lnSpc>
                <a:spcPts val="3444"/>
              </a:lnSpc>
              <a:spcBef>
                <a:spcPct val="0"/>
              </a:spcBef>
            </a:pPr>
            <a:r>
              <a:rPr lang="en-US" b="true" sz="246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Какова тема?  Идея?</a:t>
            </a:r>
          </a:p>
          <a:p>
            <a:pPr algn="ctr">
              <a:lnSpc>
                <a:spcPts val="3444"/>
              </a:lnSpc>
              <a:spcBef>
                <a:spcPct val="0"/>
              </a:spcBef>
            </a:pPr>
            <a:r>
              <a:rPr lang="en-US" b="true" sz="246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Художественные средства?</a:t>
            </a:r>
          </a:p>
          <a:p>
            <a:pPr algn="ctr">
              <a:lnSpc>
                <a:spcPts val="3444"/>
              </a:lnSpc>
              <a:spcBef>
                <a:spcPct val="0"/>
              </a:spcBef>
            </a:pPr>
          </a:p>
          <a:p>
            <a:pPr algn="ctr">
              <a:lnSpc>
                <a:spcPts val="3444"/>
              </a:lnSpc>
              <a:spcBef>
                <a:spcPct val="0"/>
              </a:spcBef>
            </a:pPr>
          </a:p>
          <a:p>
            <a:pPr algn="ctr">
              <a:lnSpc>
                <a:spcPts val="3444"/>
              </a:lnSpc>
              <a:spcBef>
                <a:spcPct val="0"/>
              </a:spcBef>
            </a:pPr>
            <a:r>
              <a:rPr lang="en-US" b="true" sz="246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 группа — Историки</a:t>
            </a:r>
          </a:p>
          <a:p>
            <a:pPr algn="ctr">
              <a:lnSpc>
                <a:spcPts val="3444"/>
              </a:lnSpc>
              <a:spcBef>
                <a:spcPct val="0"/>
              </a:spcBef>
            </a:pPr>
            <a:r>
              <a:rPr lang="en-US" b="true" sz="246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Задание:</a:t>
            </a:r>
          </a:p>
          <a:p>
            <a:pPr algn="ctr">
              <a:lnSpc>
                <a:spcPts val="3444"/>
              </a:lnSpc>
              <a:spcBef>
                <a:spcPct val="0"/>
              </a:spcBef>
            </a:pPr>
            <a:r>
              <a:rPr lang="en-US" b="true" sz="246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Связь с войной?</a:t>
            </a:r>
          </a:p>
          <a:p>
            <a:pPr algn="ctr">
              <a:lnSpc>
                <a:spcPts val="3444"/>
              </a:lnSpc>
              <a:spcBef>
                <a:spcPct val="0"/>
              </a:spcBef>
            </a:pPr>
            <a:r>
              <a:rPr lang="en-US" b="true" sz="246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Значение стихотворения?</a:t>
            </a:r>
          </a:p>
          <a:p>
            <a:pPr algn="ctr">
              <a:lnSpc>
                <a:spcPts val="3444"/>
              </a:lnSpc>
              <a:spcBef>
                <a:spcPct val="0"/>
              </a:spcBef>
            </a:pPr>
          </a:p>
          <a:p>
            <a:pPr algn="ctr">
              <a:lnSpc>
                <a:spcPts val="3444"/>
              </a:lnSpc>
              <a:spcBef>
                <a:spcPct val="0"/>
              </a:spcBef>
            </a:pPr>
          </a:p>
          <a:p>
            <a:pPr algn="ctr">
              <a:lnSpc>
                <a:spcPts val="3444"/>
              </a:lnSpc>
              <a:spcBef>
                <a:spcPct val="0"/>
              </a:spcBef>
            </a:pPr>
            <a:r>
              <a:rPr lang="en-US" b="true" sz="246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  <a:p>
            <a:pPr algn="ctr">
              <a:lnSpc>
                <a:spcPts val="3444"/>
              </a:lnSpc>
              <a:spcBef>
                <a:spcPct val="0"/>
              </a:spcBef>
            </a:pPr>
            <a:r>
              <a:rPr lang="en-US" b="true" sz="246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 группа — Творцы</a:t>
            </a:r>
          </a:p>
          <a:p>
            <a:pPr algn="ctr">
              <a:lnSpc>
                <a:spcPts val="3444"/>
              </a:lnSpc>
              <a:spcBef>
                <a:spcPct val="0"/>
              </a:spcBef>
            </a:pPr>
            <a:r>
              <a:rPr lang="en-US" b="true" sz="246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Задание:</a:t>
            </a:r>
          </a:p>
          <a:p>
            <a:pPr algn="ctr">
              <a:lnSpc>
                <a:spcPts val="3444"/>
              </a:lnSpc>
              <a:spcBef>
                <a:spcPct val="0"/>
              </a:spcBef>
            </a:pPr>
            <a:r>
              <a:rPr lang="en-US" b="true" sz="246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Создать пост</a:t>
            </a:r>
          </a:p>
          <a:p>
            <a:pPr algn="ctr">
              <a:lnSpc>
                <a:spcPts val="3444"/>
              </a:lnSpc>
              <a:spcBef>
                <a:spcPct val="0"/>
              </a:spcBef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12327287" y="228477"/>
            <a:ext cx="4342417" cy="3276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9"/>
              </a:lnSpc>
              <a:spcBef>
                <a:spcPct val="0"/>
              </a:spcBef>
            </a:pPr>
            <a:r>
              <a:rPr lang="en-US" b="true" sz="2406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Деск</a:t>
            </a:r>
            <a:r>
              <a:rPr lang="en-US" b="true" sz="2406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рипторы:</a:t>
            </a:r>
          </a:p>
          <a:p>
            <a:pPr algn="ctr">
              <a:lnSpc>
                <a:spcPts val="3369"/>
              </a:lnSpc>
              <a:spcBef>
                <a:spcPct val="0"/>
              </a:spcBef>
            </a:pPr>
            <a:r>
              <a:rPr lang="en-US" b="true" sz="2406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определяет тему и идею</a:t>
            </a:r>
          </a:p>
          <a:p>
            <a:pPr algn="ctr">
              <a:lnSpc>
                <a:spcPts val="3369"/>
              </a:lnSpc>
              <a:spcBef>
                <a:spcPct val="0"/>
              </a:spcBef>
            </a:pPr>
            <a:r>
              <a:rPr lang="en-US" b="true" sz="2406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находит 1–2 художественных средства</a:t>
            </a:r>
          </a:p>
          <a:p>
            <a:pPr algn="ctr">
              <a:lnSpc>
                <a:spcPts val="3369"/>
              </a:lnSpc>
              <a:spcBef>
                <a:spcPct val="0"/>
              </a:spcBef>
            </a:pPr>
            <a:r>
              <a:rPr lang="en-US" b="true" sz="2406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объясняет их роль</a:t>
            </a:r>
          </a:p>
          <a:p>
            <a:pPr algn="ctr">
              <a:lnSpc>
                <a:spcPts val="3369"/>
              </a:lnSpc>
              <a:spcBef>
                <a:spcPct val="0"/>
              </a:spcBef>
            </a:pPr>
            <a:r>
              <a:rPr lang="en-US" b="true" sz="2406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презентует результат</a:t>
            </a:r>
          </a:p>
          <a:p>
            <a:pPr algn="ctr">
              <a:lnSpc>
                <a:spcPts val="2903"/>
              </a:lnSpc>
              <a:spcBef>
                <a:spcPct val="0"/>
              </a:spcBef>
            </a:pPr>
          </a:p>
        </p:txBody>
      </p:sp>
      <p:sp>
        <p:nvSpPr>
          <p:cNvPr name="TextBox 25" id="25"/>
          <p:cNvSpPr txBox="true"/>
          <p:nvPr/>
        </p:nvSpPr>
        <p:spPr>
          <a:xfrm rot="0">
            <a:off x="6163243" y="9467850"/>
            <a:ext cx="11096057" cy="522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291"/>
              </a:lnSpc>
              <a:spcBef>
                <a:spcPct val="0"/>
              </a:spcBef>
            </a:pPr>
            <a:r>
              <a:rPr lang="en-US" b="true" sz="306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Общее - 38 баллов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028700" y="8891519"/>
            <a:ext cx="371510" cy="366781"/>
          </a:xfrm>
          <a:custGeom>
            <a:avLst/>
            <a:gdLst/>
            <a:ahLst/>
            <a:cxnLst/>
            <a:rect r="r" b="b" t="t" l="l"/>
            <a:pathLst>
              <a:path h="366781" w="371510">
                <a:moveTo>
                  <a:pt x="371510" y="0"/>
                </a:moveTo>
                <a:lnTo>
                  <a:pt x="0" y="0"/>
                </a:lnTo>
                <a:lnTo>
                  <a:pt x="0" y="366781"/>
                </a:lnTo>
                <a:lnTo>
                  <a:pt x="371510" y="366781"/>
                </a:lnTo>
                <a:lnTo>
                  <a:pt x="37151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16499478" y="1028700"/>
            <a:ext cx="759822" cy="750151"/>
          </a:xfrm>
          <a:custGeom>
            <a:avLst/>
            <a:gdLst/>
            <a:ahLst/>
            <a:cxnLst/>
            <a:rect r="r" b="b" t="t" l="l"/>
            <a:pathLst>
              <a:path h="750151" w="759822">
                <a:moveTo>
                  <a:pt x="0" y="750151"/>
                </a:moveTo>
                <a:lnTo>
                  <a:pt x="759822" y="750151"/>
                </a:lnTo>
                <a:lnTo>
                  <a:pt x="759822" y="0"/>
                </a:lnTo>
                <a:lnTo>
                  <a:pt x="0" y="0"/>
                </a:lnTo>
                <a:lnTo>
                  <a:pt x="0" y="75015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14455" y="1403776"/>
            <a:ext cx="6691369" cy="7791987"/>
          </a:xfrm>
          <a:custGeom>
            <a:avLst/>
            <a:gdLst/>
            <a:ahLst/>
            <a:cxnLst/>
            <a:rect r="r" b="b" t="t" l="l"/>
            <a:pathLst>
              <a:path h="7791987" w="6691369">
                <a:moveTo>
                  <a:pt x="0" y="0"/>
                </a:moveTo>
                <a:lnTo>
                  <a:pt x="6691369" y="0"/>
                </a:lnTo>
                <a:lnTo>
                  <a:pt x="6691369" y="7791987"/>
                </a:lnTo>
                <a:lnTo>
                  <a:pt x="0" y="77919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080990" y="1208331"/>
            <a:ext cx="7418488" cy="1927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5"/>
              </a:lnSpc>
            </a:pPr>
            <a:r>
              <a:rPr lang="en-US" b="true" sz="6599" spc="52">
                <a:solidFill>
                  <a:srgbClr val="2817AC"/>
                </a:solidFill>
                <a:latin typeface="Futura Bold"/>
                <a:ea typeface="Futura Bold"/>
                <a:cs typeface="Futura Bold"/>
                <a:sym typeface="Futura Bold"/>
              </a:rPr>
              <a:t>Задание №4. Работа в паре.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080990" y="3675497"/>
            <a:ext cx="8447188" cy="398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08"/>
              </a:lnSpc>
            </a:pPr>
            <a:r>
              <a:rPr lang="en-US" sz="2292" b="true">
                <a:solidFill>
                  <a:srgbClr val="4D4D4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Один задает вопросы по тексту, другой отвечает.</a:t>
            </a:r>
          </a:p>
          <a:p>
            <a:pPr algn="just">
              <a:lnSpc>
                <a:spcPts val="3208"/>
              </a:lnSpc>
            </a:pPr>
          </a:p>
          <a:p>
            <a:pPr algn="just">
              <a:lnSpc>
                <a:spcPts val="3208"/>
              </a:lnSpc>
            </a:pPr>
            <a:r>
              <a:rPr lang="en-US" sz="2292" b="true">
                <a:solidFill>
                  <a:srgbClr val="4D4D4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Дескрипторы:</a:t>
            </a:r>
          </a:p>
          <a:p>
            <a:pPr algn="just">
              <a:lnSpc>
                <a:spcPts val="3208"/>
              </a:lnSpc>
            </a:pPr>
            <a:r>
              <a:rPr lang="en-US" sz="2292" b="true">
                <a:solidFill>
                  <a:srgbClr val="4D4D4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</a:t>
            </a:r>
            <a:r>
              <a:rPr lang="en-US" sz="2292" b="true">
                <a:solidFill>
                  <a:srgbClr val="4D4D4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адает не менее 2 вопросов - 2 балла</a:t>
            </a:r>
          </a:p>
          <a:p>
            <a:pPr algn="just">
              <a:lnSpc>
                <a:spcPts val="3208"/>
              </a:lnSpc>
            </a:pPr>
            <a:r>
              <a:rPr lang="en-US" sz="2292" b="true">
                <a:solidFill>
                  <a:srgbClr val="4D4D4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</a:t>
            </a:r>
            <a:r>
              <a:rPr lang="en-US" sz="2292" b="true">
                <a:solidFill>
                  <a:srgbClr val="4D4D4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ает развернутые ответы - 5 баллов</a:t>
            </a:r>
          </a:p>
          <a:p>
            <a:pPr algn="just">
              <a:lnSpc>
                <a:spcPts val="3208"/>
              </a:lnSpc>
            </a:pPr>
            <a:r>
              <a:rPr lang="en-US" sz="2292" b="true">
                <a:solidFill>
                  <a:srgbClr val="4D4D4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</a:t>
            </a:r>
            <a:r>
              <a:rPr lang="en-US" sz="2292" b="true">
                <a:solidFill>
                  <a:srgbClr val="4D4D4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лушает собеседника - 2 балла</a:t>
            </a:r>
          </a:p>
          <a:p>
            <a:pPr algn="just">
              <a:lnSpc>
                <a:spcPts val="3208"/>
              </a:lnSpc>
            </a:pPr>
            <a:r>
              <a:rPr lang="en-US" sz="2292" b="true">
                <a:solidFill>
                  <a:srgbClr val="4D4D4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</a:t>
            </a:r>
            <a:r>
              <a:rPr lang="en-US" sz="2292" b="true">
                <a:solidFill>
                  <a:srgbClr val="4D4D4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облюдает речевые нормы - 5 баллов</a:t>
            </a:r>
          </a:p>
          <a:p>
            <a:pPr algn="just">
              <a:lnSpc>
                <a:spcPts val="3208"/>
              </a:lnSpc>
            </a:pPr>
          </a:p>
          <a:p>
            <a:pPr algn="just">
              <a:lnSpc>
                <a:spcPts val="3208"/>
              </a:lnSpc>
            </a:pPr>
            <a:r>
              <a:rPr lang="en-US" sz="2292" b="true">
                <a:solidFill>
                  <a:srgbClr val="4D4D4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Общее - 14 баллов</a:t>
            </a:r>
          </a:p>
          <a:p>
            <a:pPr algn="just">
              <a:lnSpc>
                <a:spcPts val="320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024549" y="5968622"/>
            <a:ext cx="30260" cy="4470400"/>
          </a:xfrm>
          <a:prstGeom prst="rect">
            <a:avLst/>
          </a:prstGeom>
          <a:solidFill>
            <a:srgbClr val="2817AC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82204" y="6759929"/>
            <a:ext cx="4942220" cy="3512305"/>
            <a:chOff x="0" y="0"/>
            <a:chExt cx="6589626" cy="468307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47625"/>
              <a:ext cx="6589626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2817AC"/>
                  </a:solidFill>
                  <a:latin typeface="CAT Neuzeit"/>
                  <a:ea typeface="CAT Neuzeit"/>
                  <a:cs typeface="CAT Neuzeit"/>
                  <a:sym typeface="CAT Neuzeit"/>
                </a:rPr>
                <a:t>Задача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846050"/>
              <a:ext cx="6589626" cy="38550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2100">
                  <a:solidFill>
                    <a:srgbClr val="2817AC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Проанализируйте отрывок из произведения казахской литературы (например, поэмы Жамбыла Жабаева). Определите, какие ценности, исторические события или культурные особенности отражены в тексте.</a:t>
              </a:r>
            </a:p>
            <a:p>
              <a:pPr algn="l">
                <a:lnSpc>
                  <a:spcPts val="33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050631" y="6879389"/>
            <a:ext cx="4942220" cy="2668910"/>
            <a:chOff x="0" y="0"/>
            <a:chExt cx="6589626" cy="3558546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47625"/>
              <a:ext cx="6589626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2817AC"/>
                  </a:solidFill>
                  <a:latin typeface="CAT Neuzeit"/>
                  <a:ea typeface="CAT Neuzeit"/>
                  <a:cs typeface="CAT Neuzeit"/>
                  <a:sym typeface="CAT Neuzeit"/>
                </a:rPr>
                <a:t>Анализ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839123"/>
              <a:ext cx="6589626" cy="27374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2100">
                  <a:solidFill>
                    <a:srgbClr val="2817AC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Объясните, как понимание этих элементов способствует улучшению ориентира в современном мире и принимать обоснованные решения.</a:t>
              </a:r>
            </a:p>
            <a:p>
              <a:pPr algn="l">
                <a:lnSpc>
                  <a:spcPts val="33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39722" y="250263"/>
            <a:ext cx="17243600" cy="4683803"/>
            <a:chOff x="0" y="0"/>
            <a:chExt cx="22991467" cy="6245071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19050"/>
              <a:ext cx="20114321" cy="2965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700"/>
                </a:lnSpc>
              </a:pPr>
              <a:r>
                <a:rPr lang="en-US" sz="7250">
                  <a:solidFill>
                    <a:srgbClr val="2817AC"/>
                  </a:solidFill>
                  <a:latin typeface="CAT Neuzeit"/>
                  <a:ea typeface="CAT Neuzeit"/>
                  <a:cs typeface="CAT Neuzeit"/>
                  <a:sym typeface="CAT Neuzeit"/>
                </a:rPr>
                <a:t>Зада</a:t>
              </a:r>
              <a:r>
                <a:rPr lang="en-US" sz="7250">
                  <a:solidFill>
                    <a:srgbClr val="2817AC"/>
                  </a:solidFill>
                  <a:latin typeface="CAT Neuzeit"/>
                  <a:ea typeface="CAT Neuzeit"/>
                  <a:cs typeface="CAT Neuzeit"/>
                  <a:sym typeface="CAT Neuzeit"/>
                </a:rPr>
                <a:t>ние 5: Функциональная грамотность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3051656"/>
              <a:ext cx="22991467" cy="31934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800"/>
                </a:lnSpc>
              </a:pPr>
            </a:p>
            <a:p>
              <a:pPr algn="l">
                <a:lnSpc>
                  <a:spcPts val="4800"/>
                </a:lnSpc>
              </a:pPr>
              <a:r>
                <a:rPr lang="en-US" sz="3200" spc="64">
                  <a:solidFill>
                    <a:srgbClr val="2817AC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Современное </a:t>
              </a:r>
              <a:r>
                <a:rPr lang="en-US" sz="3200" spc="64">
                  <a:solidFill>
                    <a:srgbClr val="2817AC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образование в Казахстане ставит задачу воспитания функционально грамотных людей, способных эффективно действовать в обществе.</a:t>
              </a:r>
            </a:p>
            <a:p>
              <a:pPr algn="l">
                <a:lnSpc>
                  <a:spcPts val="480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4079358" y="5968622"/>
            <a:ext cx="4863125" cy="8282540"/>
          </a:xfrm>
          <a:custGeom>
            <a:avLst/>
            <a:gdLst/>
            <a:ahLst/>
            <a:cxnLst/>
            <a:rect r="r" b="b" t="t" l="l"/>
            <a:pathLst>
              <a:path h="8282540" w="4863125">
                <a:moveTo>
                  <a:pt x="0" y="0"/>
                </a:moveTo>
                <a:lnTo>
                  <a:pt x="4863125" y="0"/>
                </a:lnTo>
                <a:lnTo>
                  <a:pt x="4863125" y="8282540"/>
                </a:lnTo>
                <a:lnTo>
                  <a:pt x="0" y="8282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0313" t="0" r="0" b="0"/>
            </a:stretch>
          </a:blipFill>
        </p:spPr>
      </p:sp>
      <p:sp>
        <p:nvSpPr>
          <p:cNvPr name="AutoShape 13" id="13"/>
          <p:cNvSpPr/>
          <p:nvPr/>
        </p:nvSpPr>
        <p:spPr>
          <a:xfrm rot="0">
            <a:off x="-285750" y="5968622"/>
            <a:ext cx="18859500" cy="9525"/>
          </a:xfrm>
          <a:prstGeom prst="rect">
            <a:avLst/>
          </a:prstGeom>
          <a:solidFill>
            <a:srgbClr val="2817AC"/>
          </a:solidFill>
        </p:spPr>
      </p:sp>
      <p:grpSp>
        <p:nvGrpSpPr>
          <p:cNvPr name="Group 14" id="14"/>
          <p:cNvGrpSpPr/>
          <p:nvPr/>
        </p:nvGrpSpPr>
        <p:grpSpPr>
          <a:xfrm rot="-10800000">
            <a:off x="16786882" y="8785882"/>
            <a:ext cx="472418" cy="472418"/>
            <a:chOff x="0" y="0"/>
            <a:chExt cx="629890" cy="629890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629890" cy="629890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7948"/>
              </a:solidFill>
            </p:spPr>
          </p:sp>
        </p:grpSp>
        <p:sp>
          <p:nvSpPr>
            <p:cNvPr name="Freeform 17" id="17"/>
            <p:cNvSpPr/>
            <p:nvPr/>
          </p:nvSpPr>
          <p:spPr>
            <a:xfrm flipH="false" flipV="false" rot="0">
              <a:off x="236723" y="192025"/>
              <a:ext cx="156443" cy="245840"/>
            </a:xfrm>
            <a:custGeom>
              <a:avLst/>
              <a:gdLst/>
              <a:ahLst/>
              <a:cxnLst/>
              <a:rect r="r" b="b" t="t" l="l"/>
              <a:pathLst>
                <a:path h="245840" w="156443">
                  <a:moveTo>
                    <a:pt x="0" y="0"/>
                  </a:moveTo>
                  <a:lnTo>
                    <a:pt x="156444" y="0"/>
                  </a:lnTo>
                  <a:lnTo>
                    <a:pt x="156444" y="245840"/>
                  </a:lnTo>
                  <a:lnTo>
                    <a:pt x="0" y="245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AutoShape 18" id="18"/>
          <p:cNvSpPr/>
          <p:nvPr/>
        </p:nvSpPr>
        <p:spPr>
          <a:xfrm rot="0">
            <a:off x="14049098" y="5999737"/>
            <a:ext cx="30260" cy="4470400"/>
          </a:xfrm>
          <a:prstGeom prst="rect">
            <a:avLst/>
          </a:prstGeom>
          <a:solidFill>
            <a:srgbClr val="2817AC"/>
          </a:solidFill>
        </p:spPr>
      </p:sp>
      <p:sp>
        <p:nvSpPr>
          <p:cNvPr name="TextBox 19" id="19"/>
          <p:cNvSpPr txBox="true"/>
          <p:nvPr/>
        </p:nvSpPr>
        <p:spPr>
          <a:xfrm rot="0">
            <a:off x="14328747" y="6750782"/>
            <a:ext cx="4122260" cy="2940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41"/>
              </a:lnSpc>
            </a:pPr>
            <a:r>
              <a:rPr lang="en-US" sz="2088">
                <a:solidFill>
                  <a:srgbClr val="2817AC"/>
                </a:solidFill>
                <a:latin typeface="CAT Neuzeit"/>
                <a:ea typeface="CAT Neuzeit"/>
                <a:cs typeface="CAT Neuzeit"/>
                <a:sym typeface="CAT Neuzeit"/>
              </a:rPr>
              <a:t>Дескрипторы:</a:t>
            </a:r>
          </a:p>
          <a:p>
            <a:pPr algn="l">
              <a:lnSpc>
                <a:spcPts val="2861"/>
              </a:lnSpc>
            </a:pPr>
            <a:r>
              <a:rPr lang="en-US" sz="1788">
                <a:solidFill>
                  <a:srgbClr val="2817AC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Способность к анализу литературного текста, выявление связи с культурно-историческим контекстом, аргументация влияния литературного произведения на формирование и понимание истории</a:t>
            </a:r>
          </a:p>
          <a:p>
            <a:pPr algn="l">
              <a:lnSpc>
                <a:spcPts val="2861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DAHE7gZwRTY</dc:identifier>
  <dcterms:modified xsi:type="dcterms:W3CDTF">2011-08-01T06:04:30Z</dcterms:modified>
  <cp:revision>1</cp:revision>
  <dc:title>но</dc:title>
</cp:coreProperties>
</file>