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71" r:id="rId6"/>
    <p:sldId id="269" r:id="rId7"/>
    <p:sldId id="266" r:id="rId8"/>
    <p:sldId id="259" r:id="rId9"/>
    <p:sldId id="261" r:id="rId10"/>
    <p:sldId id="262" r:id="rId11"/>
    <p:sldId id="267" r:id="rId12"/>
  </p:sldIdLst>
  <p:sldSz cx="18288000" cy="10287000"/>
  <p:notesSz cx="6858000" cy="9144000"/>
  <p:embeddedFontLst>
    <p:embeddedFont>
      <p:font typeface="Montserrat" charset="-52"/>
      <p:regular r:id="rId13"/>
    </p:embeddedFont>
    <p:embeddedFont>
      <p:font typeface="Calibri" pitchFamily="34" charset="0"/>
      <p:regular r:id="rId14"/>
      <p:bold r:id="rId15"/>
      <p:italic r:id="rId16"/>
      <p:boldItalic r:id="rId17"/>
    </p:embeddedFont>
    <p:embeddedFont>
      <p:font typeface="Impact" pitchFamily="3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6" d="100"/>
          <a:sy n="56" d="100"/>
        </p:scale>
        <p:origin x="-533"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5.svg"/><Relationship Id="rId4" Type="http://schemas.openxmlformats.org/officeDocument/2006/relationships/image" Target="../media/image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5.svg"/><Relationship Id="rId4" Type="http://schemas.openxmlformats.org/officeDocument/2006/relationships/image" Target="../media/image2.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10" Type="http://schemas.openxmlformats.org/officeDocument/2006/relationships/image" Target="../media/image15.svg"/><Relationship Id="rId4" Type="http://schemas.openxmlformats.org/officeDocument/2006/relationships/image" Target="../media/image1.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9014">
            <a:off x="-1254168" y="8078688"/>
            <a:ext cx="4565737" cy="4114800"/>
          </a:xfrm>
          <a:custGeom>
            <a:avLst/>
            <a:gdLst/>
            <a:ahLst/>
            <a:cxnLst/>
            <a:rect l="l" t="t" r="r" b="b"/>
            <a:pathLst>
              <a:path w="4565737" h="4114800">
                <a:moveTo>
                  <a:pt x="0" y="0"/>
                </a:moveTo>
                <a:lnTo>
                  <a:pt x="4565736" y="0"/>
                </a:lnTo>
                <a:lnTo>
                  <a:pt x="45657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965569">
            <a:off x="10234930" y="8581874"/>
            <a:ext cx="5263116" cy="4114800"/>
          </a:xfrm>
          <a:custGeom>
            <a:avLst/>
            <a:gdLst/>
            <a:ahLst/>
            <a:cxnLst/>
            <a:rect l="l" t="t" r="r" b="b"/>
            <a:pathLst>
              <a:path w="5263116" h="4114800">
                <a:moveTo>
                  <a:pt x="0" y="0"/>
                </a:moveTo>
                <a:lnTo>
                  <a:pt x="5263117" y="0"/>
                </a:lnTo>
                <a:lnTo>
                  <a:pt x="52631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018399">
            <a:off x="-2335300" y="-1965883"/>
            <a:ext cx="19287956" cy="14238019"/>
          </a:xfrm>
          <a:custGeom>
            <a:avLst/>
            <a:gdLst/>
            <a:ahLst/>
            <a:cxnLst/>
            <a:rect l="l" t="t" r="r" b="b"/>
            <a:pathLst>
              <a:path w="19287956" h="14238019">
                <a:moveTo>
                  <a:pt x="0" y="0"/>
                </a:moveTo>
                <a:lnTo>
                  <a:pt x="19287956" y="0"/>
                </a:lnTo>
                <a:lnTo>
                  <a:pt x="19287956" y="14238019"/>
                </a:lnTo>
                <a:lnTo>
                  <a:pt x="0" y="14238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0023878" y="1440696"/>
            <a:ext cx="7405430" cy="7423922"/>
            <a:chOff x="0" y="0"/>
            <a:chExt cx="5594350" cy="5608320"/>
          </a:xfrm>
        </p:grpSpPr>
        <p:sp>
          <p:nvSpPr>
            <p:cNvPr id="6" name="Freeform 6"/>
            <p:cNvSpPr/>
            <p:nvPr/>
          </p:nvSpPr>
          <p:spPr>
            <a:xfrm>
              <a:off x="491" y="474"/>
              <a:ext cx="5594679" cy="5608083"/>
            </a:xfrm>
            <a:custGeom>
              <a:avLst/>
              <a:gdLst/>
              <a:ahLst/>
              <a:cxnLst/>
              <a:rect l="l" t="t" r="r" b="b"/>
              <a:pathLst>
                <a:path w="5594679" h="5608083">
                  <a:moveTo>
                    <a:pt x="3495819" y="150656"/>
                  </a:moveTo>
                  <a:cubicBezTo>
                    <a:pt x="4688349" y="317026"/>
                    <a:pt x="6184409" y="779306"/>
                    <a:pt x="5355099" y="2868456"/>
                  </a:cubicBezTo>
                  <a:cubicBezTo>
                    <a:pt x="4525789" y="4957606"/>
                    <a:pt x="2808749" y="5328446"/>
                    <a:pt x="1979439" y="5557046"/>
                  </a:cubicBezTo>
                  <a:cubicBezTo>
                    <a:pt x="1150129" y="5785646"/>
                    <a:pt x="176039" y="5242086"/>
                    <a:pt x="520209" y="4011456"/>
                  </a:cubicBezTo>
                  <a:cubicBezTo>
                    <a:pt x="821199" y="2934496"/>
                    <a:pt x="-80501" y="1580676"/>
                    <a:pt x="5859" y="694216"/>
                  </a:cubicBezTo>
                  <a:cubicBezTo>
                    <a:pt x="92219" y="-192244"/>
                    <a:pt x="2064529" y="-50004"/>
                    <a:pt x="3495819" y="150656"/>
                  </a:cubicBezTo>
                  <a:close/>
                </a:path>
              </a:pathLst>
            </a:custGeom>
            <a:blipFill>
              <a:blip r:embed="rId8"/>
              <a:stretch>
                <a:fillRect t="-22457" b="-12978"/>
              </a:stretch>
            </a:blipFill>
          </p:spPr>
        </p:sp>
      </p:grpSp>
      <p:sp>
        <p:nvSpPr>
          <p:cNvPr id="7" name="Freeform 7"/>
          <p:cNvSpPr/>
          <p:nvPr/>
        </p:nvSpPr>
        <p:spPr>
          <a:xfrm>
            <a:off x="16861023" y="7849107"/>
            <a:ext cx="1857090" cy="1019078"/>
          </a:xfrm>
          <a:custGeom>
            <a:avLst/>
            <a:gdLst/>
            <a:ahLst/>
            <a:cxnLst/>
            <a:rect l="l" t="t" r="r" b="b"/>
            <a:pathLst>
              <a:path w="1857090" h="1019078">
                <a:moveTo>
                  <a:pt x="0" y="0"/>
                </a:moveTo>
                <a:lnTo>
                  <a:pt x="1857090" y="0"/>
                </a:lnTo>
                <a:lnTo>
                  <a:pt x="1857090" y="1019078"/>
                </a:lnTo>
                <a:lnTo>
                  <a:pt x="0" y="10190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2469287" y="8004593"/>
            <a:ext cx="6491070" cy="1333620"/>
          </a:xfrm>
          <a:custGeom>
            <a:avLst/>
            <a:gdLst/>
            <a:ahLst/>
            <a:cxnLst/>
            <a:rect l="l" t="t" r="r" b="b"/>
            <a:pathLst>
              <a:path w="6491070" h="1333620">
                <a:moveTo>
                  <a:pt x="0" y="0"/>
                </a:moveTo>
                <a:lnTo>
                  <a:pt x="6491069" y="0"/>
                </a:lnTo>
                <a:lnTo>
                  <a:pt x="6491069" y="1333620"/>
                </a:lnTo>
                <a:lnTo>
                  <a:pt x="0" y="13336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8102866" y="1899091"/>
            <a:ext cx="1041134" cy="1293334"/>
          </a:xfrm>
          <a:custGeom>
            <a:avLst/>
            <a:gdLst/>
            <a:ahLst/>
            <a:cxnLst/>
            <a:rect l="l" t="t" r="r" b="b"/>
            <a:pathLst>
              <a:path w="1041134" h="1293334">
                <a:moveTo>
                  <a:pt x="0" y="0"/>
                </a:moveTo>
                <a:lnTo>
                  <a:pt x="1041134" y="0"/>
                </a:lnTo>
                <a:lnTo>
                  <a:pt x="1041134" y="1293333"/>
                </a:lnTo>
                <a:lnTo>
                  <a:pt x="0" y="1293333"/>
                </a:lnTo>
                <a:lnTo>
                  <a:pt x="0" y="0"/>
                </a:lnTo>
                <a:close/>
              </a:path>
            </a:pathLst>
          </a:custGeom>
          <a:blipFill>
            <a:blip r:embed="rId13"/>
            <a:stretch>
              <a:fillRect/>
            </a:stretch>
          </a:blipFill>
        </p:spPr>
      </p:sp>
      <p:sp>
        <p:nvSpPr>
          <p:cNvPr id="10" name="Freeform 10"/>
          <p:cNvSpPr/>
          <p:nvPr/>
        </p:nvSpPr>
        <p:spPr>
          <a:xfrm rot="-65114">
            <a:off x="9037543" y="8358646"/>
            <a:ext cx="502651" cy="870391"/>
          </a:xfrm>
          <a:custGeom>
            <a:avLst/>
            <a:gdLst/>
            <a:ahLst/>
            <a:cxnLst/>
            <a:rect l="l" t="t" r="r" b="b"/>
            <a:pathLst>
              <a:path w="502651" h="870391">
                <a:moveTo>
                  <a:pt x="0" y="0"/>
                </a:moveTo>
                <a:lnTo>
                  <a:pt x="502651" y="0"/>
                </a:lnTo>
                <a:lnTo>
                  <a:pt x="502651" y="870391"/>
                </a:lnTo>
                <a:lnTo>
                  <a:pt x="0" y="870391"/>
                </a:lnTo>
                <a:lnTo>
                  <a:pt x="0" y="0"/>
                </a:lnTo>
                <a:close/>
              </a:path>
            </a:pathLst>
          </a:custGeom>
          <a:blipFill>
            <a:blip r:embed="rId14"/>
            <a:stretch>
              <a:fillRect/>
            </a:stretch>
          </a:blipFill>
        </p:spPr>
      </p:sp>
      <p:sp>
        <p:nvSpPr>
          <p:cNvPr id="11" name="Freeform 11"/>
          <p:cNvSpPr/>
          <p:nvPr/>
        </p:nvSpPr>
        <p:spPr>
          <a:xfrm rot="2271188">
            <a:off x="14566190" y="-2346721"/>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TextBox 12"/>
          <p:cNvSpPr txBox="1"/>
          <p:nvPr/>
        </p:nvSpPr>
        <p:spPr>
          <a:xfrm>
            <a:off x="618396" y="6888903"/>
            <a:ext cx="9855928" cy="1115690"/>
          </a:xfrm>
          <a:prstGeom prst="rect">
            <a:avLst/>
          </a:prstGeom>
        </p:spPr>
        <p:txBody>
          <a:bodyPr lIns="0" tIns="0" rIns="0" bIns="0" rtlCol="0" anchor="t">
            <a:spAutoFit/>
          </a:bodyPr>
          <a:lstStyle/>
          <a:p>
            <a:pPr marL="0" lvl="0" indent="0" algn="ctr">
              <a:lnSpc>
                <a:spcPts val="8686"/>
              </a:lnSpc>
              <a:spcBef>
                <a:spcPct val="0"/>
              </a:spcBef>
            </a:pPr>
            <a:r>
              <a:rPr lang="en-US" sz="3600" dirty="0">
                <a:solidFill>
                  <a:srgbClr val="062AE9"/>
                </a:solidFill>
                <a:latin typeface="Marta"/>
                <a:ea typeface="Marta"/>
                <a:cs typeface="Marta"/>
                <a:sym typeface="Marta"/>
              </a:rPr>
              <a:t>МЫРЗАТАЕВА АЛТЫН МАКСАТОВНА </a:t>
            </a:r>
          </a:p>
        </p:txBody>
      </p:sp>
      <p:sp>
        <p:nvSpPr>
          <p:cNvPr id="13" name="TextBox 13"/>
          <p:cNvSpPr txBox="1"/>
          <p:nvPr/>
        </p:nvSpPr>
        <p:spPr>
          <a:xfrm>
            <a:off x="0" y="487385"/>
            <a:ext cx="16611600" cy="540276"/>
          </a:xfrm>
          <a:prstGeom prst="rect">
            <a:avLst/>
          </a:prstGeom>
        </p:spPr>
        <p:txBody>
          <a:bodyPr wrap="square" lIns="0" tIns="0" rIns="0" bIns="0" rtlCol="0" anchor="t">
            <a:spAutoFit/>
          </a:bodyPr>
          <a:lstStyle/>
          <a:p>
            <a:pPr algn="ctr">
              <a:lnSpc>
                <a:spcPts val="4390"/>
              </a:lnSpc>
            </a:pPr>
            <a:r>
              <a:rPr lang="en-US" sz="3200" dirty="0">
                <a:solidFill>
                  <a:srgbClr val="CE08A8"/>
                </a:solidFill>
                <a:latin typeface="Marta"/>
                <a:ea typeface="Marta"/>
                <a:cs typeface="Marta"/>
                <a:sym typeface="Marta"/>
              </a:rPr>
              <a:t>М.ТЫНЫШБАЕВ </a:t>
            </a:r>
            <a:r>
              <a:rPr lang="en-US" sz="3200" dirty="0" smtClean="0">
                <a:solidFill>
                  <a:srgbClr val="CE08A8"/>
                </a:solidFill>
                <a:latin typeface="Marta"/>
                <a:ea typeface="Marta"/>
                <a:cs typeface="Marta"/>
                <a:sym typeface="Marta"/>
              </a:rPr>
              <a:t>АТЫНДАҒЫ</a:t>
            </a:r>
            <a:r>
              <a:rPr lang="kk-KZ" sz="3200" dirty="0" smtClean="0">
                <a:solidFill>
                  <a:srgbClr val="CE08A8"/>
                </a:solidFill>
                <a:latin typeface="Marta"/>
                <a:ea typeface="Marta"/>
                <a:cs typeface="Marta"/>
                <a:sym typeface="Marta"/>
              </a:rPr>
              <a:t> </a:t>
            </a:r>
            <a:r>
              <a:rPr lang="en-US" sz="3200" dirty="0" smtClean="0">
                <a:solidFill>
                  <a:srgbClr val="CE08A8"/>
                </a:solidFill>
                <a:latin typeface="Marta"/>
                <a:ea typeface="Marta"/>
                <a:cs typeface="Marta"/>
                <a:sym typeface="Marta"/>
              </a:rPr>
              <a:t>АҚТАУ </a:t>
            </a:r>
            <a:r>
              <a:rPr lang="en-US" sz="3200" dirty="0">
                <a:solidFill>
                  <a:srgbClr val="CE08A8"/>
                </a:solidFill>
                <a:latin typeface="Marta"/>
                <a:ea typeface="Marta"/>
                <a:cs typeface="Marta"/>
                <a:sym typeface="Marta"/>
              </a:rPr>
              <a:t>ALT КӨЛІК </a:t>
            </a:r>
            <a:r>
              <a:rPr lang="en-US" sz="3200" dirty="0" smtClean="0">
                <a:solidFill>
                  <a:srgbClr val="CE08A8"/>
                </a:solidFill>
                <a:latin typeface="Marta"/>
                <a:ea typeface="Marta"/>
                <a:cs typeface="Marta"/>
                <a:sym typeface="Marta"/>
              </a:rPr>
              <a:t>КОЛЛЕДЖ</a:t>
            </a:r>
            <a:r>
              <a:rPr lang="kk-KZ" sz="3200" dirty="0">
                <a:solidFill>
                  <a:srgbClr val="CE08A8"/>
                </a:solidFill>
                <a:latin typeface="Marta"/>
                <a:ea typeface="Marta"/>
                <a:cs typeface="Marta"/>
                <a:sym typeface="Marta"/>
              </a:rPr>
              <a:t>І</a:t>
            </a:r>
            <a:endParaRPr lang="en-US" sz="3200" dirty="0">
              <a:solidFill>
                <a:srgbClr val="CE08A8"/>
              </a:solidFill>
              <a:latin typeface="Marta"/>
              <a:ea typeface="Marta"/>
              <a:cs typeface="Marta"/>
              <a:sym typeface="Marta"/>
            </a:endParaRPr>
          </a:p>
        </p:txBody>
      </p:sp>
      <p:sp>
        <p:nvSpPr>
          <p:cNvPr id="14" name="TextBox 14"/>
          <p:cNvSpPr txBox="1"/>
          <p:nvPr/>
        </p:nvSpPr>
        <p:spPr>
          <a:xfrm>
            <a:off x="2469287" y="8158239"/>
            <a:ext cx="6154146" cy="1198228"/>
          </a:xfrm>
          <a:prstGeom prst="rect">
            <a:avLst/>
          </a:prstGeom>
        </p:spPr>
        <p:txBody>
          <a:bodyPr lIns="0" tIns="0" rIns="0" bIns="0" rtlCol="0" anchor="t">
            <a:spAutoFit/>
          </a:bodyPr>
          <a:lstStyle/>
          <a:p>
            <a:pPr algn="ctr">
              <a:lnSpc>
                <a:spcPts val="3089"/>
              </a:lnSpc>
            </a:pPr>
            <a:r>
              <a:rPr lang="en-US" sz="2400" dirty="0">
                <a:solidFill>
                  <a:srgbClr val="CE08A8"/>
                </a:solidFill>
                <a:latin typeface="Marta"/>
                <a:ea typeface="Marta"/>
                <a:cs typeface="Marta"/>
                <a:sym typeface="Marta"/>
              </a:rPr>
              <a:t>АҒЫЛШЫН ТІЛІ ПӘНІНІҢ ОҚЫТУШЫСЫ, </a:t>
            </a:r>
          </a:p>
          <a:p>
            <a:pPr marL="0" lvl="0" indent="0" algn="ctr">
              <a:lnSpc>
                <a:spcPts val="3089"/>
              </a:lnSpc>
            </a:pPr>
            <a:r>
              <a:rPr lang="en-US" sz="2400" dirty="0">
                <a:solidFill>
                  <a:srgbClr val="CE08A8"/>
                </a:solidFill>
                <a:latin typeface="Marta"/>
                <a:ea typeface="Marta"/>
                <a:cs typeface="Marta"/>
                <a:sym typeface="Marta"/>
              </a:rPr>
              <a:t>ПЕДАГОГ-ЗЕРТТЕУШІ</a:t>
            </a:r>
          </a:p>
        </p:txBody>
      </p:sp>
      <p:sp>
        <p:nvSpPr>
          <p:cNvPr id="15" name="TextBox 12"/>
          <p:cNvSpPr txBox="1"/>
          <p:nvPr/>
        </p:nvSpPr>
        <p:spPr>
          <a:xfrm>
            <a:off x="304800" y="3467100"/>
            <a:ext cx="9855928" cy="2215991"/>
          </a:xfrm>
          <a:prstGeom prst="rect">
            <a:avLst/>
          </a:prstGeom>
        </p:spPr>
        <p:txBody>
          <a:bodyPr lIns="0" tIns="0" rIns="0" bIns="0" rtlCol="0" anchor="t">
            <a:spAutoFit/>
          </a:bodyPr>
          <a:lstStyle/>
          <a:p>
            <a:pPr lvl="0" algn="ctr">
              <a:spcBef>
                <a:spcPct val="0"/>
              </a:spcBef>
            </a:pPr>
            <a:r>
              <a:rPr lang="en-US" sz="3600" dirty="0">
                <a:solidFill>
                  <a:srgbClr val="004AAD"/>
                </a:solidFill>
                <a:latin typeface="Marta"/>
                <a:ea typeface="Marta"/>
                <a:cs typeface="Marta"/>
                <a:sym typeface="Marta"/>
              </a:rPr>
              <a:t>ТЕХНИКАЛЫҚ АҒЫЛШЫН ТІЛІ: ТЕХНИКА-ТЕХНОЛОГИЯЛЫҚ БАҒЫТТАҒЫ БІЛІМ АЛУШЫЛАРДЫҢ ФУНКЦИОНАЛДЫҚ САУАТТЫЛЫҒЫН ДАМЫТУ</a:t>
            </a:r>
            <a:endParaRPr lang="en-US" sz="3600" dirty="0">
              <a:solidFill>
                <a:srgbClr val="062AE9"/>
              </a:solidFill>
              <a:latin typeface="Marta"/>
              <a:ea typeface="Marta"/>
              <a:cs typeface="Marta"/>
              <a:sym typeface="Mart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965569">
            <a:off x="-1538248" y="6962381"/>
            <a:ext cx="4870963" cy="3808207"/>
          </a:xfrm>
          <a:custGeom>
            <a:avLst/>
            <a:gdLst/>
            <a:ahLst/>
            <a:cxnLst/>
            <a:rect l="l" t="t" r="r" b="b"/>
            <a:pathLst>
              <a:path w="4870963" h="3808207">
                <a:moveTo>
                  <a:pt x="0" y="0"/>
                </a:moveTo>
                <a:lnTo>
                  <a:pt x="4870963" y="0"/>
                </a:lnTo>
                <a:lnTo>
                  <a:pt x="4870963" y="3808207"/>
                </a:lnTo>
                <a:lnTo>
                  <a:pt x="0" y="3808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018399">
            <a:off x="2686698" y="-396940"/>
            <a:ext cx="16836206" cy="12428181"/>
          </a:xfrm>
          <a:custGeom>
            <a:avLst/>
            <a:gdLst/>
            <a:ahLst/>
            <a:cxnLst/>
            <a:rect l="l" t="t" r="r" b="b"/>
            <a:pathLst>
              <a:path w="16836206" h="12428181">
                <a:moveTo>
                  <a:pt x="0" y="0"/>
                </a:moveTo>
                <a:lnTo>
                  <a:pt x="16836205" y="0"/>
                </a:lnTo>
                <a:lnTo>
                  <a:pt x="16836205" y="12428180"/>
                </a:lnTo>
                <a:lnTo>
                  <a:pt x="0" y="12428180"/>
                </a:lnTo>
                <a:lnTo>
                  <a:pt x="0" y="0"/>
                </a:lnTo>
                <a:close/>
              </a:path>
            </a:pathLst>
          </a:custGeom>
          <a:blipFill>
            <a:blip r:embed="rId4">
              <a:alphaModFix amt="80000"/>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3238466" y="2867721"/>
            <a:ext cx="7068291" cy="7610861"/>
            <a:chOff x="0" y="0"/>
            <a:chExt cx="5731012" cy="6170930"/>
          </a:xfrm>
        </p:grpSpPr>
        <p:sp>
          <p:nvSpPr>
            <p:cNvPr id="5" name="Freeform 5"/>
            <p:cNvSpPr/>
            <p:nvPr/>
          </p:nvSpPr>
          <p:spPr>
            <a:xfrm>
              <a:off x="-11170" y="398"/>
              <a:ext cx="5749577" cy="6171251"/>
            </a:xfrm>
            <a:custGeom>
              <a:avLst/>
              <a:gdLst/>
              <a:ahLst/>
              <a:cxnLst/>
              <a:rect l="l" t="t" r="r" b="b"/>
              <a:pathLst>
                <a:path w="5749577" h="6171251">
                  <a:moveTo>
                    <a:pt x="2124811" y="6101952"/>
                  </a:moveTo>
                  <a:cubicBezTo>
                    <a:pt x="3100431" y="5816202"/>
                    <a:pt x="2477286" y="4900532"/>
                    <a:pt x="3751244" y="3612752"/>
                  </a:cubicBezTo>
                  <a:cubicBezTo>
                    <a:pt x="4948213" y="2403712"/>
                    <a:pt x="6102862" y="2622152"/>
                    <a:pt x="5648349" y="780652"/>
                  </a:cubicBezTo>
                  <a:cubicBezTo>
                    <a:pt x="5294672" y="-706518"/>
                    <a:pt x="1283926" y="65642"/>
                    <a:pt x="350411" y="1963022"/>
                  </a:cubicBezTo>
                  <a:cubicBezTo>
                    <a:pt x="-479050" y="3597512"/>
                    <a:pt x="184400" y="6670912"/>
                    <a:pt x="2124811" y="6101952"/>
                  </a:cubicBezTo>
                  <a:close/>
                </a:path>
              </a:pathLst>
            </a:custGeom>
            <a:blipFill>
              <a:blip r:embed="rId6"/>
              <a:stretch>
                <a:fillRect l="-21556" r="-21556"/>
              </a:stretch>
            </a:blipFill>
          </p:spPr>
        </p:sp>
      </p:grpSp>
      <p:sp>
        <p:nvSpPr>
          <p:cNvPr id="9" name="Freeform 9"/>
          <p:cNvSpPr/>
          <p:nvPr/>
        </p:nvSpPr>
        <p:spPr>
          <a:xfrm rot="2271188">
            <a:off x="14566190" y="-2346721"/>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14355375" y="8482643"/>
            <a:ext cx="3271116" cy="767682"/>
          </a:xfrm>
          <a:prstGeom prst="rect">
            <a:avLst/>
          </a:prstGeom>
        </p:spPr>
        <p:txBody>
          <a:bodyPr lIns="0" tIns="0" rIns="0" bIns="0" rtlCol="0" anchor="t">
            <a:spAutoFit/>
          </a:bodyPr>
          <a:lstStyle/>
          <a:p>
            <a:pPr algn="ctr">
              <a:lnSpc>
                <a:spcPts val="5099"/>
              </a:lnSpc>
            </a:pPr>
            <a:r>
              <a:rPr lang="en-US" sz="5099">
                <a:solidFill>
                  <a:srgbClr val="FFFFFF"/>
                </a:solidFill>
                <a:latin typeface="Impact"/>
                <a:ea typeface="Impact"/>
                <a:cs typeface="Impact"/>
                <a:sym typeface="Impact"/>
              </a:rPr>
              <a:t>SMART</a:t>
            </a:r>
          </a:p>
        </p:txBody>
      </p:sp>
      <p:sp>
        <p:nvSpPr>
          <p:cNvPr id="11" name="TextBox 11"/>
          <p:cNvSpPr txBox="1"/>
          <p:nvPr/>
        </p:nvSpPr>
        <p:spPr>
          <a:xfrm>
            <a:off x="1676400" y="952500"/>
            <a:ext cx="9797242" cy="2294346"/>
          </a:xfrm>
          <a:prstGeom prst="rect">
            <a:avLst/>
          </a:prstGeom>
        </p:spPr>
        <p:txBody>
          <a:bodyPr lIns="0" tIns="0" rIns="0" bIns="0" rtlCol="0" anchor="t">
            <a:spAutoFit/>
          </a:bodyPr>
          <a:lstStyle/>
          <a:p>
            <a:r>
              <a:rPr lang="en-US" sz="3824" dirty="0">
                <a:solidFill>
                  <a:srgbClr val="000000"/>
                </a:solidFill>
                <a:latin typeface="Marta"/>
                <a:ea typeface="Marta"/>
                <a:cs typeface="Marta"/>
                <a:sym typeface="Marta"/>
              </a:rPr>
              <a:t> </a:t>
            </a:r>
            <a:r>
              <a:rPr lang="ru-RU" sz="4000" dirty="0"/>
              <a:t> </a:t>
            </a:r>
            <a:r>
              <a:rPr lang="ru-RU" sz="6000" i="1" dirty="0">
                <a:latin typeface="Marta" charset="0"/>
              </a:rPr>
              <a:t>“</a:t>
            </a:r>
            <a:r>
              <a:rPr lang="ru-RU" sz="6000" i="1" dirty="0" err="1">
                <a:latin typeface="Marta" charset="0"/>
              </a:rPr>
              <a:t>Біз</a:t>
            </a:r>
            <a:r>
              <a:rPr lang="ru-RU" sz="6000" i="1" dirty="0">
                <a:latin typeface="Marta" charset="0"/>
              </a:rPr>
              <a:t> тек </a:t>
            </a:r>
            <a:r>
              <a:rPr lang="ru-RU" sz="6000" i="1" dirty="0" err="1">
                <a:latin typeface="Marta" charset="0"/>
              </a:rPr>
              <a:t>тіл</a:t>
            </a:r>
            <a:r>
              <a:rPr lang="ru-RU" sz="6000" i="1" dirty="0">
                <a:latin typeface="Marta" charset="0"/>
              </a:rPr>
              <a:t> </a:t>
            </a:r>
            <a:r>
              <a:rPr lang="ru-RU" sz="6000" i="1" dirty="0" err="1">
                <a:latin typeface="Marta" charset="0"/>
              </a:rPr>
              <a:t>үйретпейміз</a:t>
            </a:r>
            <a:r>
              <a:rPr lang="ru-RU" sz="6000" i="1" dirty="0">
                <a:latin typeface="Marta" charset="0"/>
              </a:rPr>
              <a:t> – </a:t>
            </a:r>
            <a:r>
              <a:rPr lang="ru-RU" sz="6000" i="1" dirty="0" err="1">
                <a:latin typeface="Marta" charset="0"/>
              </a:rPr>
              <a:t>біз</a:t>
            </a:r>
            <a:r>
              <a:rPr lang="ru-RU" sz="6000" i="1" dirty="0">
                <a:latin typeface="Marta" charset="0"/>
              </a:rPr>
              <a:t> </a:t>
            </a:r>
            <a:r>
              <a:rPr lang="ru-RU" sz="6000" i="1" dirty="0" err="1">
                <a:latin typeface="Marta" charset="0"/>
              </a:rPr>
              <a:t>маман</a:t>
            </a:r>
            <a:r>
              <a:rPr lang="ru-RU" sz="6000" i="1" dirty="0">
                <a:latin typeface="Marta" charset="0"/>
              </a:rPr>
              <a:t> </a:t>
            </a:r>
            <a:r>
              <a:rPr lang="ru-RU" sz="6000" i="1" dirty="0" err="1">
                <a:latin typeface="Marta" charset="0"/>
              </a:rPr>
              <a:t>дайындаймыз</a:t>
            </a:r>
            <a:r>
              <a:rPr lang="ru-RU" sz="6000" i="1" dirty="0">
                <a:latin typeface="Marta" charset="0"/>
              </a:rPr>
              <a:t>.”</a:t>
            </a:r>
            <a:endParaRPr lang="ru-RU" sz="6000" dirty="0">
              <a:latin typeface="Marta" charset="0"/>
            </a:endParaRPr>
          </a:p>
          <a:p>
            <a:pPr algn="l">
              <a:lnSpc>
                <a:spcPts val="3249"/>
              </a:lnSpc>
            </a:pPr>
            <a:endParaRPr lang="en-US" sz="3824" dirty="0">
              <a:solidFill>
                <a:srgbClr val="000000"/>
              </a:solidFill>
              <a:latin typeface="Marta"/>
              <a:ea typeface="Marta"/>
              <a:cs typeface="Marta"/>
              <a:sym typeface="Marta"/>
            </a:endParaRPr>
          </a:p>
        </p:txBody>
      </p:sp>
      <p:sp>
        <p:nvSpPr>
          <p:cNvPr id="14" name="Rectangle 1"/>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cs typeface="Arial" charset="0"/>
            </a:endParaRPr>
          </a:p>
        </p:txBody>
      </p:sp>
      <p:sp>
        <p:nvSpPr>
          <p:cNvPr id="16" name="Rectangle 3"/>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cs typeface="Arial" charset="0"/>
            </a:endParaRPr>
          </a:p>
        </p:txBody>
      </p:sp>
      <p:grpSp>
        <p:nvGrpSpPr>
          <p:cNvPr id="17" name="Group 5"/>
          <p:cNvGrpSpPr/>
          <p:nvPr/>
        </p:nvGrpSpPr>
        <p:grpSpPr>
          <a:xfrm>
            <a:off x="10500842" y="1181100"/>
            <a:ext cx="7118825" cy="8727522"/>
            <a:chOff x="0" y="0"/>
            <a:chExt cx="5162550" cy="6329172"/>
          </a:xfrm>
        </p:grpSpPr>
        <p:sp>
          <p:nvSpPr>
            <p:cNvPr id="18" name="Freeform 6"/>
            <p:cNvSpPr/>
            <p:nvPr/>
          </p:nvSpPr>
          <p:spPr>
            <a:xfrm>
              <a:off x="-34" y="69"/>
              <a:ext cx="5162590" cy="6329203"/>
            </a:xfrm>
            <a:custGeom>
              <a:avLst/>
              <a:gdLst/>
              <a:ahLst/>
              <a:cxnLst/>
              <a:rect l="l" t="t" r="r" b="b"/>
              <a:pathLst>
                <a:path w="5162590" h="6329203">
                  <a:moveTo>
                    <a:pt x="5128040" y="2459159"/>
                  </a:moveTo>
                  <a:cubicBezTo>
                    <a:pt x="4769265" y="3627051"/>
                    <a:pt x="4319685" y="4767257"/>
                    <a:pt x="3797207" y="5871522"/>
                  </a:cubicBezTo>
                  <a:cubicBezTo>
                    <a:pt x="3696115" y="6085263"/>
                    <a:pt x="3464213" y="6223947"/>
                    <a:pt x="3247678" y="6294051"/>
                  </a:cubicBezTo>
                  <a:cubicBezTo>
                    <a:pt x="3011077" y="6370632"/>
                    <a:pt x="2752632" y="6314117"/>
                    <a:pt x="2539145" y="6201341"/>
                  </a:cubicBezTo>
                  <a:cubicBezTo>
                    <a:pt x="2340263" y="6096312"/>
                    <a:pt x="2175290" y="5865172"/>
                    <a:pt x="2116616" y="5651812"/>
                  </a:cubicBezTo>
                  <a:cubicBezTo>
                    <a:pt x="2047528" y="5401114"/>
                    <a:pt x="2101630" y="5170863"/>
                    <a:pt x="2209326" y="4943279"/>
                  </a:cubicBezTo>
                  <a:cubicBezTo>
                    <a:pt x="2290479" y="4771702"/>
                    <a:pt x="2369473" y="4599109"/>
                    <a:pt x="2446562" y="4425754"/>
                  </a:cubicBezTo>
                  <a:cubicBezTo>
                    <a:pt x="2358551" y="4475030"/>
                    <a:pt x="2270413" y="4524052"/>
                    <a:pt x="2181894" y="4572312"/>
                  </a:cubicBezTo>
                  <a:cubicBezTo>
                    <a:pt x="1787305" y="4787704"/>
                    <a:pt x="1384334" y="4974140"/>
                    <a:pt x="925356" y="4975918"/>
                  </a:cubicBezTo>
                  <a:cubicBezTo>
                    <a:pt x="347379" y="4978331"/>
                    <a:pt x="-143984" y="4383971"/>
                    <a:pt x="38769" y="3812090"/>
                  </a:cubicBezTo>
                  <a:cubicBezTo>
                    <a:pt x="478951" y="2434902"/>
                    <a:pt x="1410750" y="1334320"/>
                    <a:pt x="2353725" y="269933"/>
                  </a:cubicBezTo>
                  <a:cubicBezTo>
                    <a:pt x="2515142" y="87688"/>
                    <a:pt x="2768634" y="11107"/>
                    <a:pt x="3003838" y="693"/>
                  </a:cubicBezTo>
                  <a:cubicBezTo>
                    <a:pt x="3248694" y="-10229"/>
                    <a:pt x="3478818" y="109151"/>
                    <a:pt x="3653951" y="269933"/>
                  </a:cubicBezTo>
                  <a:cubicBezTo>
                    <a:pt x="3823115" y="425254"/>
                    <a:pt x="3923191" y="694621"/>
                    <a:pt x="3923191" y="920046"/>
                  </a:cubicBezTo>
                  <a:cubicBezTo>
                    <a:pt x="3923191" y="1110419"/>
                    <a:pt x="3861342" y="1280980"/>
                    <a:pt x="3760504" y="1432364"/>
                  </a:cubicBezTo>
                  <a:cubicBezTo>
                    <a:pt x="3766092" y="1428427"/>
                    <a:pt x="3771680" y="1424617"/>
                    <a:pt x="3777268" y="1420680"/>
                  </a:cubicBezTo>
                  <a:cubicBezTo>
                    <a:pt x="3940717" y="1306634"/>
                    <a:pt x="4173127" y="1285933"/>
                    <a:pt x="4363500" y="1311587"/>
                  </a:cubicBezTo>
                  <a:cubicBezTo>
                    <a:pt x="4528854" y="1333812"/>
                    <a:pt x="4666268" y="1390454"/>
                    <a:pt x="4798348" y="1492562"/>
                  </a:cubicBezTo>
                  <a:cubicBezTo>
                    <a:pt x="5080415" y="1710367"/>
                    <a:pt x="5236244" y="2106861"/>
                    <a:pt x="5128040" y="2459159"/>
                  </a:cubicBezTo>
                  <a:close/>
                </a:path>
              </a:pathLst>
            </a:custGeom>
            <a:blipFill>
              <a:blip r:embed="rId9"/>
              <a:stretch>
                <a:fillRect l="-28212" r="-28212"/>
              </a:stretch>
            </a:blipFill>
          </p:spPr>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АЛТЫН 2025\АКК\ФОТО  ВИДЕО КОЛЛЕДЖ\Снимок экрана 2026-02-03 2015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42902"/>
            <a:ext cx="4665304"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9200" y="501870"/>
            <a:ext cx="4724400" cy="441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156" y="4914900"/>
            <a:ext cx="4361156" cy="491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АЛТЫН 2025\АКК\ФОТО  ВИДЕО КОЛЛЕДЖ\Снимок экрана 2026-02-03 2016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42901"/>
            <a:ext cx="4517312" cy="441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087367"/>
            <a:ext cx="4800600" cy="478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49200" y="5282231"/>
            <a:ext cx="5029200" cy="44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563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71188">
            <a:off x="14566190" y="-2346721"/>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965569">
            <a:off x="-1602858" y="7743906"/>
            <a:ext cx="5263116" cy="4114800"/>
          </a:xfrm>
          <a:custGeom>
            <a:avLst/>
            <a:gdLst/>
            <a:ahLst/>
            <a:cxnLst/>
            <a:rect l="l" t="t" r="r" b="b"/>
            <a:pathLst>
              <a:path w="5263116" h="4114800">
                <a:moveTo>
                  <a:pt x="0" y="0"/>
                </a:moveTo>
                <a:lnTo>
                  <a:pt x="5263116" y="0"/>
                </a:lnTo>
                <a:lnTo>
                  <a:pt x="526311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018399">
            <a:off x="3218906" y="197247"/>
            <a:ext cx="16836206" cy="12428181"/>
          </a:xfrm>
          <a:custGeom>
            <a:avLst/>
            <a:gdLst/>
            <a:ahLst/>
            <a:cxnLst/>
            <a:rect l="l" t="t" r="r" b="b"/>
            <a:pathLst>
              <a:path w="16836206" h="12428181">
                <a:moveTo>
                  <a:pt x="0" y="0"/>
                </a:moveTo>
                <a:lnTo>
                  <a:pt x="16836206" y="0"/>
                </a:lnTo>
                <a:lnTo>
                  <a:pt x="16836206" y="12428181"/>
                </a:lnTo>
                <a:lnTo>
                  <a:pt x="0" y="12428181"/>
                </a:lnTo>
                <a:lnTo>
                  <a:pt x="0" y="0"/>
                </a:lnTo>
                <a:close/>
              </a:path>
            </a:pathLst>
          </a:custGeom>
          <a:blipFill>
            <a:blip r:embed="rId6">
              <a:alphaModFix amt="80000"/>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0182143" y="1850325"/>
            <a:ext cx="7795847" cy="7950981"/>
            <a:chOff x="0" y="0"/>
            <a:chExt cx="6062980" cy="6183630"/>
          </a:xfrm>
        </p:grpSpPr>
        <p:sp>
          <p:nvSpPr>
            <p:cNvPr id="6" name="Freeform 6"/>
            <p:cNvSpPr/>
            <p:nvPr/>
          </p:nvSpPr>
          <p:spPr>
            <a:xfrm>
              <a:off x="155" y="123"/>
              <a:ext cx="6062976" cy="6183206"/>
            </a:xfrm>
            <a:custGeom>
              <a:avLst/>
              <a:gdLst/>
              <a:ahLst/>
              <a:cxnLst/>
              <a:rect l="l" t="t" r="r" b="b"/>
              <a:pathLst>
                <a:path w="6062976" h="6183206">
                  <a:moveTo>
                    <a:pt x="3345025" y="695837"/>
                  </a:moveTo>
                  <a:cubicBezTo>
                    <a:pt x="2897985" y="1356237"/>
                    <a:pt x="2951325" y="1918847"/>
                    <a:pt x="2447135" y="2218567"/>
                  </a:cubicBezTo>
                  <a:cubicBezTo>
                    <a:pt x="1431135" y="2824357"/>
                    <a:pt x="389735" y="2246507"/>
                    <a:pt x="69695" y="3285367"/>
                  </a:cubicBezTo>
                  <a:cubicBezTo>
                    <a:pt x="-257965" y="4349627"/>
                    <a:pt x="581505" y="5378327"/>
                    <a:pt x="2339185" y="6022217"/>
                  </a:cubicBezTo>
                  <a:cubicBezTo>
                    <a:pt x="4388965" y="6775327"/>
                    <a:pt x="6481925" y="4725547"/>
                    <a:pt x="5990435" y="3200277"/>
                  </a:cubicBezTo>
                  <a:cubicBezTo>
                    <a:pt x="5584035" y="1936627"/>
                    <a:pt x="6287615" y="1382907"/>
                    <a:pt x="5864705" y="695837"/>
                  </a:cubicBezTo>
                  <a:cubicBezTo>
                    <a:pt x="5171285" y="-428113"/>
                    <a:pt x="3823815" y="-12823"/>
                    <a:pt x="3345025" y="695837"/>
                  </a:cubicBezTo>
                  <a:close/>
                </a:path>
              </a:pathLst>
            </a:custGeom>
            <a:blipFill>
              <a:blip r:embed="rId8"/>
              <a:stretch>
                <a:fillRect l="-17988" r="-17988"/>
              </a:stretch>
            </a:blipFill>
          </p:spPr>
        </p:sp>
      </p:grpSp>
      <p:sp>
        <p:nvSpPr>
          <p:cNvPr id="7" name="TextBox 7"/>
          <p:cNvSpPr txBox="1"/>
          <p:nvPr/>
        </p:nvSpPr>
        <p:spPr>
          <a:xfrm>
            <a:off x="846413" y="342900"/>
            <a:ext cx="13391175" cy="3649871"/>
          </a:xfrm>
          <a:prstGeom prst="rect">
            <a:avLst/>
          </a:prstGeom>
        </p:spPr>
        <p:txBody>
          <a:bodyPr lIns="0" tIns="0" rIns="0" bIns="0" rtlCol="0" anchor="t">
            <a:spAutoFit/>
          </a:bodyPr>
          <a:lstStyle/>
          <a:p>
            <a:pPr algn="just">
              <a:lnSpc>
                <a:spcPts val="5619"/>
              </a:lnSpc>
            </a:pPr>
            <a:r>
              <a:rPr lang="en-US" sz="4013" dirty="0">
                <a:solidFill>
                  <a:srgbClr val="004AAD"/>
                </a:solidFill>
                <a:latin typeface="Marta"/>
                <a:ea typeface="Marta"/>
                <a:cs typeface="Marta"/>
                <a:sym typeface="Marta"/>
              </a:rPr>
              <a:t>«ТЕХНИКАЛЫҚ АҒЫЛШЫН ТІЛІ: ТЕХНИКА-ТЕХНОЛОГИЯЛЫҚ БАҒЫТТАҒЫ БІЛІМ АЛУШЫЛАРДЫҢ ФУНКЦИОНАЛДЫҚ САУАТТЫЛЫҒЫН ДАМЫТУ»</a:t>
            </a:r>
          </a:p>
          <a:p>
            <a:pPr marL="0" lvl="0" indent="0" algn="just">
              <a:lnSpc>
                <a:spcPts val="6782"/>
              </a:lnSpc>
              <a:spcBef>
                <a:spcPct val="0"/>
              </a:spcBef>
            </a:pPr>
            <a:endParaRPr lang="en-US" sz="4013" dirty="0">
              <a:solidFill>
                <a:srgbClr val="004AAD"/>
              </a:solidFill>
              <a:latin typeface="Marta"/>
              <a:ea typeface="Marta"/>
              <a:cs typeface="Marta"/>
              <a:sym typeface="Marta"/>
            </a:endParaRPr>
          </a:p>
        </p:txBody>
      </p:sp>
      <p:sp>
        <p:nvSpPr>
          <p:cNvPr id="8" name="TextBox 8"/>
          <p:cNvSpPr txBox="1"/>
          <p:nvPr/>
        </p:nvSpPr>
        <p:spPr>
          <a:xfrm>
            <a:off x="503039" y="3238500"/>
            <a:ext cx="10926961" cy="7386638"/>
          </a:xfrm>
          <a:prstGeom prst="rect">
            <a:avLst/>
          </a:prstGeom>
        </p:spPr>
        <p:txBody>
          <a:bodyPr wrap="square" lIns="0" tIns="0" rIns="0" bIns="0" rtlCol="0" anchor="t">
            <a:spAutoFit/>
          </a:bodyPr>
          <a:lstStyle/>
          <a:p>
            <a:pPr algn="l">
              <a:lnSpc>
                <a:spcPts val="5470"/>
              </a:lnSpc>
            </a:pPr>
            <a:r>
              <a:rPr lang="en-US" sz="3646" b="1" dirty="0">
                <a:solidFill>
                  <a:srgbClr val="000000"/>
                </a:solidFill>
                <a:latin typeface="Marta Bold"/>
                <a:ea typeface="Marta Bold"/>
                <a:cs typeface="Marta Bold"/>
                <a:sym typeface="Marta Bold"/>
              </a:rPr>
              <a:t> </a:t>
            </a:r>
            <a:r>
              <a:rPr lang="en-US" sz="3646" dirty="0" err="1">
                <a:solidFill>
                  <a:srgbClr val="000000"/>
                </a:solidFill>
                <a:latin typeface="Marta"/>
                <a:ea typeface="Marta"/>
                <a:cs typeface="Marta"/>
                <a:sym typeface="Marta"/>
              </a:rPr>
              <a:t>Мақсаты</a:t>
            </a:r>
            <a:r>
              <a:rPr lang="en-US" sz="3646" dirty="0">
                <a:solidFill>
                  <a:srgbClr val="000000"/>
                </a:solidFill>
                <a:latin typeface="Marta"/>
                <a:ea typeface="Marta"/>
                <a:cs typeface="Marta"/>
                <a:sym typeface="Marta"/>
              </a:rPr>
              <a:t>: </a:t>
            </a:r>
          </a:p>
          <a:p>
            <a:pPr marL="787330" lvl="1" indent="-393665" algn="l">
              <a:lnSpc>
                <a:spcPts val="5470"/>
              </a:lnSpc>
              <a:buFont typeface="Arial"/>
              <a:buChar char="•"/>
            </a:pPr>
            <a:r>
              <a:rPr lang="en-US" sz="3646" dirty="0" err="1">
                <a:solidFill>
                  <a:srgbClr val="000000"/>
                </a:solidFill>
                <a:latin typeface="Marta"/>
                <a:ea typeface="Marta"/>
                <a:cs typeface="Marta"/>
                <a:sym typeface="Marta"/>
              </a:rPr>
              <a:t>Техникалық</a:t>
            </a:r>
            <a:r>
              <a:rPr lang="en-US" sz="3646" dirty="0">
                <a:solidFill>
                  <a:srgbClr val="000000"/>
                </a:solidFill>
                <a:latin typeface="Marta"/>
                <a:ea typeface="Marta"/>
                <a:cs typeface="Marta"/>
                <a:sym typeface="Marta"/>
              </a:rPr>
              <a:t> </a:t>
            </a:r>
            <a:r>
              <a:rPr lang="en-US" sz="3646" dirty="0" err="1">
                <a:solidFill>
                  <a:srgbClr val="000000"/>
                </a:solidFill>
                <a:latin typeface="Marta"/>
                <a:ea typeface="Marta"/>
                <a:cs typeface="Marta"/>
                <a:sym typeface="Marta"/>
              </a:rPr>
              <a:t>ағылшын</a:t>
            </a:r>
            <a:r>
              <a:rPr lang="en-US" sz="3646" dirty="0">
                <a:solidFill>
                  <a:srgbClr val="000000"/>
                </a:solidFill>
                <a:latin typeface="Marta"/>
                <a:ea typeface="Marta"/>
                <a:cs typeface="Marta"/>
                <a:sym typeface="Marta"/>
              </a:rPr>
              <a:t> </a:t>
            </a:r>
            <a:r>
              <a:rPr lang="en-US" sz="3646" dirty="0" err="1">
                <a:solidFill>
                  <a:srgbClr val="000000"/>
                </a:solidFill>
                <a:latin typeface="Marta"/>
                <a:ea typeface="Marta"/>
                <a:cs typeface="Marta"/>
                <a:sym typeface="Marta"/>
              </a:rPr>
              <a:t>тілін</a:t>
            </a:r>
            <a:r>
              <a:rPr lang="en-US" sz="3646" dirty="0">
                <a:solidFill>
                  <a:srgbClr val="000000"/>
                </a:solidFill>
                <a:latin typeface="Marta"/>
                <a:ea typeface="Marta"/>
                <a:cs typeface="Marta"/>
                <a:sym typeface="Marta"/>
              </a:rPr>
              <a:t> </a:t>
            </a:r>
            <a:r>
              <a:rPr lang="en-US" sz="3646" dirty="0" err="1">
                <a:solidFill>
                  <a:srgbClr val="000000"/>
                </a:solidFill>
                <a:latin typeface="Marta"/>
                <a:ea typeface="Marta"/>
                <a:cs typeface="Marta"/>
                <a:sym typeface="Marta"/>
              </a:rPr>
              <a:t>оқыту</a:t>
            </a:r>
            <a:r>
              <a:rPr lang="en-US" sz="3646" dirty="0">
                <a:solidFill>
                  <a:srgbClr val="000000"/>
                </a:solidFill>
                <a:latin typeface="Marta"/>
                <a:ea typeface="Marta"/>
                <a:cs typeface="Marta"/>
                <a:sym typeface="Marta"/>
              </a:rPr>
              <a:t> </a:t>
            </a:r>
            <a:r>
              <a:rPr lang="en-US" sz="3646" dirty="0" err="1">
                <a:solidFill>
                  <a:srgbClr val="000000"/>
                </a:solidFill>
                <a:latin typeface="Marta"/>
                <a:ea typeface="Marta"/>
                <a:cs typeface="Marta"/>
                <a:sym typeface="Marta"/>
              </a:rPr>
              <a:t>арқылы</a:t>
            </a:r>
            <a:r>
              <a:rPr lang="en-US" sz="3646" dirty="0">
                <a:solidFill>
                  <a:srgbClr val="000000"/>
                </a:solidFill>
                <a:latin typeface="Marta"/>
                <a:ea typeface="Marta"/>
                <a:cs typeface="Marta"/>
                <a:sym typeface="Marta"/>
              </a:rPr>
              <a:t> </a:t>
            </a:r>
            <a:r>
              <a:rPr lang="en-US" sz="3646" dirty="0" err="1">
                <a:solidFill>
                  <a:srgbClr val="000000"/>
                </a:solidFill>
                <a:latin typeface="Marta"/>
                <a:ea typeface="Marta"/>
                <a:cs typeface="Marta"/>
                <a:sym typeface="Marta"/>
              </a:rPr>
              <a:t>функционалдық</a:t>
            </a:r>
            <a:r>
              <a:rPr lang="en-US" sz="3646" dirty="0">
                <a:solidFill>
                  <a:srgbClr val="000000"/>
                </a:solidFill>
                <a:latin typeface="Marta"/>
                <a:ea typeface="Marta"/>
                <a:cs typeface="Marta"/>
                <a:sym typeface="Marta"/>
              </a:rPr>
              <a:t> </a:t>
            </a:r>
            <a:r>
              <a:rPr lang="en-US" sz="3646" dirty="0" err="1">
                <a:solidFill>
                  <a:srgbClr val="000000"/>
                </a:solidFill>
                <a:latin typeface="Marta"/>
                <a:ea typeface="Marta"/>
                <a:cs typeface="Marta"/>
                <a:sym typeface="Marta"/>
              </a:rPr>
              <a:t>сауаттылықты</a:t>
            </a:r>
            <a:r>
              <a:rPr lang="en-US" sz="3646" dirty="0">
                <a:solidFill>
                  <a:srgbClr val="000000"/>
                </a:solidFill>
                <a:latin typeface="Marta"/>
                <a:ea typeface="Marta"/>
                <a:cs typeface="Marta"/>
                <a:sym typeface="Marta"/>
              </a:rPr>
              <a:t> </a:t>
            </a:r>
            <a:r>
              <a:rPr lang="en-US" sz="3646" dirty="0" err="1">
                <a:solidFill>
                  <a:srgbClr val="000000"/>
                </a:solidFill>
                <a:latin typeface="Marta"/>
                <a:ea typeface="Marta"/>
                <a:cs typeface="Marta"/>
                <a:sym typeface="Marta"/>
              </a:rPr>
              <a:t>дамыту</a:t>
            </a:r>
            <a:r>
              <a:rPr lang="en-US" sz="3646" dirty="0">
                <a:solidFill>
                  <a:srgbClr val="000000"/>
                </a:solidFill>
                <a:latin typeface="Marta"/>
                <a:ea typeface="Marta"/>
                <a:cs typeface="Marta"/>
                <a:sym typeface="Marta"/>
              </a:rPr>
              <a:t>;</a:t>
            </a:r>
          </a:p>
          <a:p>
            <a:pPr marL="744151" lvl="1" indent="-372075" algn="l">
              <a:lnSpc>
                <a:spcPts val="5170"/>
              </a:lnSpc>
              <a:buFont typeface="Arial"/>
              <a:buChar char="•"/>
            </a:pPr>
            <a:r>
              <a:rPr lang="en-US" sz="3446" dirty="0" err="1">
                <a:solidFill>
                  <a:srgbClr val="000000"/>
                </a:solidFill>
                <a:latin typeface="Marta"/>
                <a:ea typeface="Marta"/>
                <a:cs typeface="Marta"/>
                <a:sym typeface="Marta"/>
              </a:rPr>
              <a:t>Кәсіби</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бағытта</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тілдік</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дағдыларды</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қалыптастыру</a:t>
            </a:r>
            <a:endParaRPr lang="en-US" sz="3446" dirty="0">
              <a:solidFill>
                <a:srgbClr val="000000"/>
              </a:solidFill>
              <a:latin typeface="Marta"/>
              <a:ea typeface="Marta"/>
              <a:cs typeface="Marta"/>
              <a:sym typeface="Marta"/>
            </a:endParaRPr>
          </a:p>
          <a:p>
            <a:pPr algn="l">
              <a:lnSpc>
                <a:spcPts val="5170"/>
              </a:lnSpc>
            </a:pPr>
            <a:endParaRPr lang="en-US" sz="3446" dirty="0">
              <a:solidFill>
                <a:srgbClr val="000000"/>
              </a:solidFill>
              <a:latin typeface="Marta"/>
              <a:ea typeface="Marta"/>
              <a:cs typeface="Marta"/>
              <a:sym typeface="Marta"/>
            </a:endParaRPr>
          </a:p>
          <a:p>
            <a:pPr algn="l">
              <a:lnSpc>
                <a:spcPts val="5170"/>
              </a:lnSpc>
            </a:pPr>
            <a:r>
              <a:rPr lang="en-US" sz="3446" dirty="0" err="1">
                <a:solidFill>
                  <a:srgbClr val="000000"/>
                </a:solidFill>
                <a:latin typeface="Marta"/>
                <a:ea typeface="Marta"/>
                <a:cs typeface="Marta"/>
                <a:sym typeface="Marta"/>
              </a:rPr>
              <a:t>Міндеттері</a:t>
            </a:r>
            <a:r>
              <a:rPr lang="en-US" sz="3446" dirty="0">
                <a:solidFill>
                  <a:srgbClr val="000000"/>
                </a:solidFill>
                <a:latin typeface="Marta"/>
                <a:ea typeface="Marta"/>
                <a:cs typeface="Marta"/>
                <a:sym typeface="Marta"/>
              </a:rPr>
              <a:t>:</a:t>
            </a:r>
          </a:p>
          <a:p>
            <a:pPr marL="744151" lvl="1" indent="-372075" algn="l">
              <a:lnSpc>
                <a:spcPts val="5170"/>
              </a:lnSpc>
              <a:buFont typeface="Arial"/>
              <a:buChar char="•"/>
            </a:pPr>
            <a:r>
              <a:rPr lang="en-US" sz="3446" dirty="0" err="1">
                <a:solidFill>
                  <a:srgbClr val="000000"/>
                </a:solidFill>
                <a:latin typeface="Marta"/>
                <a:ea typeface="Marta"/>
                <a:cs typeface="Marta"/>
                <a:sym typeface="Marta"/>
              </a:rPr>
              <a:t>Техникалық</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терминологияны</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меңгерту</a:t>
            </a:r>
            <a:r>
              <a:rPr lang="en-US" sz="3446" dirty="0">
                <a:solidFill>
                  <a:srgbClr val="000000"/>
                </a:solidFill>
                <a:latin typeface="Marta"/>
                <a:ea typeface="Marta"/>
                <a:cs typeface="Marta"/>
                <a:sym typeface="Marta"/>
              </a:rPr>
              <a:t>;</a:t>
            </a:r>
          </a:p>
          <a:p>
            <a:pPr marL="744151" lvl="1" indent="-372075" algn="l">
              <a:lnSpc>
                <a:spcPts val="5170"/>
              </a:lnSpc>
              <a:buFont typeface="Arial"/>
              <a:buChar char="•"/>
            </a:pPr>
            <a:r>
              <a:rPr lang="en-US" sz="3446" dirty="0" err="1">
                <a:solidFill>
                  <a:srgbClr val="000000"/>
                </a:solidFill>
                <a:latin typeface="Marta"/>
                <a:ea typeface="Marta"/>
                <a:cs typeface="Marta"/>
                <a:sym typeface="Marta"/>
              </a:rPr>
              <a:t>Оқылым</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тыңдалым</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жазылым</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айтылым</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дағдыларын</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дамыту</a:t>
            </a:r>
            <a:r>
              <a:rPr lang="en-US" sz="3446" dirty="0">
                <a:solidFill>
                  <a:srgbClr val="000000"/>
                </a:solidFill>
                <a:latin typeface="Marta"/>
                <a:ea typeface="Marta"/>
                <a:cs typeface="Marta"/>
                <a:sym typeface="Marta"/>
              </a:rPr>
              <a:t>;</a:t>
            </a:r>
          </a:p>
          <a:p>
            <a:pPr marL="744151" lvl="1" indent="-372075" algn="l">
              <a:lnSpc>
                <a:spcPts val="5170"/>
              </a:lnSpc>
              <a:buFont typeface="Arial"/>
              <a:buChar char="•"/>
            </a:pPr>
            <a:r>
              <a:rPr lang="en-US" sz="3446" dirty="0" err="1">
                <a:solidFill>
                  <a:srgbClr val="000000"/>
                </a:solidFill>
                <a:latin typeface="Marta"/>
                <a:ea typeface="Marta"/>
                <a:cs typeface="Marta"/>
                <a:sym typeface="Marta"/>
              </a:rPr>
              <a:t>Практикалық</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тапсырмалар</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арқылы</a:t>
            </a:r>
            <a:r>
              <a:rPr lang="en-US" sz="3446" dirty="0">
                <a:solidFill>
                  <a:srgbClr val="000000"/>
                </a:solidFill>
                <a:latin typeface="Marta"/>
                <a:ea typeface="Marta"/>
                <a:cs typeface="Marta"/>
                <a:sym typeface="Marta"/>
              </a:rPr>
              <a:t> </a:t>
            </a:r>
            <a:r>
              <a:rPr lang="en-US" sz="3446" dirty="0" err="1">
                <a:solidFill>
                  <a:srgbClr val="000000"/>
                </a:solidFill>
                <a:latin typeface="Marta"/>
                <a:ea typeface="Marta"/>
                <a:cs typeface="Marta"/>
                <a:sym typeface="Marta"/>
              </a:rPr>
              <a:t>қолдану</a:t>
            </a:r>
            <a:endParaRPr lang="en-US" sz="3446" dirty="0">
              <a:solidFill>
                <a:srgbClr val="000000"/>
              </a:solidFill>
              <a:latin typeface="Marta"/>
              <a:ea typeface="Marta"/>
              <a:cs typeface="Marta"/>
              <a:sym typeface="Marta"/>
            </a:endParaRPr>
          </a:p>
          <a:p>
            <a:pPr algn="l">
              <a:lnSpc>
                <a:spcPts val="4720"/>
              </a:lnSpc>
            </a:pPr>
            <a:endParaRPr lang="en-US" sz="3446" dirty="0">
              <a:solidFill>
                <a:srgbClr val="000000"/>
              </a:solidFill>
              <a:latin typeface="Marta"/>
              <a:ea typeface="Marta"/>
              <a:cs typeface="Marta"/>
              <a:sym typeface="Mart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9014">
            <a:off x="-1254168" y="8078688"/>
            <a:ext cx="4565737" cy="4114800"/>
          </a:xfrm>
          <a:custGeom>
            <a:avLst/>
            <a:gdLst/>
            <a:ahLst/>
            <a:cxnLst/>
            <a:rect l="l" t="t" r="r" b="b"/>
            <a:pathLst>
              <a:path w="4565737" h="4114800">
                <a:moveTo>
                  <a:pt x="0" y="0"/>
                </a:moveTo>
                <a:lnTo>
                  <a:pt x="4565736" y="0"/>
                </a:lnTo>
                <a:lnTo>
                  <a:pt x="45657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965569">
            <a:off x="10234930" y="8581874"/>
            <a:ext cx="5263116" cy="4114800"/>
          </a:xfrm>
          <a:custGeom>
            <a:avLst/>
            <a:gdLst/>
            <a:ahLst/>
            <a:cxnLst/>
            <a:rect l="l" t="t" r="r" b="b"/>
            <a:pathLst>
              <a:path w="5263116" h="4114800">
                <a:moveTo>
                  <a:pt x="0" y="0"/>
                </a:moveTo>
                <a:lnTo>
                  <a:pt x="5263117" y="0"/>
                </a:lnTo>
                <a:lnTo>
                  <a:pt x="52631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018399">
            <a:off x="-2563157" y="-3601052"/>
            <a:ext cx="19287956" cy="14238019"/>
          </a:xfrm>
          <a:custGeom>
            <a:avLst/>
            <a:gdLst/>
            <a:ahLst/>
            <a:cxnLst/>
            <a:rect l="l" t="t" r="r" b="b"/>
            <a:pathLst>
              <a:path w="19287956" h="14238019">
                <a:moveTo>
                  <a:pt x="0" y="0"/>
                </a:moveTo>
                <a:lnTo>
                  <a:pt x="19287956" y="0"/>
                </a:lnTo>
                <a:lnTo>
                  <a:pt x="19287956" y="14238019"/>
                </a:lnTo>
                <a:lnTo>
                  <a:pt x="0" y="14238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0384138" y="2311622"/>
            <a:ext cx="7405430" cy="7423922"/>
            <a:chOff x="0" y="0"/>
            <a:chExt cx="5594350" cy="5608320"/>
          </a:xfrm>
        </p:grpSpPr>
        <p:sp>
          <p:nvSpPr>
            <p:cNvPr id="6" name="Freeform 6"/>
            <p:cNvSpPr/>
            <p:nvPr/>
          </p:nvSpPr>
          <p:spPr>
            <a:xfrm>
              <a:off x="491" y="474"/>
              <a:ext cx="5594679" cy="5608083"/>
            </a:xfrm>
            <a:custGeom>
              <a:avLst/>
              <a:gdLst/>
              <a:ahLst/>
              <a:cxnLst/>
              <a:rect l="l" t="t" r="r" b="b"/>
              <a:pathLst>
                <a:path w="5594679" h="5608083">
                  <a:moveTo>
                    <a:pt x="3495819" y="150656"/>
                  </a:moveTo>
                  <a:cubicBezTo>
                    <a:pt x="4688349" y="317026"/>
                    <a:pt x="6184409" y="779306"/>
                    <a:pt x="5355099" y="2868456"/>
                  </a:cubicBezTo>
                  <a:cubicBezTo>
                    <a:pt x="4525789" y="4957606"/>
                    <a:pt x="2808749" y="5328446"/>
                    <a:pt x="1979439" y="5557046"/>
                  </a:cubicBezTo>
                  <a:cubicBezTo>
                    <a:pt x="1150129" y="5785646"/>
                    <a:pt x="176039" y="5242086"/>
                    <a:pt x="520209" y="4011456"/>
                  </a:cubicBezTo>
                  <a:cubicBezTo>
                    <a:pt x="821199" y="2934496"/>
                    <a:pt x="-80501" y="1580676"/>
                    <a:pt x="5859" y="694216"/>
                  </a:cubicBezTo>
                  <a:cubicBezTo>
                    <a:pt x="92219" y="-192244"/>
                    <a:pt x="2064529" y="-50004"/>
                    <a:pt x="3495819" y="150656"/>
                  </a:cubicBezTo>
                  <a:close/>
                </a:path>
              </a:pathLst>
            </a:custGeom>
            <a:blipFill>
              <a:blip r:embed="rId8"/>
              <a:stretch>
                <a:fillRect l="-16826" r="-16826"/>
              </a:stretch>
            </a:blipFill>
          </p:spPr>
        </p:sp>
      </p:grpSp>
      <p:sp>
        <p:nvSpPr>
          <p:cNvPr id="7" name="Freeform 7"/>
          <p:cNvSpPr/>
          <p:nvPr/>
        </p:nvSpPr>
        <p:spPr>
          <a:xfrm>
            <a:off x="16861023" y="7849107"/>
            <a:ext cx="1857090" cy="1019078"/>
          </a:xfrm>
          <a:custGeom>
            <a:avLst/>
            <a:gdLst/>
            <a:ahLst/>
            <a:cxnLst/>
            <a:rect l="l" t="t" r="r" b="b"/>
            <a:pathLst>
              <a:path w="1857090" h="1019078">
                <a:moveTo>
                  <a:pt x="0" y="0"/>
                </a:moveTo>
                <a:lnTo>
                  <a:pt x="1857090" y="0"/>
                </a:lnTo>
                <a:lnTo>
                  <a:pt x="1857090" y="1019078"/>
                </a:lnTo>
                <a:lnTo>
                  <a:pt x="0" y="10190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2797799" y="9305655"/>
            <a:ext cx="6491070" cy="1333620"/>
          </a:xfrm>
          <a:custGeom>
            <a:avLst/>
            <a:gdLst/>
            <a:ahLst/>
            <a:cxnLst/>
            <a:rect l="l" t="t" r="r" b="b"/>
            <a:pathLst>
              <a:path w="6491070" h="1333620">
                <a:moveTo>
                  <a:pt x="0" y="0"/>
                </a:moveTo>
                <a:lnTo>
                  <a:pt x="6491069" y="0"/>
                </a:lnTo>
                <a:lnTo>
                  <a:pt x="6491069" y="1333619"/>
                </a:lnTo>
                <a:lnTo>
                  <a:pt x="0" y="13336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8102866" y="1899091"/>
            <a:ext cx="1041134" cy="1293334"/>
          </a:xfrm>
          <a:custGeom>
            <a:avLst/>
            <a:gdLst/>
            <a:ahLst/>
            <a:cxnLst/>
            <a:rect l="l" t="t" r="r" b="b"/>
            <a:pathLst>
              <a:path w="1041134" h="1293334">
                <a:moveTo>
                  <a:pt x="0" y="0"/>
                </a:moveTo>
                <a:lnTo>
                  <a:pt x="1041134" y="0"/>
                </a:lnTo>
                <a:lnTo>
                  <a:pt x="1041134" y="1293333"/>
                </a:lnTo>
                <a:lnTo>
                  <a:pt x="0" y="1293333"/>
                </a:lnTo>
                <a:lnTo>
                  <a:pt x="0" y="0"/>
                </a:lnTo>
                <a:close/>
              </a:path>
            </a:pathLst>
          </a:custGeom>
          <a:blipFill>
            <a:blip r:embed="rId13"/>
            <a:stretch>
              <a:fillRect/>
            </a:stretch>
          </a:blipFill>
        </p:spPr>
      </p:sp>
      <p:sp>
        <p:nvSpPr>
          <p:cNvPr id="10" name="Freeform 10"/>
          <p:cNvSpPr/>
          <p:nvPr/>
        </p:nvSpPr>
        <p:spPr>
          <a:xfrm rot="-65114">
            <a:off x="9037543" y="8358646"/>
            <a:ext cx="502651" cy="870391"/>
          </a:xfrm>
          <a:custGeom>
            <a:avLst/>
            <a:gdLst/>
            <a:ahLst/>
            <a:cxnLst/>
            <a:rect l="l" t="t" r="r" b="b"/>
            <a:pathLst>
              <a:path w="502651" h="870391">
                <a:moveTo>
                  <a:pt x="0" y="0"/>
                </a:moveTo>
                <a:lnTo>
                  <a:pt x="502651" y="0"/>
                </a:lnTo>
                <a:lnTo>
                  <a:pt x="502651" y="870391"/>
                </a:lnTo>
                <a:lnTo>
                  <a:pt x="0" y="870391"/>
                </a:lnTo>
                <a:lnTo>
                  <a:pt x="0" y="0"/>
                </a:lnTo>
                <a:close/>
              </a:path>
            </a:pathLst>
          </a:custGeom>
          <a:blipFill>
            <a:blip r:embed="rId14"/>
            <a:stretch>
              <a:fillRect/>
            </a:stretch>
          </a:blipFill>
        </p:spPr>
      </p:sp>
      <p:sp>
        <p:nvSpPr>
          <p:cNvPr id="11" name="Freeform 11"/>
          <p:cNvSpPr/>
          <p:nvPr/>
        </p:nvSpPr>
        <p:spPr>
          <a:xfrm rot="2271188">
            <a:off x="14566190" y="-2346721"/>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TextBox 12"/>
          <p:cNvSpPr txBox="1"/>
          <p:nvPr/>
        </p:nvSpPr>
        <p:spPr>
          <a:xfrm>
            <a:off x="153276" y="795800"/>
            <a:ext cx="10687103" cy="7881036"/>
          </a:xfrm>
          <a:prstGeom prst="rect">
            <a:avLst/>
          </a:prstGeom>
        </p:spPr>
        <p:txBody>
          <a:bodyPr lIns="0" tIns="0" rIns="0" bIns="0" rtlCol="0" anchor="t">
            <a:spAutoFit/>
          </a:bodyPr>
          <a:lstStyle/>
          <a:p>
            <a:pPr algn="l">
              <a:lnSpc>
                <a:spcPts val="5172"/>
              </a:lnSpc>
            </a:pPr>
            <a:r>
              <a:rPr lang="en-US" sz="5021">
                <a:solidFill>
                  <a:srgbClr val="000000"/>
                </a:solidFill>
                <a:latin typeface="Marta"/>
                <a:ea typeface="Marta"/>
                <a:cs typeface="Marta"/>
                <a:sym typeface="Marta"/>
              </a:rPr>
              <a:t>Функционалдық сауаттылық дегеніміз не?</a:t>
            </a:r>
          </a:p>
          <a:p>
            <a:pPr marL="1084232" lvl="1" indent="-542116" algn="l">
              <a:lnSpc>
                <a:spcPts val="5172"/>
              </a:lnSpc>
              <a:buFont typeface="Arial"/>
              <a:buChar char="•"/>
            </a:pPr>
            <a:r>
              <a:rPr lang="en-US" sz="5021">
                <a:solidFill>
                  <a:srgbClr val="000000"/>
                </a:solidFill>
                <a:latin typeface="Marta"/>
                <a:ea typeface="Marta"/>
                <a:cs typeface="Marta"/>
                <a:sym typeface="Marta"/>
              </a:rPr>
              <a:t>Білімді өмірде қолдана алу қабілеті </a:t>
            </a:r>
          </a:p>
          <a:p>
            <a:pPr marL="1084232" lvl="1" indent="-542116" algn="l">
              <a:lnSpc>
                <a:spcPts val="5172"/>
              </a:lnSpc>
              <a:buFont typeface="Arial"/>
              <a:buChar char="•"/>
            </a:pPr>
            <a:r>
              <a:rPr lang="en-US" sz="5021">
                <a:solidFill>
                  <a:srgbClr val="000000"/>
                </a:solidFill>
                <a:latin typeface="Marta"/>
                <a:ea typeface="Marta"/>
                <a:cs typeface="Marta"/>
                <a:sym typeface="Marta"/>
              </a:rPr>
              <a:t>Ақпаратты түсіну, талдау, пайдалану </a:t>
            </a:r>
          </a:p>
          <a:p>
            <a:pPr marL="1084232" lvl="1" indent="-542116" algn="l">
              <a:lnSpc>
                <a:spcPts val="5172"/>
              </a:lnSpc>
              <a:buFont typeface="Arial"/>
              <a:buChar char="•"/>
            </a:pPr>
            <a:r>
              <a:rPr lang="en-US" sz="5021">
                <a:solidFill>
                  <a:srgbClr val="000000"/>
                </a:solidFill>
                <a:latin typeface="Marta"/>
                <a:ea typeface="Marta"/>
                <a:cs typeface="Marta"/>
                <a:sym typeface="Marta"/>
              </a:rPr>
              <a:t>Кәсіби ортада коммуникация жасау</a:t>
            </a:r>
          </a:p>
          <a:p>
            <a:pPr algn="l">
              <a:lnSpc>
                <a:spcPts val="5172"/>
              </a:lnSpc>
              <a:spcBef>
                <a:spcPct val="0"/>
              </a:spcBef>
            </a:pPr>
            <a:r>
              <a:rPr lang="en-US" sz="5021">
                <a:solidFill>
                  <a:srgbClr val="000000"/>
                </a:solidFill>
                <a:latin typeface="Marta"/>
                <a:ea typeface="Marta"/>
                <a:cs typeface="Marta"/>
                <a:sym typeface="Marta"/>
              </a:rPr>
              <a:t>Мысал:</a:t>
            </a:r>
          </a:p>
          <a:p>
            <a:pPr marL="1084232" lvl="1" indent="-542116" algn="l">
              <a:lnSpc>
                <a:spcPts val="5172"/>
              </a:lnSpc>
              <a:buFont typeface="Arial"/>
              <a:buChar char="•"/>
            </a:pPr>
            <a:r>
              <a:rPr lang="en-US" sz="5021">
                <a:solidFill>
                  <a:srgbClr val="000000"/>
                </a:solidFill>
                <a:latin typeface="Marta"/>
                <a:ea typeface="Marta"/>
                <a:cs typeface="Marta"/>
                <a:sym typeface="Marta"/>
              </a:rPr>
              <a:t>Нұсқаулықты түсіну </a:t>
            </a:r>
          </a:p>
          <a:p>
            <a:pPr marL="1084232" lvl="1" indent="-542116" algn="l">
              <a:lnSpc>
                <a:spcPts val="5172"/>
              </a:lnSpc>
              <a:buFont typeface="Arial"/>
              <a:buChar char="•"/>
            </a:pPr>
            <a:r>
              <a:rPr lang="en-US" sz="5021">
                <a:solidFill>
                  <a:srgbClr val="000000"/>
                </a:solidFill>
                <a:latin typeface="Marta"/>
                <a:ea typeface="Marta"/>
                <a:cs typeface="Marta"/>
                <a:sym typeface="Marta"/>
              </a:rPr>
              <a:t>Сызбаны сипаттау </a:t>
            </a:r>
          </a:p>
          <a:p>
            <a:pPr marL="1084232" lvl="1" indent="-542116" algn="l">
              <a:lnSpc>
                <a:spcPts val="5172"/>
              </a:lnSpc>
              <a:buFont typeface="Arial"/>
              <a:buChar char="•"/>
            </a:pPr>
            <a:r>
              <a:rPr lang="en-US" sz="5021">
                <a:solidFill>
                  <a:srgbClr val="000000"/>
                </a:solidFill>
                <a:latin typeface="Marta"/>
                <a:ea typeface="Marta"/>
                <a:cs typeface="Marta"/>
                <a:sym typeface="Marta"/>
              </a:rPr>
              <a:t>Құрылғыны түсіндіру</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55394">
            <a:off x="-3211237" y="-2031463"/>
            <a:ext cx="16425588" cy="12125071"/>
          </a:xfrm>
          <a:custGeom>
            <a:avLst/>
            <a:gdLst/>
            <a:ahLst/>
            <a:cxnLst/>
            <a:rect l="l" t="t" r="r" b="b"/>
            <a:pathLst>
              <a:path w="16425588" h="12125071">
                <a:moveTo>
                  <a:pt x="0" y="0"/>
                </a:moveTo>
                <a:lnTo>
                  <a:pt x="16425589" y="0"/>
                </a:lnTo>
                <a:lnTo>
                  <a:pt x="16425589" y="12125071"/>
                </a:lnTo>
                <a:lnTo>
                  <a:pt x="0" y="12125071"/>
                </a:lnTo>
                <a:lnTo>
                  <a:pt x="0" y="0"/>
                </a:lnTo>
                <a:close/>
              </a:path>
            </a:pathLst>
          </a:custGeom>
          <a:blipFill>
            <a:blip r:embed="rId2">
              <a:alphaModFix amt="8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965569">
            <a:off x="10234930" y="8581874"/>
            <a:ext cx="5263116" cy="4114800"/>
          </a:xfrm>
          <a:custGeom>
            <a:avLst/>
            <a:gdLst/>
            <a:ahLst/>
            <a:cxnLst/>
            <a:rect l="l" t="t" r="r" b="b"/>
            <a:pathLst>
              <a:path w="5263116" h="4114800">
                <a:moveTo>
                  <a:pt x="0" y="0"/>
                </a:moveTo>
                <a:lnTo>
                  <a:pt x="5263117" y="0"/>
                </a:lnTo>
                <a:lnTo>
                  <a:pt x="52631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861023" y="7849107"/>
            <a:ext cx="1857090" cy="1019078"/>
          </a:xfrm>
          <a:custGeom>
            <a:avLst/>
            <a:gdLst/>
            <a:ahLst/>
            <a:cxnLst/>
            <a:rect l="l" t="t" r="r" b="b"/>
            <a:pathLst>
              <a:path w="1857090" h="1019078">
                <a:moveTo>
                  <a:pt x="0" y="0"/>
                </a:moveTo>
                <a:lnTo>
                  <a:pt x="1857090" y="0"/>
                </a:lnTo>
                <a:lnTo>
                  <a:pt x="1857090" y="1019078"/>
                </a:lnTo>
                <a:lnTo>
                  <a:pt x="0" y="10190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0500891" y="1539119"/>
            <a:ext cx="6668532" cy="7329066"/>
            <a:chOff x="487680" y="-128270"/>
            <a:chExt cx="11526520" cy="12668250"/>
          </a:xfrm>
        </p:grpSpPr>
        <p:sp>
          <p:nvSpPr>
            <p:cNvPr id="6" name="Freeform 6"/>
            <p:cNvSpPr/>
            <p:nvPr/>
          </p:nvSpPr>
          <p:spPr>
            <a:xfrm>
              <a:off x="233880" y="263370"/>
              <a:ext cx="11052628" cy="12336530"/>
            </a:xfrm>
            <a:custGeom>
              <a:avLst/>
              <a:gdLst/>
              <a:ahLst/>
              <a:cxnLst/>
              <a:rect l="l" t="t" r="r" b="b"/>
              <a:pathLst>
                <a:path w="11052628" h="12336530">
                  <a:moveTo>
                    <a:pt x="8470700" y="974880"/>
                  </a:moveTo>
                  <a:cubicBezTo>
                    <a:pt x="6894630" y="-107160"/>
                    <a:pt x="5058210" y="-263370"/>
                    <a:pt x="3431340" y="381790"/>
                  </a:cubicBezTo>
                  <a:cubicBezTo>
                    <a:pt x="2298500" y="821210"/>
                    <a:pt x="1263450" y="1829590"/>
                    <a:pt x="633530" y="3274850"/>
                  </a:cubicBezTo>
                  <a:cubicBezTo>
                    <a:pt x="-142440" y="5052850"/>
                    <a:pt x="-233880" y="7481090"/>
                    <a:pt x="516690" y="9281950"/>
                  </a:cubicBezTo>
                  <a:cubicBezTo>
                    <a:pt x="1050090" y="10560840"/>
                    <a:pt x="1953060" y="11449840"/>
                    <a:pt x="2925880" y="11903230"/>
                  </a:cubicBezTo>
                  <a:cubicBezTo>
                    <a:pt x="3898700" y="12356620"/>
                    <a:pt x="4941370" y="12404880"/>
                    <a:pt x="5957370" y="12271530"/>
                  </a:cubicBezTo>
                  <a:cubicBezTo>
                    <a:pt x="7062270" y="12126750"/>
                    <a:pt x="8177330" y="11758450"/>
                    <a:pt x="9124750" y="10908820"/>
                  </a:cubicBezTo>
                  <a:cubicBezTo>
                    <a:pt x="10072170" y="10059190"/>
                    <a:pt x="10836710" y="8673620"/>
                    <a:pt x="11013240" y="7064530"/>
                  </a:cubicBezTo>
                  <a:cubicBezTo>
                    <a:pt x="11292640" y="4539770"/>
                    <a:pt x="10048040" y="2056920"/>
                    <a:pt x="8470700" y="974880"/>
                  </a:cubicBezTo>
                  <a:close/>
                </a:path>
              </a:pathLst>
            </a:custGeom>
            <a:blipFill>
              <a:blip r:embed="rId8"/>
              <a:stretch>
                <a:fillRect l="-24410" r="-24410"/>
              </a:stretch>
            </a:blipFill>
          </p:spPr>
        </p:sp>
      </p:grpSp>
      <p:sp>
        <p:nvSpPr>
          <p:cNvPr id="7" name="Freeform 7"/>
          <p:cNvSpPr/>
          <p:nvPr/>
        </p:nvSpPr>
        <p:spPr>
          <a:xfrm rot="2271188">
            <a:off x="14566190" y="-2346721"/>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638535" y="444812"/>
            <a:ext cx="12506365" cy="873125"/>
          </a:xfrm>
          <a:prstGeom prst="rect">
            <a:avLst/>
          </a:prstGeom>
        </p:spPr>
        <p:txBody>
          <a:bodyPr lIns="0" tIns="0" rIns="0" bIns="0" rtlCol="0" anchor="t">
            <a:spAutoFit/>
          </a:bodyPr>
          <a:lstStyle/>
          <a:p>
            <a:pPr marL="0" lvl="0" indent="0" algn="l">
              <a:lnSpc>
                <a:spcPts val="7000"/>
              </a:lnSpc>
              <a:spcBef>
                <a:spcPct val="0"/>
              </a:spcBef>
            </a:pPr>
            <a:r>
              <a:rPr lang="en-US" sz="5000">
                <a:solidFill>
                  <a:srgbClr val="000000"/>
                </a:solidFill>
                <a:latin typeface="Marta"/>
                <a:ea typeface="Marta"/>
                <a:cs typeface="Marta"/>
                <a:sym typeface="Marta"/>
              </a:rPr>
              <a:t>ОҚЫТУДАҒЫ ТИІМДІ ӘДІСТЕР</a:t>
            </a:r>
          </a:p>
        </p:txBody>
      </p:sp>
      <p:sp>
        <p:nvSpPr>
          <p:cNvPr id="9" name="TextBox 9"/>
          <p:cNvSpPr txBox="1"/>
          <p:nvPr/>
        </p:nvSpPr>
        <p:spPr>
          <a:xfrm>
            <a:off x="491702" y="1858573"/>
            <a:ext cx="9862356" cy="7286371"/>
          </a:xfrm>
          <a:prstGeom prst="rect">
            <a:avLst/>
          </a:prstGeom>
        </p:spPr>
        <p:txBody>
          <a:bodyPr lIns="0" tIns="0" rIns="0" bIns="0" rtlCol="0" anchor="t">
            <a:spAutoFit/>
          </a:bodyPr>
          <a:lstStyle/>
          <a:p>
            <a:pPr marL="928363" lvl="1" indent="-464181" algn="l">
              <a:lnSpc>
                <a:spcPts val="5073"/>
              </a:lnSpc>
              <a:buFont typeface="Arial"/>
              <a:buChar char="•"/>
            </a:pPr>
            <a:r>
              <a:rPr lang="en-US" sz="4299" dirty="0">
                <a:solidFill>
                  <a:srgbClr val="000000"/>
                </a:solidFill>
                <a:latin typeface="Marta"/>
                <a:ea typeface="Marta"/>
                <a:cs typeface="Marta"/>
                <a:sym typeface="Marta"/>
              </a:rPr>
              <a:t>CLIL (Content and Language Integrated Learning) </a:t>
            </a:r>
          </a:p>
          <a:p>
            <a:pPr marL="928363" lvl="1" indent="-464181" algn="l">
              <a:lnSpc>
                <a:spcPts val="5073"/>
              </a:lnSpc>
              <a:buFont typeface="Arial"/>
              <a:buChar char="•"/>
            </a:pPr>
            <a:r>
              <a:rPr lang="en-US" sz="4299" dirty="0">
                <a:solidFill>
                  <a:srgbClr val="000000"/>
                </a:solidFill>
                <a:latin typeface="Marta"/>
                <a:ea typeface="Marta"/>
                <a:cs typeface="Marta"/>
                <a:sym typeface="Marta"/>
              </a:rPr>
              <a:t>TASK-BASED LEARNING (ТАПСЫРМА АРҚЫЛЫ ОҚЫТУ) </a:t>
            </a:r>
          </a:p>
          <a:p>
            <a:pPr marL="928363" lvl="1" indent="-464181" algn="l">
              <a:lnSpc>
                <a:spcPts val="5073"/>
              </a:lnSpc>
              <a:buFont typeface="Arial"/>
              <a:buChar char="•"/>
            </a:pPr>
            <a:r>
              <a:rPr lang="en-US" sz="4299" dirty="0">
                <a:solidFill>
                  <a:srgbClr val="000000"/>
                </a:solidFill>
                <a:latin typeface="Marta"/>
                <a:ea typeface="Marta"/>
                <a:cs typeface="Marta"/>
                <a:sym typeface="Marta"/>
              </a:rPr>
              <a:t>INTERACTIVE ӘДІСТЕР</a:t>
            </a:r>
          </a:p>
          <a:p>
            <a:pPr algn="l">
              <a:lnSpc>
                <a:spcPts val="5073"/>
              </a:lnSpc>
            </a:pPr>
            <a:endParaRPr lang="en-US" sz="4299" dirty="0">
              <a:solidFill>
                <a:srgbClr val="000000"/>
              </a:solidFill>
              <a:latin typeface="Marta"/>
              <a:ea typeface="Marta"/>
              <a:cs typeface="Marta"/>
              <a:sym typeface="Marta"/>
            </a:endParaRPr>
          </a:p>
          <a:p>
            <a:pPr algn="l">
              <a:lnSpc>
                <a:spcPts val="5073"/>
              </a:lnSpc>
            </a:pPr>
            <a:r>
              <a:rPr lang="en-US" sz="4299" dirty="0">
                <a:solidFill>
                  <a:srgbClr val="000000"/>
                </a:solidFill>
                <a:latin typeface="Marta"/>
                <a:ea typeface="Marta"/>
                <a:cs typeface="Marta"/>
                <a:sym typeface="Marta"/>
              </a:rPr>
              <a:t>ӘДІСТЕР:</a:t>
            </a:r>
          </a:p>
          <a:p>
            <a:pPr marL="928363" lvl="1" indent="-464181" algn="l">
              <a:lnSpc>
                <a:spcPts val="5073"/>
              </a:lnSpc>
              <a:buFont typeface="Arial"/>
              <a:buChar char="•"/>
            </a:pPr>
            <a:r>
              <a:rPr lang="en-US" sz="4299" dirty="0">
                <a:solidFill>
                  <a:srgbClr val="000000"/>
                </a:solidFill>
                <a:latin typeface="Marta"/>
                <a:ea typeface="Marta"/>
                <a:cs typeface="Marta"/>
                <a:sym typeface="Marta"/>
              </a:rPr>
              <a:t>MIND MAP </a:t>
            </a:r>
          </a:p>
          <a:p>
            <a:pPr marL="928363" lvl="1" indent="-464181" algn="l">
              <a:lnSpc>
                <a:spcPts val="5073"/>
              </a:lnSpc>
              <a:buFont typeface="Arial"/>
              <a:buChar char="•"/>
            </a:pPr>
            <a:r>
              <a:rPr lang="en-US" sz="4299" dirty="0">
                <a:solidFill>
                  <a:srgbClr val="000000"/>
                </a:solidFill>
                <a:latin typeface="Marta"/>
                <a:ea typeface="Marta"/>
                <a:cs typeface="Marta"/>
                <a:sym typeface="Marta"/>
              </a:rPr>
              <a:t>ROLE PLAY </a:t>
            </a:r>
          </a:p>
          <a:p>
            <a:pPr marL="928363" lvl="1" indent="-464181" algn="l">
              <a:lnSpc>
                <a:spcPts val="5073"/>
              </a:lnSpc>
              <a:buFont typeface="Arial"/>
              <a:buChar char="•"/>
            </a:pPr>
            <a:r>
              <a:rPr lang="en-US" sz="4299" dirty="0">
                <a:solidFill>
                  <a:srgbClr val="000000"/>
                </a:solidFill>
                <a:latin typeface="Marta"/>
                <a:ea typeface="Marta"/>
                <a:cs typeface="Marta"/>
                <a:sym typeface="Marta"/>
              </a:rPr>
              <a:t>CASE STUDY</a:t>
            </a:r>
          </a:p>
          <a:p>
            <a:pPr algn="l">
              <a:lnSpc>
                <a:spcPts val="3540"/>
              </a:lnSpc>
            </a:pPr>
            <a:endParaRPr lang="en-US" sz="4299" dirty="0">
              <a:solidFill>
                <a:srgbClr val="000000"/>
              </a:solidFill>
              <a:latin typeface="Marta"/>
              <a:ea typeface="Marta"/>
              <a:cs typeface="Marta"/>
              <a:sym typeface="Marta"/>
            </a:endParaRPr>
          </a:p>
          <a:p>
            <a:pPr algn="l">
              <a:lnSpc>
                <a:spcPts val="3540"/>
              </a:lnSpc>
            </a:pPr>
            <a:endParaRPr lang="en-US" sz="4299" dirty="0">
              <a:solidFill>
                <a:srgbClr val="000000"/>
              </a:solidFill>
              <a:latin typeface="Marta"/>
              <a:ea typeface="Marta"/>
              <a:cs typeface="Marta"/>
              <a:sym typeface="Mart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38800" y="342900"/>
            <a:ext cx="6407523" cy="882678"/>
          </a:xfrm>
          <a:prstGeom prst="rect">
            <a:avLst/>
          </a:prstGeom>
        </p:spPr>
        <p:txBody>
          <a:bodyPr wrap="none">
            <a:spAutoFit/>
          </a:bodyPr>
          <a:lstStyle/>
          <a:p>
            <a:pPr lvl="0">
              <a:lnSpc>
                <a:spcPts val="7000"/>
              </a:lnSpc>
              <a:spcBef>
                <a:spcPct val="0"/>
              </a:spcBef>
            </a:pPr>
            <a:r>
              <a:rPr lang="en-US" sz="3200" dirty="0">
                <a:solidFill>
                  <a:srgbClr val="000000"/>
                </a:solidFill>
                <a:latin typeface="Marta"/>
                <a:ea typeface="Marta"/>
                <a:cs typeface="Marta"/>
                <a:sym typeface="Marta"/>
              </a:rPr>
              <a:t>ОҚЫТУДАҒЫ ТИІМДІ ӘДІСТЕР</a:t>
            </a:r>
            <a:endParaRPr lang="en-US" sz="3200" dirty="0">
              <a:solidFill>
                <a:srgbClr val="000000"/>
              </a:solidFill>
              <a:latin typeface="Marta"/>
              <a:ea typeface="Marta"/>
              <a:cs typeface="Marta"/>
              <a:sym typeface="Marta"/>
            </a:endParaRPr>
          </a:p>
        </p:txBody>
      </p:sp>
      <p:sp>
        <p:nvSpPr>
          <p:cNvPr id="3" name="Прямоугольник 2"/>
          <p:cNvSpPr/>
          <p:nvPr/>
        </p:nvSpPr>
        <p:spPr>
          <a:xfrm>
            <a:off x="1219200" y="1790700"/>
            <a:ext cx="16611600" cy="746358"/>
          </a:xfrm>
          <a:prstGeom prst="rect">
            <a:avLst/>
          </a:prstGeom>
        </p:spPr>
        <p:txBody>
          <a:bodyPr wrap="square">
            <a:spAutoFit/>
          </a:bodyPr>
          <a:lstStyle/>
          <a:p>
            <a:pPr marL="464182" lvl="1">
              <a:lnSpc>
                <a:spcPts val="5073"/>
              </a:lnSpc>
            </a:pPr>
            <a:r>
              <a:rPr lang="en-US" sz="4299" dirty="0">
                <a:solidFill>
                  <a:srgbClr val="000000"/>
                </a:solidFill>
                <a:latin typeface="Marta"/>
                <a:ea typeface="Marta"/>
                <a:cs typeface="Marta"/>
                <a:sym typeface="Marta"/>
              </a:rPr>
              <a:t>MIND MAP</a:t>
            </a:r>
            <a:r>
              <a:rPr lang="kk-KZ" sz="4299" dirty="0">
                <a:solidFill>
                  <a:srgbClr val="000000"/>
                </a:solidFill>
                <a:latin typeface="Marta"/>
                <a:ea typeface="Marta"/>
                <a:cs typeface="Marta"/>
                <a:sym typeface="Marta"/>
              </a:rPr>
              <a:t>       </a:t>
            </a:r>
            <a:r>
              <a:rPr lang="en-US" sz="4299" dirty="0" smtClean="0">
                <a:solidFill>
                  <a:srgbClr val="000000"/>
                </a:solidFill>
                <a:latin typeface="Marta"/>
                <a:ea typeface="Marta"/>
                <a:cs typeface="Marta"/>
                <a:sym typeface="Marta"/>
              </a:rPr>
              <a:t>         </a:t>
            </a:r>
            <a:r>
              <a:rPr lang="kk-KZ" sz="4299" dirty="0" smtClean="0">
                <a:solidFill>
                  <a:srgbClr val="000000"/>
                </a:solidFill>
                <a:latin typeface="Marta"/>
                <a:ea typeface="Marta"/>
                <a:cs typeface="Marta"/>
                <a:sym typeface="Marta"/>
              </a:rPr>
              <a:t>   </a:t>
            </a:r>
            <a:r>
              <a:rPr lang="en-US" sz="4299" dirty="0">
                <a:solidFill>
                  <a:srgbClr val="000000"/>
                </a:solidFill>
                <a:latin typeface="Marta"/>
                <a:ea typeface="Marta"/>
                <a:cs typeface="Marta"/>
                <a:sym typeface="Marta"/>
              </a:rPr>
              <a:t>ROLE PLAY</a:t>
            </a:r>
            <a:r>
              <a:rPr lang="kk-KZ" sz="4299" dirty="0">
                <a:solidFill>
                  <a:srgbClr val="000000"/>
                </a:solidFill>
                <a:latin typeface="Marta"/>
                <a:ea typeface="Marta"/>
                <a:cs typeface="Marta"/>
                <a:sym typeface="Marta"/>
              </a:rPr>
              <a:t>     </a:t>
            </a:r>
            <a:r>
              <a:rPr lang="en-US" sz="4299" dirty="0" smtClean="0">
                <a:solidFill>
                  <a:srgbClr val="000000"/>
                </a:solidFill>
                <a:latin typeface="Marta"/>
                <a:ea typeface="Marta"/>
                <a:cs typeface="Marta"/>
                <a:sym typeface="Marta"/>
              </a:rPr>
              <a:t>                   CASE </a:t>
            </a:r>
            <a:r>
              <a:rPr lang="en-US" sz="4299" dirty="0">
                <a:solidFill>
                  <a:srgbClr val="000000"/>
                </a:solidFill>
                <a:latin typeface="Marta"/>
                <a:ea typeface="Marta"/>
                <a:cs typeface="Marta"/>
                <a:sym typeface="Marta"/>
              </a:rPr>
              <a:t>STUDY</a:t>
            </a:r>
            <a:endParaRPr lang="en-US" sz="4299" dirty="0">
              <a:solidFill>
                <a:srgbClr val="000000"/>
              </a:solidFill>
              <a:latin typeface="Marta"/>
              <a:ea typeface="Marta"/>
              <a:cs typeface="Marta"/>
              <a:sym typeface="Marta"/>
            </a:endParaRPr>
          </a:p>
        </p:txBody>
      </p:sp>
      <p:pic>
        <p:nvPicPr>
          <p:cNvPr id="5122" name="Picture 2" descr="C:\АЛТЫН 2025\АКК\ФОТО  ВИДЕО КОЛЛЕДЖ\IMG_11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6800" y="3157712"/>
            <a:ext cx="4350224"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09900"/>
            <a:ext cx="5029200" cy="418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036627"/>
            <a:ext cx="4521200" cy="415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799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648501"/>
            <a:ext cx="4800600" cy="594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400" y="3619500"/>
            <a:ext cx="5167910" cy="588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09600" y="1333500"/>
            <a:ext cx="17221200" cy="1143000"/>
          </a:xfrm>
        </p:spPr>
        <p:txBody>
          <a:bodyPr>
            <a:normAutofit fontScale="90000"/>
          </a:bodyPr>
          <a:lstStyle/>
          <a:p>
            <a:pPr algn="just"/>
            <a:r>
              <a:rPr lang="ru-RU" sz="2800" dirty="0" smtClean="0">
                <a:latin typeface="Marta" charset="0"/>
              </a:rPr>
              <a:t>	</a:t>
            </a:r>
            <a:r>
              <a:rPr lang="ru-RU" sz="2800" dirty="0" err="1" smtClean="0">
                <a:latin typeface="Marta" charset="0"/>
              </a:rPr>
              <a:t>Авторлық</a:t>
            </a:r>
            <a:r>
              <a:rPr lang="ru-RU" sz="2800" dirty="0" smtClean="0">
                <a:latin typeface="Marta" charset="0"/>
              </a:rPr>
              <a:t> </a:t>
            </a:r>
            <a:r>
              <a:rPr lang="ru-RU" sz="2800" dirty="0" err="1" smtClean="0">
                <a:latin typeface="Marta" charset="0"/>
              </a:rPr>
              <a:t>бағдарламаны</a:t>
            </a:r>
            <a:r>
              <a:rPr lang="ru-RU" sz="2800" dirty="0" smtClean="0">
                <a:latin typeface="Marta" charset="0"/>
              </a:rPr>
              <a:t> </a:t>
            </a:r>
            <a:r>
              <a:rPr lang="ru-RU" sz="2800" dirty="0" err="1" smtClean="0">
                <a:latin typeface="Marta" charset="0"/>
              </a:rPr>
              <a:t>оқу</a:t>
            </a:r>
            <a:r>
              <a:rPr lang="ru-RU" sz="2800" dirty="0" smtClean="0">
                <a:latin typeface="Marta" charset="0"/>
              </a:rPr>
              <a:t> </a:t>
            </a:r>
            <a:r>
              <a:rPr lang="ru-RU" sz="2800" dirty="0" err="1">
                <a:latin typeface="Marta" charset="0"/>
              </a:rPr>
              <a:t>процесіне</a:t>
            </a:r>
            <a:r>
              <a:rPr lang="ru-RU" sz="2800" dirty="0">
                <a:latin typeface="Marta" charset="0"/>
              </a:rPr>
              <a:t> </a:t>
            </a:r>
            <a:r>
              <a:rPr lang="ru-RU" sz="2800" dirty="0" err="1">
                <a:latin typeface="Marta" charset="0"/>
              </a:rPr>
              <a:t>енгізгеннен</a:t>
            </a:r>
            <a:r>
              <a:rPr lang="ru-RU" sz="2800" dirty="0">
                <a:latin typeface="Marta" charset="0"/>
              </a:rPr>
              <a:t> </a:t>
            </a:r>
            <a:r>
              <a:rPr lang="ru-RU" sz="2800" dirty="0" err="1">
                <a:latin typeface="Marta" charset="0"/>
              </a:rPr>
              <a:t>кейін</a:t>
            </a:r>
            <a:r>
              <a:rPr lang="ru-RU" sz="2800" dirty="0">
                <a:latin typeface="Marta" charset="0"/>
              </a:rPr>
              <a:t>, </a:t>
            </a:r>
            <a:r>
              <a:rPr lang="ru-RU" sz="2800" dirty="0" err="1">
                <a:latin typeface="Marta" charset="0"/>
              </a:rPr>
              <a:t>білім</a:t>
            </a:r>
            <a:r>
              <a:rPr lang="ru-RU" sz="2800" dirty="0">
                <a:latin typeface="Marta" charset="0"/>
              </a:rPr>
              <a:t> </a:t>
            </a:r>
            <a:r>
              <a:rPr lang="ru-RU" sz="2800" dirty="0" err="1">
                <a:latin typeface="Marta" charset="0"/>
              </a:rPr>
              <a:t>алушылардың</a:t>
            </a:r>
            <a:r>
              <a:rPr lang="ru-RU" sz="2800" dirty="0">
                <a:latin typeface="Marta" charset="0"/>
              </a:rPr>
              <a:t> </a:t>
            </a:r>
            <a:r>
              <a:rPr lang="ru-RU" sz="2800" dirty="0" err="1">
                <a:latin typeface="Marta" charset="0"/>
              </a:rPr>
              <a:t>оқу</a:t>
            </a:r>
            <a:r>
              <a:rPr lang="ru-RU" sz="2800" dirty="0">
                <a:latin typeface="Marta" charset="0"/>
              </a:rPr>
              <a:t> </a:t>
            </a:r>
            <a:r>
              <a:rPr lang="ru-RU" sz="2800" dirty="0" err="1">
                <a:latin typeface="Marta" charset="0"/>
              </a:rPr>
              <a:t>нәтижесінде</a:t>
            </a:r>
            <a:r>
              <a:rPr lang="ru-RU" sz="2800" dirty="0">
                <a:latin typeface="Marta" charset="0"/>
              </a:rPr>
              <a:t> </a:t>
            </a:r>
            <a:r>
              <a:rPr lang="ru-RU" sz="2800" dirty="0" err="1">
                <a:latin typeface="Marta" charset="0"/>
              </a:rPr>
              <a:t>айтарлықтай</a:t>
            </a:r>
            <a:r>
              <a:rPr lang="ru-RU" sz="2800" dirty="0">
                <a:latin typeface="Marta" charset="0"/>
              </a:rPr>
              <a:t> </a:t>
            </a:r>
            <a:r>
              <a:rPr lang="ru-RU" sz="2800" dirty="0" err="1">
                <a:latin typeface="Marta" charset="0"/>
              </a:rPr>
              <a:t>оң</a:t>
            </a:r>
            <a:r>
              <a:rPr lang="ru-RU" sz="2800" dirty="0">
                <a:latin typeface="Marta" charset="0"/>
              </a:rPr>
              <a:t> </a:t>
            </a:r>
            <a:r>
              <a:rPr lang="ru-RU" sz="2800" dirty="0" err="1">
                <a:latin typeface="Marta" charset="0"/>
              </a:rPr>
              <a:t>өзгерістер</a:t>
            </a:r>
            <a:r>
              <a:rPr lang="ru-RU" sz="2800" dirty="0">
                <a:latin typeface="Marta" charset="0"/>
              </a:rPr>
              <a:t> </a:t>
            </a:r>
            <a:r>
              <a:rPr lang="ru-RU" sz="2800" dirty="0" err="1" smtClean="0">
                <a:latin typeface="Marta" charset="0"/>
              </a:rPr>
              <a:t>байқалды</a:t>
            </a:r>
            <a:r>
              <a:rPr lang="ru-RU" sz="2800" dirty="0" smtClean="0">
                <a:latin typeface="Marta" charset="0"/>
              </a:rPr>
              <a:t>. </a:t>
            </a:r>
            <a:r>
              <a:rPr lang="ru-RU" sz="2800" dirty="0" err="1" smtClean="0">
                <a:latin typeface="Marta" charset="0"/>
              </a:rPr>
              <a:t>Ең</a:t>
            </a:r>
            <a:r>
              <a:rPr lang="ru-RU" sz="2800" dirty="0" smtClean="0">
                <a:latin typeface="Marta" charset="0"/>
              </a:rPr>
              <a:t> </a:t>
            </a:r>
            <a:r>
              <a:rPr lang="ru-RU" sz="2800" dirty="0" err="1">
                <a:latin typeface="Marta" charset="0"/>
              </a:rPr>
              <a:t>алдымен</a:t>
            </a:r>
            <a:r>
              <a:rPr lang="ru-RU" sz="2800" dirty="0">
                <a:latin typeface="Marta" charset="0"/>
              </a:rPr>
              <a:t>, </a:t>
            </a:r>
            <a:r>
              <a:rPr lang="ru-RU" sz="2800" dirty="0" err="1">
                <a:latin typeface="Marta" charset="0"/>
              </a:rPr>
              <a:t>білім</a:t>
            </a:r>
            <a:r>
              <a:rPr lang="ru-RU" sz="2800" dirty="0">
                <a:latin typeface="Marta" charset="0"/>
              </a:rPr>
              <a:t> </a:t>
            </a:r>
            <a:r>
              <a:rPr lang="ru-RU" sz="2800" dirty="0" err="1">
                <a:latin typeface="Marta" charset="0"/>
              </a:rPr>
              <a:t>сапасының</a:t>
            </a:r>
            <a:r>
              <a:rPr lang="ru-RU" sz="2800" dirty="0">
                <a:latin typeface="Marta" charset="0"/>
              </a:rPr>
              <a:t> </a:t>
            </a:r>
            <a:r>
              <a:rPr lang="ru-RU" sz="2800" dirty="0" err="1">
                <a:latin typeface="Marta" charset="0"/>
              </a:rPr>
              <a:t>көрсеткіші</a:t>
            </a:r>
            <a:r>
              <a:rPr lang="ru-RU" sz="2800" dirty="0">
                <a:latin typeface="Marta" charset="0"/>
              </a:rPr>
              <a:t> </a:t>
            </a:r>
            <a:r>
              <a:rPr lang="ru-RU" sz="2800" dirty="0" err="1">
                <a:latin typeface="Marta" charset="0"/>
              </a:rPr>
              <a:t>артты</a:t>
            </a:r>
            <a:r>
              <a:rPr lang="ru-RU" sz="2800" dirty="0">
                <a:latin typeface="Marta" charset="0"/>
              </a:rPr>
              <a:t>. </a:t>
            </a:r>
            <a:r>
              <a:rPr lang="ru-RU" sz="2800" dirty="0" err="1">
                <a:latin typeface="Marta" charset="0"/>
              </a:rPr>
              <a:t>Егер</a:t>
            </a:r>
            <a:r>
              <a:rPr lang="ru-RU" sz="2800" dirty="0">
                <a:latin typeface="Marta" charset="0"/>
              </a:rPr>
              <a:t> </a:t>
            </a:r>
            <a:r>
              <a:rPr lang="ru-RU" sz="2800" dirty="0" err="1">
                <a:latin typeface="Marta" charset="0"/>
              </a:rPr>
              <a:t>бастапқы</a:t>
            </a:r>
            <a:r>
              <a:rPr lang="ru-RU" sz="2800" dirty="0">
                <a:latin typeface="Marta" charset="0"/>
              </a:rPr>
              <a:t> </a:t>
            </a:r>
            <a:r>
              <a:rPr lang="ru-RU" sz="2800" dirty="0" err="1">
                <a:latin typeface="Marta" charset="0"/>
              </a:rPr>
              <a:t>кезеңде</a:t>
            </a:r>
            <a:r>
              <a:rPr lang="ru-RU" sz="2800" dirty="0">
                <a:latin typeface="Marta" charset="0"/>
              </a:rPr>
              <a:t> </a:t>
            </a:r>
            <a:r>
              <a:rPr lang="ru-RU" sz="2800" dirty="0" err="1">
                <a:latin typeface="Marta" charset="0"/>
              </a:rPr>
              <a:t>студенттердің</a:t>
            </a:r>
            <a:r>
              <a:rPr lang="ru-RU" sz="2800" dirty="0">
                <a:latin typeface="Marta" charset="0"/>
              </a:rPr>
              <a:t> </a:t>
            </a:r>
            <a:r>
              <a:rPr lang="ru-RU" sz="2800" dirty="0" err="1">
                <a:latin typeface="Marta" charset="0"/>
              </a:rPr>
              <a:t>басым</a:t>
            </a:r>
            <a:r>
              <a:rPr lang="ru-RU" sz="2800" dirty="0">
                <a:latin typeface="Marta" charset="0"/>
              </a:rPr>
              <a:t> </a:t>
            </a:r>
            <a:r>
              <a:rPr lang="ru-RU" sz="2800" dirty="0" err="1">
                <a:latin typeface="Marta" charset="0"/>
              </a:rPr>
              <a:t>бөлігі</a:t>
            </a:r>
            <a:r>
              <a:rPr lang="ru-RU" sz="2800" dirty="0">
                <a:latin typeface="Marta" charset="0"/>
              </a:rPr>
              <a:t> тек </a:t>
            </a:r>
            <a:r>
              <a:rPr lang="ru-RU" sz="2800" dirty="0" err="1">
                <a:latin typeface="Marta" charset="0"/>
              </a:rPr>
              <a:t>теориялық</a:t>
            </a:r>
            <a:r>
              <a:rPr lang="ru-RU" sz="2800" dirty="0">
                <a:latin typeface="Marta" charset="0"/>
              </a:rPr>
              <a:t> </a:t>
            </a:r>
            <a:r>
              <a:rPr lang="ru-RU" sz="2800" dirty="0" err="1">
                <a:latin typeface="Marta" charset="0"/>
              </a:rPr>
              <a:t>білім</a:t>
            </a:r>
            <a:r>
              <a:rPr lang="ru-RU" sz="2800" dirty="0">
                <a:latin typeface="Marta" charset="0"/>
              </a:rPr>
              <a:t> </a:t>
            </a:r>
            <a:r>
              <a:rPr lang="ru-RU" sz="2800" dirty="0" err="1">
                <a:latin typeface="Marta" charset="0"/>
              </a:rPr>
              <a:t>деңгейінде</a:t>
            </a:r>
            <a:r>
              <a:rPr lang="ru-RU" sz="2800" dirty="0">
                <a:latin typeface="Marta" charset="0"/>
              </a:rPr>
              <a:t> </a:t>
            </a:r>
            <a:r>
              <a:rPr lang="ru-RU" sz="2800" dirty="0" err="1">
                <a:latin typeface="Marta" charset="0"/>
              </a:rPr>
              <a:t>болса</a:t>
            </a:r>
            <a:r>
              <a:rPr lang="ru-RU" sz="2800" dirty="0">
                <a:latin typeface="Marta" charset="0"/>
              </a:rPr>
              <a:t>, </a:t>
            </a:r>
            <a:r>
              <a:rPr lang="ru-RU" sz="2800" dirty="0" err="1">
                <a:latin typeface="Marta" charset="0"/>
              </a:rPr>
              <a:t>бағдарламаны</a:t>
            </a:r>
            <a:r>
              <a:rPr lang="ru-RU" sz="2800" dirty="0">
                <a:latin typeface="Marta" charset="0"/>
              </a:rPr>
              <a:t> </a:t>
            </a:r>
            <a:r>
              <a:rPr lang="ru-RU" sz="2800" dirty="0" err="1">
                <a:latin typeface="Marta" charset="0"/>
              </a:rPr>
              <a:t>жүйелі</a:t>
            </a:r>
            <a:r>
              <a:rPr lang="ru-RU" sz="2800" dirty="0">
                <a:latin typeface="Marta" charset="0"/>
              </a:rPr>
              <a:t> </a:t>
            </a:r>
            <a:r>
              <a:rPr lang="ru-RU" sz="2800" dirty="0" err="1">
                <a:latin typeface="Marta" charset="0"/>
              </a:rPr>
              <a:t>қолдану</a:t>
            </a:r>
            <a:r>
              <a:rPr lang="ru-RU" sz="2800" dirty="0">
                <a:latin typeface="Marta" charset="0"/>
              </a:rPr>
              <a:t> </a:t>
            </a:r>
            <a:r>
              <a:rPr lang="ru-RU" sz="2800" dirty="0" err="1">
                <a:latin typeface="Marta" charset="0"/>
              </a:rPr>
              <a:t>нәтижесінде</a:t>
            </a:r>
            <a:r>
              <a:rPr lang="ru-RU" sz="2800" dirty="0">
                <a:latin typeface="Marta" charset="0"/>
              </a:rPr>
              <a:t> </a:t>
            </a:r>
            <a:r>
              <a:rPr lang="ru-RU" sz="2800" dirty="0" err="1">
                <a:latin typeface="Marta" charset="0"/>
              </a:rPr>
              <a:t>олардың</a:t>
            </a:r>
            <a:r>
              <a:rPr lang="ru-RU" sz="2800" dirty="0">
                <a:latin typeface="Marta" charset="0"/>
              </a:rPr>
              <a:t>:</a:t>
            </a:r>
            <a:br>
              <a:rPr lang="ru-RU" sz="2800" dirty="0">
                <a:latin typeface="Marta" charset="0"/>
              </a:rPr>
            </a:br>
            <a:r>
              <a:rPr lang="ru-RU" sz="2800" dirty="0" err="1">
                <a:latin typeface="Marta" charset="0"/>
              </a:rPr>
              <a:t>техникалық</a:t>
            </a:r>
            <a:r>
              <a:rPr lang="ru-RU" sz="2800" dirty="0">
                <a:latin typeface="Marta" charset="0"/>
              </a:rPr>
              <a:t> </a:t>
            </a:r>
            <a:r>
              <a:rPr lang="ru-RU" sz="2800" dirty="0" err="1">
                <a:latin typeface="Marta" charset="0"/>
              </a:rPr>
              <a:t>мәтінді</a:t>
            </a:r>
            <a:r>
              <a:rPr lang="ru-RU" sz="2800" dirty="0">
                <a:latin typeface="Marta" charset="0"/>
              </a:rPr>
              <a:t> </a:t>
            </a:r>
            <a:r>
              <a:rPr lang="ru-RU" sz="2800" dirty="0" err="1">
                <a:latin typeface="Marta" charset="0"/>
              </a:rPr>
              <a:t>түсіну</a:t>
            </a:r>
            <a:r>
              <a:rPr lang="ru-RU" sz="2800" dirty="0">
                <a:latin typeface="Marta" charset="0"/>
              </a:rPr>
              <a:t> </a:t>
            </a:r>
            <a:r>
              <a:rPr lang="ru-RU" sz="2800" dirty="0" err="1">
                <a:latin typeface="Marta" charset="0"/>
              </a:rPr>
              <a:t>деңгейі</a:t>
            </a:r>
            <a:r>
              <a:rPr lang="ru-RU" sz="2800" dirty="0">
                <a:latin typeface="Marta" charset="0"/>
              </a:rPr>
              <a:t> </a:t>
            </a:r>
            <a:r>
              <a:rPr lang="ru-RU" sz="2800" dirty="0" err="1" smtClean="0">
                <a:latin typeface="Marta" charset="0"/>
              </a:rPr>
              <a:t>жақсарды</a:t>
            </a:r>
            <a:r>
              <a:rPr lang="ru-RU" sz="2800" dirty="0" smtClean="0">
                <a:latin typeface="Marta" charset="0"/>
              </a:rPr>
              <a:t>, </a:t>
            </a:r>
            <a:r>
              <a:rPr lang="ru-RU" sz="2800" dirty="0" err="1" smtClean="0">
                <a:latin typeface="Marta" charset="0"/>
              </a:rPr>
              <a:t>кәсіби</a:t>
            </a:r>
            <a:r>
              <a:rPr lang="ru-RU" sz="2800" dirty="0" smtClean="0">
                <a:latin typeface="Marta" charset="0"/>
              </a:rPr>
              <a:t> </a:t>
            </a:r>
            <a:r>
              <a:rPr lang="ru-RU" sz="2800" dirty="0" err="1">
                <a:latin typeface="Marta" charset="0"/>
              </a:rPr>
              <a:t>терминдерді</a:t>
            </a:r>
            <a:r>
              <a:rPr lang="ru-RU" sz="2800" dirty="0">
                <a:latin typeface="Marta" charset="0"/>
              </a:rPr>
              <a:t> </a:t>
            </a:r>
            <a:r>
              <a:rPr lang="ru-RU" sz="2800" dirty="0" err="1">
                <a:latin typeface="Marta" charset="0"/>
              </a:rPr>
              <a:t>дұрыс</a:t>
            </a:r>
            <a:r>
              <a:rPr lang="ru-RU" sz="2800" dirty="0">
                <a:latin typeface="Marta" charset="0"/>
              </a:rPr>
              <a:t> </a:t>
            </a:r>
            <a:r>
              <a:rPr lang="ru-RU" sz="2800" dirty="0" err="1">
                <a:latin typeface="Marta" charset="0"/>
              </a:rPr>
              <a:t>қолдану</a:t>
            </a:r>
            <a:r>
              <a:rPr lang="ru-RU" sz="2800" dirty="0">
                <a:latin typeface="Marta" charset="0"/>
              </a:rPr>
              <a:t> </a:t>
            </a:r>
            <a:r>
              <a:rPr lang="ru-RU" sz="2800" dirty="0" err="1">
                <a:latin typeface="Marta" charset="0"/>
              </a:rPr>
              <a:t>көрсеткіші</a:t>
            </a:r>
            <a:r>
              <a:rPr lang="ru-RU" sz="2800" dirty="0">
                <a:latin typeface="Marta" charset="0"/>
              </a:rPr>
              <a:t> </a:t>
            </a:r>
            <a:r>
              <a:rPr lang="ru-RU" sz="2800" dirty="0" err="1" smtClean="0">
                <a:latin typeface="Marta" charset="0"/>
              </a:rPr>
              <a:t>артты</a:t>
            </a:r>
            <a:r>
              <a:rPr lang="ru-RU" sz="2800" dirty="0" smtClean="0">
                <a:latin typeface="Marta" charset="0"/>
              </a:rPr>
              <a:t>, </a:t>
            </a:r>
            <a:r>
              <a:rPr lang="ru-RU" sz="2800" dirty="0" err="1" smtClean="0">
                <a:latin typeface="Marta" charset="0"/>
              </a:rPr>
              <a:t>ағылшын</a:t>
            </a:r>
            <a:r>
              <a:rPr lang="ru-RU" sz="2800" dirty="0" smtClean="0">
                <a:latin typeface="Marta" charset="0"/>
              </a:rPr>
              <a:t> </a:t>
            </a:r>
            <a:r>
              <a:rPr lang="ru-RU" sz="2800" dirty="0" err="1">
                <a:latin typeface="Marta" charset="0"/>
              </a:rPr>
              <a:t>тілінде</a:t>
            </a:r>
            <a:r>
              <a:rPr lang="ru-RU" sz="2800" dirty="0">
                <a:latin typeface="Marta" charset="0"/>
              </a:rPr>
              <a:t> </a:t>
            </a:r>
            <a:r>
              <a:rPr lang="ru-RU" sz="2800" dirty="0" err="1">
                <a:latin typeface="Marta" charset="0"/>
              </a:rPr>
              <a:t>сөйлеу</a:t>
            </a:r>
            <a:r>
              <a:rPr lang="ru-RU" sz="2800" dirty="0">
                <a:latin typeface="Marta" charset="0"/>
              </a:rPr>
              <a:t> </a:t>
            </a:r>
            <a:r>
              <a:rPr lang="ru-RU" sz="2800" dirty="0" err="1">
                <a:latin typeface="Marta" charset="0"/>
              </a:rPr>
              <a:t>белсенділігі</a:t>
            </a:r>
            <a:r>
              <a:rPr lang="ru-RU" sz="2800" dirty="0">
                <a:latin typeface="Marta" charset="0"/>
              </a:rPr>
              <a:t> </a:t>
            </a:r>
            <a:r>
              <a:rPr lang="ru-RU" sz="2800" dirty="0" err="1" smtClean="0">
                <a:latin typeface="Marta" charset="0"/>
              </a:rPr>
              <a:t>өсті</a:t>
            </a:r>
            <a:r>
              <a:rPr lang="ru-RU" sz="2800" dirty="0" smtClean="0">
                <a:latin typeface="Marta" charset="0"/>
              </a:rPr>
              <a:t>. </a:t>
            </a:r>
            <a:r>
              <a:rPr lang="ru-RU" sz="2800" dirty="0" err="1" smtClean="0">
                <a:latin typeface="Marta" charset="0"/>
              </a:rPr>
              <a:t>Оқу</a:t>
            </a:r>
            <a:r>
              <a:rPr lang="ru-RU" sz="2800" dirty="0" smtClean="0">
                <a:latin typeface="Marta" charset="0"/>
              </a:rPr>
              <a:t> </a:t>
            </a:r>
            <a:r>
              <a:rPr lang="ru-RU" sz="2800" dirty="0" err="1" smtClean="0">
                <a:latin typeface="Marta" charset="0"/>
              </a:rPr>
              <a:t>жылының</a:t>
            </a:r>
            <a:r>
              <a:rPr lang="ru-RU" sz="2800" dirty="0" smtClean="0">
                <a:latin typeface="Marta" charset="0"/>
              </a:rPr>
              <a:t> </a:t>
            </a:r>
            <a:r>
              <a:rPr lang="ru-RU" sz="2800" dirty="0" err="1" smtClean="0">
                <a:latin typeface="Marta" charset="0"/>
              </a:rPr>
              <a:t>басына</a:t>
            </a:r>
            <a:r>
              <a:rPr lang="ru-RU" sz="2800" dirty="0" smtClean="0">
                <a:latin typeface="Marta" charset="0"/>
              </a:rPr>
              <a:t> </a:t>
            </a:r>
            <a:r>
              <a:rPr lang="ru-RU" sz="2800" dirty="0" err="1" smtClean="0">
                <a:latin typeface="Marta" charset="0"/>
              </a:rPr>
              <a:t>қарағанда</a:t>
            </a:r>
            <a:r>
              <a:rPr lang="ru-RU" sz="2800" dirty="0" smtClean="0">
                <a:latin typeface="Marta" charset="0"/>
              </a:rPr>
              <a:t>, </a:t>
            </a:r>
            <a:r>
              <a:rPr lang="ru-RU" sz="2800" dirty="0" err="1" smtClean="0">
                <a:latin typeface="Marta" charset="0"/>
              </a:rPr>
              <a:t>олардың</a:t>
            </a:r>
            <a:r>
              <a:rPr lang="ru-RU" sz="2800" dirty="0" smtClean="0">
                <a:latin typeface="Marta" charset="0"/>
              </a:rPr>
              <a:t> </a:t>
            </a:r>
            <a:r>
              <a:rPr lang="ru-RU" sz="2800" dirty="0" err="1" smtClean="0">
                <a:latin typeface="Marta" charset="0"/>
              </a:rPr>
              <a:t>оқуға</a:t>
            </a:r>
            <a:r>
              <a:rPr lang="ru-RU" sz="2800" dirty="0">
                <a:latin typeface="Marta" charset="0"/>
              </a:rPr>
              <a:t> </a:t>
            </a:r>
            <a:r>
              <a:rPr lang="ru-RU" sz="2800" dirty="0" err="1" smtClean="0">
                <a:latin typeface="Marta" charset="0"/>
              </a:rPr>
              <a:t>қызығушылығы</a:t>
            </a:r>
            <a:r>
              <a:rPr lang="ru-RU" sz="2800" dirty="0" smtClean="0">
                <a:latin typeface="Marta" charset="0"/>
              </a:rPr>
              <a:t> </a:t>
            </a:r>
            <a:r>
              <a:rPr lang="ru-RU" sz="2800" dirty="0" err="1" smtClean="0">
                <a:latin typeface="Marta" charset="0"/>
              </a:rPr>
              <a:t>артты</a:t>
            </a:r>
            <a:r>
              <a:rPr lang="ru-RU" sz="2800" dirty="0" smtClean="0">
                <a:latin typeface="Marta" charset="0"/>
              </a:rPr>
              <a:t>. </a:t>
            </a:r>
            <a:r>
              <a:rPr lang="ru-RU" dirty="0">
                <a:latin typeface="Marta" charset="0"/>
              </a:rPr>
              <a:t/>
            </a:r>
            <a:br>
              <a:rPr lang="ru-RU" dirty="0">
                <a:latin typeface="Marta" charset="0"/>
              </a:rPr>
            </a:br>
            <a:endParaRPr lang="ru-RU" dirty="0">
              <a:latin typeface="Marta"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78" y="3619501"/>
            <a:ext cx="4340043"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495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9"/>
        </a:solidFill>
        <a:effectLst/>
      </p:bgPr>
    </p:bg>
    <p:spTree>
      <p:nvGrpSpPr>
        <p:cNvPr id="1" name=""/>
        <p:cNvGrpSpPr/>
        <p:nvPr/>
      </p:nvGrpSpPr>
      <p:grpSpPr>
        <a:xfrm>
          <a:off x="0" y="0"/>
          <a:ext cx="0" cy="0"/>
          <a:chOff x="0" y="0"/>
          <a:chExt cx="0" cy="0"/>
        </a:xfrm>
      </p:grpSpPr>
      <p:sp>
        <p:nvSpPr>
          <p:cNvPr id="2" name="Freeform 2"/>
          <p:cNvSpPr/>
          <p:nvPr/>
        </p:nvSpPr>
        <p:spPr>
          <a:xfrm>
            <a:off x="0" y="2274944"/>
            <a:ext cx="17851406" cy="4340247"/>
          </a:xfrm>
          <a:custGeom>
            <a:avLst/>
            <a:gdLst/>
            <a:ahLst/>
            <a:cxnLst/>
            <a:rect l="l" t="t" r="r" b="b"/>
            <a:pathLst>
              <a:path w="17851406" h="4340247">
                <a:moveTo>
                  <a:pt x="0" y="0"/>
                </a:moveTo>
                <a:lnTo>
                  <a:pt x="17851406" y="0"/>
                </a:lnTo>
                <a:lnTo>
                  <a:pt x="17851406" y="4340247"/>
                </a:lnTo>
                <a:lnTo>
                  <a:pt x="0" y="4340247"/>
                </a:lnTo>
                <a:lnTo>
                  <a:pt x="0" y="0"/>
                </a:lnTo>
                <a:close/>
              </a:path>
            </a:pathLst>
          </a:custGeom>
          <a:blipFill>
            <a:blip r:embed="rId2"/>
            <a:stretch>
              <a:fillRect l="-1184" r="-3388"/>
            </a:stretch>
          </a:blipFill>
        </p:spPr>
      </p:sp>
      <p:sp>
        <p:nvSpPr>
          <p:cNvPr id="3" name="TextBox 3"/>
          <p:cNvSpPr txBox="1"/>
          <p:nvPr/>
        </p:nvSpPr>
        <p:spPr>
          <a:xfrm>
            <a:off x="1845944" y="793057"/>
            <a:ext cx="14470352" cy="515873"/>
          </a:xfrm>
          <a:prstGeom prst="rect">
            <a:avLst/>
          </a:prstGeom>
        </p:spPr>
        <p:txBody>
          <a:bodyPr lIns="0" tIns="0" rIns="0" bIns="0" rtlCol="0" anchor="t">
            <a:spAutoFit/>
          </a:bodyPr>
          <a:lstStyle/>
          <a:p>
            <a:pPr algn="ctr">
              <a:lnSpc>
                <a:spcPts val="3707"/>
              </a:lnSpc>
              <a:spcBef>
                <a:spcPct val="0"/>
              </a:spcBef>
            </a:pPr>
            <a:r>
              <a:rPr lang="en-US" sz="3599">
                <a:solidFill>
                  <a:srgbClr val="000000"/>
                </a:solidFill>
                <a:latin typeface="Marta"/>
                <a:ea typeface="Marta"/>
                <a:cs typeface="Marta"/>
                <a:sym typeface="Marta"/>
              </a:rPr>
              <a:t>САЛЫСТЫРМАЛЫ ТАЛДАУ (ТИПТІК ЖӘНЕ АВТОРЛЫҚ ТӘСІЛ)</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55394">
            <a:off x="-2793027" y="-3177415"/>
            <a:ext cx="16425588" cy="12125071"/>
          </a:xfrm>
          <a:custGeom>
            <a:avLst/>
            <a:gdLst/>
            <a:ahLst/>
            <a:cxnLst/>
            <a:rect l="l" t="t" r="r" b="b"/>
            <a:pathLst>
              <a:path w="16425588" h="12125071">
                <a:moveTo>
                  <a:pt x="0" y="0"/>
                </a:moveTo>
                <a:lnTo>
                  <a:pt x="16425588" y="0"/>
                </a:lnTo>
                <a:lnTo>
                  <a:pt x="16425588" y="12125071"/>
                </a:lnTo>
                <a:lnTo>
                  <a:pt x="0" y="12125071"/>
                </a:lnTo>
                <a:lnTo>
                  <a:pt x="0" y="0"/>
                </a:lnTo>
                <a:close/>
              </a:path>
            </a:pathLst>
          </a:custGeom>
          <a:blipFill>
            <a:blip r:embed="rId2">
              <a:alphaModFix amt="8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965569">
            <a:off x="10234930" y="8581874"/>
            <a:ext cx="5263116" cy="4114800"/>
          </a:xfrm>
          <a:custGeom>
            <a:avLst/>
            <a:gdLst/>
            <a:ahLst/>
            <a:cxnLst/>
            <a:rect l="l" t="t" r="r" b="b"/>
            <a:pathLst>
              <a:path w="5263116" h="4114800">
                <a:moveTo>
                  <a:pt x="0" y="0"/>
                </a:moveTo>
                <a:lnTo>
                  <a:pt x="5263117" y="0"/>
                </a:lnTo>
                <a:lnTo>
                  <a:pt x="52631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861023" y="7849107"/>
            <a:ext cx="1857090" cy="1019078"/>
          </a:xfrm>
          <a:custGeom>
            <a:avLst/>
            <a:gdLst/>
            <a:ahLst/>
            <a:cxnLst/>
            <a:rect l="l" t="t" r="r" b="b"/>
            <a:pathLst>
              <a:path w="1857090" h="1019078">
                <a:moveTo>
                  <a:pt x="0" y="0"/>
                </a:moveTo>
                <a:lnTo>
                  <a:pt x="1857090" y="0"/>
                </a:lnTo>
                <a:lnTo>
                  <a:pt x="1857090" y="1019078"/>
                </a:lnTo>
                <a:lnTo>
                  <a:pt x="0" y="10190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9867177" y="598879"/>
            <a:ext cx="7591632" cy="8896140"/>
            <a:chOff x="-87630" y="-123190"/>
            <a:chExt cx="4464050" cy="5231130"/>
          </a:xfrm>
        </p:grpSpPr>
        <p:sp>
          <p:nvSpPr>
            <p:cNvPr id="6" name="Freeform 6"/>
            <p:cNvSpPr/>
            <p:nvPr/>
          </p:nvSpPr>
          <p:spPr>
            <a:xfrm>
              <a:off x="87464" y="123145"/>
              <a:ext cx="4181180" cy="4871300"/>
            </a:xfrm>
            <a:custGeom>
              <a:avLst/>
              <a:gdLst/>
              <a:ahLst/>
              <a:cxnLst/>
              <a:rect l="l" t="t" r="r" b="b"/>
              <a:pathLst>
                <a:path w="4181180" h="4871300">
                  <a:moveTo>
                    <a:pt x="1299376" y="1851705"/>
                  </a:moveTo>
                  <a:cubicBezTo>
                    <a:pt x="1430186" y="2266995"/>
                    <a:pt x="1254926" y="2692445"/>
                    <a:pt x="908216" y="2801665"/>
                  </a:cubicBezTo>
                  <a:cubicBezTo>
                    <a:pt x="561506" y="2910885"/>
                    <a:pt x="174156" y="2661965"/>
                    <a:pt x="43346" y="2246675"/>
                  </a:cubicBezTo>
                  <a:cubicBezTo>
                    <a:pt x="-87464" y="1831385"/>
                    <a:pt x="87796" y="1405935"/>
                    <a:pt x="434506" y="1296715"/>
                  </a:cubicBezTo>
                  <a:cubicBezTo>
                    <a:pt x="781216" y="1187495"/>
                    <a:pt x="1168566" y="1436415"/>
                    <a:pt x="1299376" y="1851705"/>
                  </a:cubicBezTo>
                  <a:close/>
                  <a:moveTo>
                    <a:pt x="3582836" y="1595165"/>
                  </a:moveTo>
                  <a:cubicBezTo>
                    <a:pt x="3548546" y="1574845"/>
                    <a:pt x="3514256" y="1557065"/>
                    <a:pt x="3478696" y="1540555"/>
                  </a:cubicBezTo>
                  <a:cubicBezTo>
                    <a:pt x="3239936" y="1432605"/>
                    <a:pt x="3068486" y="1210355"/>
                    <a:pt x="3039276" y="950005"/>
                  </a:cubicBezTo>
                  <a:cubicBezTo>
                    <a:pt x="3029116" y="863645"/>
                    <a:pt x="3008796" y="776015"/>
                    <a:pt x="2978316" y="690925"/>
                  </a:cubicBezTo>
                  <a:cubicBezTo>
                    <a:pt x="2787816" y="163875"/>
                    <a:pt x="2258226" y="-123145"/>
                    <a:pt x="1795946" y="50845"/>
                  </a:cubicBezTo>
                  <a:cubicBezTo>
                    <a:pt x="1333666" y="224835"/>
                    <a:pt x="1113956" y="792525"/>
                    <a:pt x="1304456" y="1319575"/>
                  </a:cubicBezTo>
                  <a:cubicBezTo>
                    <a:pt x="1343826" y="1427525"/>
                    <a:pt x="1397166" y="1525315"/>
                    <a:pt x="1460666" y="1610405"/>
                  </a:cubicBezTo>
                  <a:cubicBezTo>
                    <a:pt x="1639736" y="1850435"/>
                    <a:pt x="1663866" y="2171745"/>
                    <a:pt x="1512736" y="2429555"/>
                  </a:cubicBezTo>
                  <a:cubicBezTo>
                    <a:pt x="1508926" y="2437175"/>
                    <a:pt x="1503846" y="2444795"/>
                    <a:pt x="1500036" y="2452415"/>
                  </a:cubicBezTo>
                  <a:cubicBezTo>
                    <a:pt x="1007276" y="3314745"/>
                    <a:pt x="1144436" y="4330745"/>
                    <a:pt x="1803566" y="4719365"/>
                  </a:cubicBezTo>
                  <a:cubicBezTo>
                    <a:pt x="2462696" y="5107985"/>
                    <a:pt x="3396146" y="4725715"/>
                    <a:pt x="3886366" y="3862115"/>
                  </a:cubicBezTo>
                  <a:cubicBezTo>
                    <a:pt x="4376586" y="2998515"/>
                    <a:pt x="4241966" y="1985055"/>
                    <a:pt x="3582836" y="1595165"/>
                  </a:cubicBezTo>
                  <a:close/>
                </a:path>
              </a:pathLst>
            </a:custGeom>
            <a:blipFill>
              <a:blip r:embed="rId8"/>
              <a:stretch>
                <a:fillRect l="-27670" r="-27670"/>
              </a:stretch>
            </a:blipFill>
          </p:spPr>
        </p:sp>
      </p:grpSp>
      <p:sp>
        <p:nvSpPr>
          <p:cNvPr id="7" name="Freeform 7"/>
          <p:cNvSpPr/>
          <p:nvPr/>
        </p:nvSpPr>
        <p:spPr>
          <a:xfrm rot="2271188">
            <a:off x="14566190" y="-2346721"/>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4854228" y="5438698"/>
            <a:ext cx="4685966" cy="361949"/>
          </a:xfrm>
          <a:prstGeom prst="rect">
            <a:avLst/>
          </a:prstGeom>
        </p:spPr>
        <p:txBody>
          <a:bodyPr lIns="0" tIns="0" rIns="0" bIns="0" rtlCol="0" anchor="t">
            <a:spAutoFit/>
          </a:bodyPr>
          <a:lstStyle/>
          <a:p>
            <a:pPr algn="l">
              <a:lnSpc>
                <a:spcPts val="3000"/>
              </a:lnSpc>
            </a:pPr>
            <a:r>
              <a:rPr lang="en-US" sz="2000">
                <a:solidFill>
                  <a:srgbClr val="000000"/>
                </a:solidFill>
                <a:latin typeface="Montserrat"/>
                <a:ea typeface="Montserrat"/>
                <a:cs typeface="Montserrat"/>
                <a:sym typeface="Montserrat"/>
              </a:rPr>
              <a:t>L · </a:t>
            </a:r>
          </a:p>
        </p:txBody>
      </p:sp>
      <p:sp>
        <p:nvSpPr>
          <p:cNvPr id="9" name="TextBox 9"/>
          <p:cNvSpPr txBox="1"/>
          <p:nvPr/>
        </p:nvSpPr>
        <p:spPr>
          <a:xfrm>
            <a:off x="689580" y="1201991"/>
            <a:ext cx="10816619" cy="7635424"/>
          </a:xfrm>
          <a:prstGeom prst="rect">
            <a:avLst/>
          </a:prstGeom>
        </p:spPr>
        <p:txBody>
          <a:bodyPr wrap="square" lIns="0" tIns="0" rIns="0" bIns="0" rtlCol="0" anchor="t">
            <a:spAutoFit/>
          </a:bodyPr>
          <a:lstStyle/>
          <a:p>
            <a:r>
              <a:rPr lang="ru-RU" sz="6600" dirty="0" err="1">
                <a:latin typeface="Marta" charset="0"/>
              </a:rPr>
              <a:t>Бұл</a:t>
            </a:r>
            <a:r>
              <a:rPr lang="ru-RU" sz="6600" dirty="0">
                <a:latin typeface="Marta" charset="0"/>
              </a:rPr>
              <a:t> </a:t>
            </a:r>
            <a:r>
              <a:rPr lang="ru-RU" sz="6600" dirty="0" err="1">
                <a:latin typeface="Marta" charset="0"/>
              </a:rPr>
              <a:t>бағдарлама</a:t>
            </a:r>
            <a:r>
              <a:rPr lang="ru-RU" sz="6600" dirty="0">
                <a:latin typeface="Marta" charset="0"/>
              </a:rPr>
              <a:t>:</a:t>
            </a:r>
          </a:p>
          <a:p>
            <a:pPr marL="857250" lvl="0" indent="-857250">
              <a:buFont typeface="Wingdings" pitchFamily="2" charset="2"/>
              <a:buChar char="v"/>
            </a:pPr>
            <a:r>
              <a:rPr lang="ru-RU" sz="6600" dirty="0" err="1">
                <a:latin typeface="Marta" charset="0"/>
              </a:rPr>
              <a:t>білімді</a:t>
            </a:r>
            <a:r>
              <a:rPr lang="ru-RU" sz="6600" dirty="0">
                <a:latin typeface="Marta" charset="0"/>
              </a:rPr>
              <a:t> </a:t>
            </a:r>
            <a:r>
              <a:rPr lang="ru-RU" sz="6600" dirty="0" err="1">
                <a:latin typeface="Marta" charset="0"/>
              </a:rPr>
              <a:t>практикамен</a:t>
            </a:r>
            <a:r>
              <a:rPr lang="ru-RU" sz="6600" dirty="0">
                <a:latin typeface="Marta" charset="0"/>
              </a:rPr>
              <a:t> </a:t>
            </a:r>
            <a:r>
              <a:rPr lang="ru-RU" sz="6600" dirty="0" err="1" smtClean="0">
                <a:latin typeface="Marta" charset="0"/>
              </a:rPr>
              <a:t>ұштастырады</a:t>
            </a:r>
            <a:r>
              <a:rPr lang="ru-RU" sz="6600" dirty="0">
                <a:latin typeface="Marta" charset="0"/>
              </a:rPr>
              <a:t>;</a:t>
            </a:r>
            <a:r>
              <a:rPr lang="ru-RU" sz="6600" dirty="0" smtClean="0">
                <a:latin typeface="Marta" charset="0"/>
              </a:rPr>
              <a:t> </a:t>
            </a:r>
            <a:endParaRPr lang="ru-RU" sz="6600" dirty="0">
              <a:latin typeface="Marta" charset="0"/>
            </a:endParaRPr>
          </a:p>
          <a:p>
            <a:pPr marL="857250" lvl="0" indent="-857250">
              <a:buFont typeface="Wingdings" pitchFamily="2" charset="2"/>
              <a:buChar char="v"/>
            </a:pPr>
            <a:r>
              <a:rPr lang="ru-RU" sz="6600" dirty="0" err="1">
                <a:latin typeface="Marta" charset="0"/>
              </a:rPr>
              <a:t>тіл</a:t>
            </a:r>
            <a:r>
              <a:rPr lang="ru-RU" sz="6600" dirty="0">
                <a:latin typeface="Marta" charset="0"/>
              </a:rPr>
              <a:t> мен </a:t>
            </a:r>
            <a:r>
              <a:rPr lang="ru-RU" sz="6600" dirty="0" err="1">
                <a:latin typeface="Marta" charset="0"/>
              </a:rPr>
              <a:t>мамандықты</a:t>
            </a:r>
            <a:r>
              <a:rPr lang="ru-RU" sz="6600" dirty="0">
                <a:latin typeface="Marta" charset="0"/>
              </a:rPr>
              <a:t> </a:t>
            </a:r>
            <a:r>
              <a:rPr lang="ru-RU" sz="6600" dirty="0" err="1" smtClean="0">
                <a:latin typeface="Marta" charset="0"/>
              </a:rPr>
              <a:t>біріктіреді</a:t>
            </a:r>
            <a:r>
              <a:rPr lang="ru-RU" sz="6600" dirty="0">
                <a:latin typeface="Marta" charset="0"/>
              </a:rPr>
              <a:t>;</a:t>
            </a:r>
            <a:endParaRPr lang="ru-RU" sz="6600" dirty="0">
              <a:latin typeface="Marta" charset="0"/>
            </a:endParaRPr>
          </a:p>
          <a:p>
            <a:pPr marL="857250" lvl="0" indent="-857250">
              <a:buFont typeface="Wingdings" pitchFamily="2" charset="2"/>
              <a:buChar char="v"/>
            </a:pPr>
            <a:r>
              <a:rPr lang="ru-RU" sz="6600" dirty="0" err="1">
                <a:latin typeface="Marta" charset="0"/>
              </a:rPr>
              <a:t>білім</a:t>
            </a:r>
            <a:r>
              <a:rPr lang="ru-RU" sz="6600" dirty="0">
                <a:latin typeface="Marta" charset="0"/>
              </a:rPr>
              <a:t> </a:t>
            </a:r>
            <a:r>
              <a:rPr lang="ru-RU" sz="6600" dirty="0" err="1">
                <a:latin typeface="Marta" charset="0"/>
              </a:rPr>
              <a:t>алушыны</a:t>
            </a:r>
            <a:r>
              <a:rPr lang="ru-RU" sz="6600" dirty="0">
                <a:latin typeface="Marta" charset="0"/>
              </a:rPr>
              <a:t> </a:t>
            </a:r>
            <a:r>
              <a:rPr lang="ru-RU" sz="6600" dirty="0" err="1">
                <a:latin typeface="Marta" charset="0"/>
              </a:rPr>
              <a:t>нақты</a:t>
            </a:r>
            <a:r>
              <a:rPr lang="ru-RU" sz="6600" dirty="0">
                <a:latin typeface="Marta" charset="0"/>
              </a:rPr>
              <a:t> </a:t>
            </a:r>
            <a:r>
              <a:rPr lang="ru-RU" sz="6600" dirty="0" err="1">
                <a:latin typeface="Marta" charset="0"/>
              </a:rPr>
              <a:t>кәсіби</a:t>
            </a:r>
            <a:r>
              <a:rPr lang="ru-RU" sz="6600" dirty="0">
                <a:latin typeface="Marta" charset="0"/>
              </a:rPr>
              <a:t> </a:t>
            </a:r>
            <a:r>
              <a:rPr lang="ru-RU" sz="6600" dirty="0" err="1">
                <a:latin typeface="Marta" charset="0"/>
              </a:rPr>
              <a:t>ортаға</a:t>
            </a:r>
            <a:r>
              <a:rPr lang="ru-RU" sz="6600" dirty="0">
                <a:latin typeface="Marta" charset="0"/>
              </a:rPr>
              <a:t> </a:t>
            </a:r>
            <a:r>
              <a:rPr lang="ru-RU" sz="6600" dirty="0" err="1">
                <a:latin typeface="Marta" charset="0"/>
              </a:rPr>
              <a:t>бейімдейді</a:t>
            </a:r>
            <a:r>
              <a:rPr lang="ru-RU" sz="6600" dirty="0">
                <a:latin typeface="Marta" charset="0"/>
              </a:rPr>
              <a:t>. </a:t>
            </a:r>
          </a:p>
          <a:p>
            <a:pPr algn="l">
              <a:lnSpc>
                <a:spcPts val="4119"/>
              </a:lnSpc>
            </a:pPr>
            <a:endParaRPr lang="en-US" sz="4699" dirty="0">
              <a:solidFill>
                <a:srgbClr val="000000"/>
              </a:solidFill>
              <a:latin typeface="Marta"/>
              <a:ea typeface="Marta"/>
              <a:cs typeface="Marta"/>
              <a:sym typeface="Mart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263119">
            <a:off x="-777188" y="187328"/>
            <a:ext cx="15338533" cy="11322626"/>
          </a:xfrm>
          <a:custGeom>
            <a:avLst/>
            <a:gdLst/>
            <a:ahLst/>
            <a:cxnLst/>
            <a:rect l="l" t="t" r="r" b="b"/>
            <a:pathLst>
              <a:path w="15338533" h="11322626">
                <a:moveTo>
                  <a:pt x="0" y="0"/>
                </a:moveTo>
                <a:lnTo>
                  <a:pt x="15338532" y="0"/>
                </a:lnTo>
                <a:lnTo>
                  <a:pt x="15338532" y="11322626"/>
                </a:lnTo>
                <a:lnTo>
                  <a:pt x="0" y="11322626"/>
                </a:lnTo>
                <a:lnTo>
                  <a:pt x="0" y="0"/>
                </a:lnTo>
                <a:close/>
              </a:path>
            </a:pathLst>
          </a:custGeom>
          <a:blipFill>
            <a:blip r:embed="rId2">
              <a:alphaModFix amt="8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79014">
            <a:off x="-408598" y="7141211"/>
            <a:ext cx="4322707" cy="3895773"/>
          </a:xfrm>
          <a:custGeom>
            <a:avLst/>
            <a:gdLst/>
            <a:ahLst/>
            <a:cxnLst/>
            <a:rect l="l" t="t" r="r" b="b"/>
            <a:pathLst>
              <a:path w="4322707" h="3895773">
                <a:moveTo>
                  <a:pt x="0" y="0"/>
                </a:moveTo>
                <a:lnTo>
                  <a:pt x="4322706" y="0"/>
                </a:lnTo>
                <a:lnTo>
                  <a:pt x="4322706" y="3895773"/>
                </a:lnTo>
                <a:lnTo>
                  <a:pt x="0" y="38957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861023" y="7849107"/>
            <a:ext cx="1857090" cy="1019078"/>
          </a:xfrm>
          <a:custGeom>
            <a:avLst/>
            <a:gdLst/>
            <a:ahLst/>
            <a:cxnLst/>
            <a:rect l="l" t="t" r="r" b="b"/>
            <a:pathLst>
              <a:path w="1857090" h="1019078">
                <a:moveTo>
                  <a:pt x="0" y="0"/>
                </a:moveTo>
                <a:lnTo>
                  <a:pt x="1857090" y="0"/>
                </a:lnTo>
                <a:lnTo>
                  <a:pt x="1857090" y="1019078"/>
                </a:lnTo>
                <a:lnTo>
                  <a:pt x="0" y="10190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0600546" y="2885121"/>
            <a:ext cx="7207532" cy="7040709"/>
            <a:chOff x="0" y="0"/>
            <a:chExt cx="4828540" cy="4716780"/>
          </a:xfrm>
        </p:grpSpPr>
        <p:sp>
          <p:nvSpPr>
            <p:cNvPr id="6" name="Freeform 6"/>
            <p:cNvSpPr/>
            <p:nvPr/>
          </p:nvSpPr>
          <p:spPr>
            <a:xfrm>
              <a:off x="1103" y="1273"/>
              <a:ext cx="4830645" cy="4716345"/>
            </a:xfrm>
            <a:custGeom>
              <a:avLst/>
              <a:gdLst/>
              <a:ahLst/>
              <a:cxnLst/>
              <a:rect l="l" t="t" r="r" b="b"/>
              <a:pathLst>
                <a:path w="4830645" h="4716345">
                  <a:moveTo>
                    <a:pt x="3415197" y="4653277"/>
                  </a:moveTo>
                  <a:cubicBezTo>
                    <a:pt x="3387257" y="4660897"/>
                    <a:pt x="3365667" y="4671057"/>
                    <a:pt x="3344077" y="4673597"/>
                  </a:cubicBezTo>
                  <a:cubicBezTo>
                    <a:pt x="3222157" y="4683757"/>
                    <a:pt x="3101507" y="4693917"/>
                    <a:pt x="2979587" y="4702807"/>
                  </a:cubicBezTo>
                  <a:cubicBezTo>
                    <a:pt x="2917357" y="4706617"/>
                    <a:pt x="2855127" y="4710427"/>
                    <a:pt x="2792897" y="4711697"/>
                  </a:cubicBezTo>
                  <a:cubicBezTo>
                    <a:pt x="2725587" y="4714237"/>
                    <a:pt x="2658277" y="4718047"/>
                    <a:pt x="2592237" y="4715507"/>
                  </a:cubicBezTo>
                  <a:cubicBezTo>
                    <a:pt x="2528737" y="4714237"/>
                    <a:pt x="2465237" y="4710427"/>
                    <a:pt x="2404277" y="4698997"/>
                  </a:cubicBezTo>
                  <a:cubicBezTo>
                    <a:pt x="2325537" y="4685027"/>
                    <a:pt x="2245527" y="4685027"/>
                    <a:pt x="2168057" y="4672327"/>
                  </a:cubicBezTo>
                  <a:cubicBezTo>
                    <a:pt x="1966127" y="4639307"/>
                    <a:pt x="1760387" y="4648197"/>
                    <a:pt x="1557187" y="4634227"/>
                  </a:cubicBezTo>
                  <a:cubicBezTo>
                    <a:pt x="1442887" y="4626607"/>
                    <a:pt x="1328587" y="4608827"/>
                    <a:pt x="1214287" y="4593587"/>
                  </a:cubicBezTo>
                  <a:cubicBezTo>
                    <a:pt x="1084747" y="4577077"/>
                    <a:pt x="955207" y="4558027"/>
                    <a:pt x="824397" y="4540247"/>
                  </a:cubicBezTo>
                  <a:cubicBezTo>
                    <a:pt x="729147" y="4527547"/>
                    <a:pt x="632627" y="4514847"/>
                    <a:pt x="537377" y="4502147"/>
                  </a:cubicBezTo>
                  <a:cubicBezTo>
                    <a:pt x="534837" y="4502147"/>
                    <a:pt x="532297" y="4500877"/>
                    <a:pt x="529757" y="4500877"/>
                  </a:cubicBezTo>
                  <a:cubicBezTo>
                    <a:pt x="449747" y="4466587"/>
                    <a:pt x="364657" y="4439917"/>
                    <a:pt x="290997" y="4395467"/>
                  </a:cubicBezTo>
                  <a:cubicBezTo>
                    <a:pt x="166537" y="4319267"/>
                    <a:pt x="113197" y="4197347"/>
                    <a:pt x="108117" y="4053837"/>
                  </a:cubicBezTo>
                  <a:cubicBezTo>
                    <a:pt x="106847" y="4004307"/>
                    <a:pt x="100497" y="3956047"/>
                    <a:pt x="100497" y="3906517"/>
                  </a:cubicBezTo>
                  <a:cubicBezTo>
                    <a:pt x="101767" y="3837937"/>
                    <a:pt x="106847" y="3770627"/>
                    <a:pt x="110657" y="3703317"/>
                  </a:cubicBezTo>
                  <a:cubicBezTo>
                    <a:pt x="120817" y="3502657"/>
                    <a:pt x="125897" y="3301997"/>
                    <a:pt x="110657" y="3101337"/>
                  </a:cubicBezTo>
                  <a:cubicBezTo>
                    <a:pt x="96687" y="2920997"/>
                    <a:pt x="83987" y="2741927"/>
                    <a:pt x="70017" y="2561587"/>
                  </a:cubicBezTo>
                  <a:cubicBezTo>
                    <a:pt x="61127" y="2446017"/>
                    <a:pt x="49697" y="2331717"/>
                    <a:pt x="42077" y="2216147"/>
                  </a:cubicBezTo>
                  <a:cubicBezTo>
                    <a:pt x="36997" y="2139947"/>
                    <a:pt x="38267" y="2062477"/>
                    <a:pt x="33187" y="1986277"/>
                  </a:cubicBezTo>
                  <a:cubicBezTo>
                    <a:pt x="30647" y="1943097"/>
                    <a:pt x="16677" y="1901187"/>
                    <a:pt x="15407" y="1858007"/>
                  </a:cubicBezTo>
                  <a:cubicBezTo>
                    <a:pt x="10327" y="1753867"/>
                    <a:pt x="9057" y="1648457"/>
                    <a:pt x="6517" y="1543047"/>
                  </a:cubicBezTo>
                  <a:cubicBezTo>
                    <a:pt x="5247" y="1502407"/>
                    <a:pt x="-1103" y="1461767"/>
                    <a:pt x="167" y="1421127"/>
                  </a:cubicBezTo>
                  <a:cubicBezTo>
                    <a:pt x="1437" y="1357627"/>
                    <a:pt x="9057" y="1294127"/>
                    <a:pt x="10327" y="1230627"/>
                  </a:cubicBezTo>
                  <a:cubicBezTo>
                    <a:pt x="11597" y="1156967"/>
                    <a:pt x="3977" y="1083307"/>
                    <a:pt x="6517" y="1010917"/>
                  </a:cubicBezTo>
                  <a:cubicBezTo>
                    <a:pt x="6517" y="941067"/>
                    <a:pt x="15407" y="872487"/>
                    <a:pt x="24297" y="802637"/>
                  </a:cubicBezTo>
                  <a:cubicBezTo>
                    <a:pt x="26837" y="778507"/>
                    <a:pt x="44617" y="756917"/>
                    <a:pt x="49697" y="732787"/>
                  </a:cubicBezTo>
                  <a:cubicBezTo>
                    <a:pt x="71287" y="613407"/>
                    <a:pt x="94147" y="494027"/>
                    <a:pt x="150027" y="383537"/>
                  </a:cubicBezTo>
                  <a:cubicBezTo>
                    <a:pt x="162727" y="359407"/>
                    <a:pt x="183047" y="337817"/>
                    <a:pt x="202097" y="318767"/>
                  </a:cubicBezTo>
                  <a:cubicBezTo>
                    <a:pt x="208447" y="312417"/>
                    <a:pt x="223687" y="316227"/>
                    <a:pt x="227497" y="316227"/>
                  </a:cubicBezTo>
                  <a:cubicBezTo>
                    <a:pt x="236387" y="299717"/>
                    <a:pt x="241467" y="283207"/>
                    <a:pt x="251627" y="275587"/>
                  </a:cubicBezTo>
                  <a:cubicBezTo>
                    <a:pt x="306237" y="233677"/>
                    <a:pt x="363387" y="203197"/>
                    <a:pt x="434507" y="195577"/>
                  </a:cubicBezTo>
                  <a:cubicBezTo>
                    <a:pt x="487847" y="189227"/>
                    <a:pt x="539917" y="166367"/>
                    <a:pt x="593257" y="153667"/>
                  </a:cubicBezTo>
                  <a:cubicBezTo>
                    <a:pt x="658027" y="138427"/>
                    <a:pt x="722797" y="120647"/>
                    <a:pt x="790107" y="111757"/>
                  </a:cubicBezTo>
                  <a:cubicBezTo>
                    <a:pt x="851067" y="104137"/>
                    <a:pt x="909487" y="87627"/>
                    <a:pt x="971717" y="82547"/>
                  </a:cubicBezTo>
                  <a:cubicBezTo>
                    <a:pt x="1035217" y="77467"/>
                    <a:pt x="1098717" y="62227"/>
                    <a:pt x="1163487" y="57147"/>
                  </a:cubicBezTo>
                  <a:cubicBezTo>
                    <a:pt x="1338747" y="44447"/>
                    <a:pt x="1515277" y="35557"/>
                    <a:pt x="1690537" y="25397"/>
                  </a:cubicBezTo>
                  <a:cubicBezTo>
                    <a:pt x="1733717" y="22857"/>
                    <a:pt x="1776897" y="25397"/>
                    <a:pt x="1820077" y="26667"/>
                  </a:cubicBezTo>
                  <a:cubicBezTo>
                    <a:pt x="1841667" y="27937"/>
                    <a:pt x="1863257" y="33017"/>
                    <a:pt x="1886117" y="35557"/>
                  </a:cubicBezTo>
                  <a:cubicBezTo>
                    <a:pt x="1896277" y="36827"/>
                    <a:pt x="1906437" y="33017"/>
                    <a:pt x="1916597" y="33017"/>
                  </a:cubicBezTo>
                  <a:cubicBezTo>
                    <a:pt x="1947077" y="33017"/>
                    <a:pt x="1978827" y="33017"/>
                    <a:pt x="2009307" y="31747"/>
                  </a:cubicBezTo>
                  <a:cubicBezTo>
                    <a:pt x="2067727" y="29207"/>
                    <a:pt x="2127417" y="22857"/>
                    <a:pt x="2185837" y="22857"/>
                  </a:cubicBezTo>
                  <a:cubicBezTo>
                    <a:pt x="2242987" y="22857"/>
                    <a:pt x="2300137" y="26667"/>
                    <a:pt x="2357287" y="29207"/>
                  </a:cubicBezTo>
                  <a:lnTo>
                    <a:pt x="2403007" y="29207"/>
                  </a:lnTo>
                  <a:cubicBezTo>
                    <a:pt x="2472857" y="26667"/>
                    <a:pt x="2541437" y="26667"/>
                    <a:pt x="2611287" y="22857"/>
                  </a:cubicBezTo>
                  <a:cubicBezTo>
                    <a:pt x="2678597" y="19047"/>
                    <a:pt x="2744637" y="10157"/>
                    <a:pt x="2811947" y="6347"/>
                  </a:cubicBezTo>
                  <a:cubicBezTo>
                    <a:pt x="2843697" y="3807"/>
                    <a:pt x="2876717" y="3807"/>
                    <a:pt x="2908467" y="10157"/>
                  </a:cubicBezTo>
                  <a:cubicBezTo>
                    <a:pt x="2956727" y="19047"/>
                    <a:pt x="3002447" y="24127"/>
                    <a:pt x="3050707" y="10157"/>
                  </a:cubicBezTo>
                  <a:cubicBezTo>
                    <a:pt x="3068487" y="5077"/>
                    <a:pt x="3091347" y="13967"/>
                    <a:pt x="3111667" y="16507"/>
                  </a:cubicBezTo>
                  <a:cubicBezTo>
                    <a:pt x="3120557" y="17777"/>
                    <a:pt x="3130717" y="20317"/>
                    <a:pt x="3135797" y="16507"/>
                  </a:cubicBezTo>
                  <a:cubicBezTo>
                    <a:pt x="3170087" y="-8893"/>
                    <a:pt x="3201837" y="-2543"/>
                    <a:pt x="3234857" y="19047"/>
                  </a:cubicBezTo>
                  <a:cubicBezTo>
                    <a:pt x="3238667" y="21587"/>
                    <a:pt x="3248827" y="15237"/>
                    <a:pt x="3256447" y="15237"/>
                  </a:cubicBezTo>
                  <a:cubicBezTo>
                    <a:pt x="3286927" y="15237"/>
                    <a:pt x="3317407" y="15237"/>
                    <a:pt x="3349157" y="16507"/>
                  </a:cubicBezTo>
                  <a:cubicBezTo>
                    <a:pt x="3372017" y="17777"/>
                    <a:pt x="3393607" y="25397"/>
                    <a:pt x="3416467" y="27937"/>
                  </a:cubicBezTo>
                  <a:cubicBezTo>
                    <a:pt x="3465997" y="34287"/>
                    <a:pt x="3516797" y="44447"/>
                    <a:pt x="3567597" y="44447"/>
                  </a:cubicBezTo>
                  <a:cubicBezTo>
                    <a:pt x="3662847" y="45717"/>
                    <a:pt x="3758097" y="49527"/>
                    <a:pt x="3852077" y="69847"/>
                  </a:cubicBezTo>
                  <a:cubicBezTo>
                    <a:pt x="3939707" y="88897"/>
                    <a:pt x="4029877" y="88897"/>
                    <a:pt x="4118777" y="104137"/>
                  </a:cubicBezTo>
                  <a:cubicBezTo>
                    <a:pt x="4172117" y="113027"/>
                    <a:pt x="4226727" y="129537"/>
                    <a:pt x="4272447" y="156207"/>
                  </a:cubicBezTo>
                  <a:cubicBezTo>
                    <a:pt x="4321977" y="184147"/>
                    <a:pt x="4360077" y="229867"/>
                    <a:pt x="4404527" y="267967"/>
                  </a:cubicBezTo>
                  <a:cubicBezTo>
                    <a:pt x="4421037" y="281937"/>
                    <a:pt x="4445167" y="292097"/>
                    <a:pt x="4456597" y="309877"/>
                  </a:cubicBezTo>
                  <a:cubicBezTo>
                    <a:pt x="4489617" y="358137"/>
                    <a:pt x="4518827" y="408937"/>
                    <a:pt x="4548037" y="459737"/>
                  </a:cubicBezTo>
                  <a:cubicBezTo>
                    <a:pt x="4569627" y="496567"/>
                    <a:pt x="4591217" y="534667"/>
                    <a:pt x="4607727" y="572767"/>
                  </a:cubicBezTo>
                  <a:cubicBezTo>
                    <a:pt x="4625507" y="617217"/>
                    <a:pt x="4639477" y="662937"/>
                    <a:pt x="4653447" y="709927"/>
                  </a:cubicBezTo>
                  <a:cubicBezTo>
                    <a:pt x="4675037" y="783587"/>
                    <a:pt x="4700437" y="857247"/>
                    <a:pt x="4714407" y="933447"/>
                  </a:cubicBezTo>
                  <a:cubicBezTo>
                    <a:pt x="4734727" y="1040127"/>
                    <a:pt x="4744887" y="1149347"/>
                    <a:pt x="4760127" y="1257297"/>
                  </a:cubicBezTo>
                  <a:cubicBezTo>
                    <a:pt x="4765207" y="1292857"/>
                    <a:pt x="4771557" y="1328417"/>
                    <a:pt x="4774097" y="1363977"/>
                  </a:cubicBezTo>
                  <a:cubicBezTo>
                    <a:pt x="4781717" y="1465577"/>
                    <a:pt x="4786797" y="1565907"/>
                    <a:pt x="4793147" y="1667507"/>
                  </a:cubicBezTo>
                  <a:cubicBezTo>
                    <a:pt x="4802037" y="1793237"/>
                    <a:pt x="4814737" y="1917697"/>
                    <a:pt x="4821087" y="2043427"/>
                  </a:cubicBezTo>
                  <a:cubicBezTo>
                    <a:pt x="4827437" y="2164077"/>
                    <a:pt x="4832517" y="2285997"/>
                    <a:pt x="4829977" y="2407917"/>
                  </a:cubicBezTo>
                  <a:cubicBezTo>
                    <a:pt x="4826167" y="2611117"/>
                    <a:pt x="4816007" y="2813047"/>
                    <a:pt x="4805847" y="3016247"/>
                  </a:cubicBezTo>
                  <a:cubicBezTo>
                    <a:pt x="4799497" y="3141977"/>
                    <a:pt x="4790607" y="3266437"/>
                    <a:pt x="4777907" y="3390897"/>
                  </a:cubicBezTo>
                  <a:cubicBezTo>
                    <a:pt x="4765207" y="3515357"/>
                    <a:pt x="4746157" y="3638547"/>
                    <a:pt x="4732187" y="3763007"/>
                  </a:cubicBezTo>
                  <a:cubicBezTo>
                    <a:pt x="4722027" y="3849367"/>
                    <a:pt x="4719487" y="3935727"/>
                    <a:pt x="4708057" y="4020817"/>
                  </a:cubicBezTo>
                  <a:cubicBezTo>
                    <a:pt x="4697897" y="4098287"/>
                    <a:pt x="4659797" y="4166867"/>
                    <a:pt x="4608997" y="4224017"/>
                  </a:cubicBezTo>
                  <a:cubicBezTo>
                    <a:pt x="4567087" y="4272277"/>
                    <a:pt x="4534067" y="4326887"/>
                    <a:pt x="4490887" y="4373877"/>
                  </a:cubicBezTo>
                  <a:cubicBezTo>
                    <a:pt x="4452787" y="4415787"/>
                    <a:pt x="4410877" y="4457697"/>
                    <a:pt x="4344837" y="4458967"/>
                  </a:cubicBezTo>
                  <a:cubicBezTo>
                    <a:pt x="4329597" y="4458967"/>
                    <a:pt x="4315627" y="4474207"/>
                    <a:pt x="4300387" y="4481827"/>
                  </a:cubicBezTo>
                  <a:cubicBezTo>
                    <a:pt x="4235617" y="4509767"/>
                    <a:pt x="4168307" y="4533897"/>
                    <a:pt x="4104807" y="4564377"/>
                  </a:cubicBezTo>
                  <a:cubicBezTo>
                    <a:pt x="3987967" y="4620257"/>
                    <a:pt x="3862237" y="4629147"/>
                    <a:pt x="3736507" y="4634227"/>
                  </a:cubicBezTo>
                  <a:cubicBezTo>
                    <a:pt x="3688247" y="4636767"/>
                    <a:pt x="3638717" y="4632957"/>
                    <a:pt x="3590457" y="4636767"/>
                  </a:cubicBezTo>
                  <a:cubicBezTo>
                    <a:pt x="3566327" y="4638037"/>
                    <a:pt x="3543467" y="4649467"/>
                    <a:pt x="3520607" y="4654547"/>
                  </a:cubicBezTo>
                  <a:cubicBezTo>
                    <a:pt x="3510447" y="4657087"/>
                    <a:pt x="3500287" y="4655817"/>
                    <a:pt x="3488857" y="4657087"/>
                  </a:cubicBezTo>
                  <a:cubicBezTo>
                    <a:pt x="3473617" y="4658357"/>
                    <a:pt x="3458377" y="4662167"/>
                    <a:pt x="3443137" y="4660897"/>
                  </a:cubicBezTo>
                  <a:cubicBezTo>
                    <a:pt x="3427897" y="4658357"/>
                    <a:pt x="3417737" y="4653277"/>
                    <a:pt x="3415197" y="4653277"/>
                  </a:cubicBezTo>
                  <a:close/>
                </a:path>
              </a:pathLst>
            </a:custGeom>
            <a:blipFill>
              <a:blip r:embed="rId8"/>
              <a:stretch>
                <a:fillRect l="-15089" r="-15089"/>
              </a:stretch>
            </a:blipFill>
          </p:spPr>
        </p:sp>
      </p:grpSp>
      <p:sp>
        <p:nvSpPr>
          <p:cNvPr id="7" name="Freeform 7"/>
          <p:cNvSpPr/>
          <p:nvPr/>
        </p:nvSpPr>
        <p:spPr>
          <a:xfrm rot="2271188">
            <a:off x="14566190" y="-2346721"/>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608714" y="904875"/>
            <a:ext cx="9964739" cy="8754320"/>
          </a:xfrm>
          <a:prstGeom prst="rect">
            <a:avLst/>
          </a:prstGeom>
        </p:spPr>
        <p:txBody>
          <a:bodyPr lIns="0" tIns="0" rIns="0" bIns="0" rtlCol="0" anchor="t">
            <a:spAutoFit/>
          </a:bodyPr>
          <a:lstStyle/>
          <a:p>
            <a:r>
              <a:rPr lang="ru-RU" sz="6600" dirty="0" err="1">
                <a:latin typeface="Marta" charset="0"/>
              </a:rPr>
              <a:t>Ең</a:t>
            </a:r>
            <a:r>
              <a:rPr lang="ru-RU" sz="6600" dirty="0">
                <a:latin typeface="Marta" charset="0"/>
              </a:rPr>
              <a:t> </a:t>
            </a:r>
            <a:r>
              <a:rPr lang="ru-RU" sz="6600" dirty="0" err="1">
                <a:latin typeface="Marta" charset="0"/>
              </a:rPr>
              <a:t>бастысы</a:t>
            </a:r>
            <a:r>
              <a:rPr lang="ru-RU" sz="6600" dirty="0">
                <a:latin typeface="Marta" charset="0"/>
              </a:rPr>
              <a:t> – </a:t>
            </a:r>
            <a:r>
              <a:rPr lang="ru-RU" sz="6600" dirty="0" err="1">
                <a:latin typeface="Marta" charset="0"/>
              </a:rPr>
              <a:t>білім</a:t>
            </a:r>
            <a:r>
              <a:rPr lang="ru-RU" sz="6600" dirty="0">
                <a:latin typeface="Marta" charset="0"/>
              </a:rPr>
              <a:t> </a:t>
            </a:r>
            <a:r>
              <a:rPr lang="ru-RU" sz="6600" dirty="0" err="1">
                <a:latin typeface="Marta" charset="0"/>
              </a:rPr>
              <a:t>алушының</a:t>
            </a:r>
            <a:r>
              <a:rPr lang="ru-RU" sz="6600" dirty="0">
                <a:latin typeface="Marta" charset="0"/>
              </a:rPr>
              <a:t> </a:t>
            </a:r>
            <a:r>
              <a:rPr lang="ru-RU" sz="6600" b="1" dirty="0" err="1">
                <a:latin typeface="Marta" charset="0"/>
              </a:rPr>
              <a:t>оқуға</a:t>
            </a:r>
            <a:r>
              <a:rPr lang="ru-RU" sz="6600" b="1" dirty="0">
                <a:latin typeface="Marta" charset="0"/>
              </a:rPr>
              <a:t> </a:t>
            </a:r>
            <a:r>
              <a:rPr lang="ru-RU" sz="6600" b="1" dirty="0" err="1">
                <a:latin typeface="Marta" charset="0"/>
              </a:rPr>
              <a:t>деген</a:t>
            </a:r>
            <a:r>
              <a:rPr lang="ru-RU" sz="6600" b="1" dirty="0">
                <a:latin typeface="Marta" charset="0"/>
              </a:rPr>
              <a:t> </a:t>
            </a:r>
            <a:r>
              <a:rPr lang="ru-RU" sz="6600" b="1" dirty="0" err="1">
                <a:latin typeface="Marta" charset="0"/>
              </a:rPr>
              <a:t>қызығушылығы</a:t>
            </a:r>
            <a:r>
              <a:rPr lang="ru-RU" sz="6600" b="1" dirty="0">
                <a:latin typeface="Marta" charset="0"/>
              </a:rPr>
              <a:t> </a:t>
            </a:r>
            <a:r>
              <a:rPr lang="ru-RU" sz="6600" b="1" dirty="0" err="1">
                <a:latin typeface="Marta" charset="0"/>
              </a:rPr>
              <a:t>артып</a:t>
            </a:r>
            <a:r>
              <a:rPr lang="ru-RU" sz="6600" dirty="0">
                <a:latin typeface="Marta" charset="0"/>
              </a:rPr>
              <a:t>, </a:t>
            </a:r>
            <a:r>
              <a:rPr lang="ru-RU" sz="6600" dirty="0" err="1">
                <a:latin typeface="Marta" charset="0"/>
              </a:rPr>
              <a:t>өзін</a:t>
            </a:r>
            <a:r>
              <a:rPr lang="ru-RU" sz="6600" dirty="0">
                <a:latin typeface="Marta" charset="0"/>
              </a:rPr>
              <a:t> </a:t>
            </a:r>
            <a:r>
              <a:rPr lang="ru-RU" sz="6600" dirty="0" err="1">
                <a:latin typeface="Marta" charset="0"/>
              </a:rPr>
              <a:t>болашақ</a:t>
            </a:r>
            <a:r>
              <a:rPr lang="ru-RU" sz="6600" dirty="0">
                <a:latin typeface="Marta" charset="0"/>
              </a:rPr>
              <a:t> </a:t>
            </a:r>
            <a:r>
              <a:rPr lang="ru-RU" sz="6600" dirty="0" err="1">
                <a:latin typeface="Marta" charset="0"/>
              </a:rPr>
              <a:t>маман</a:t>
            </a:r>
            <a:r>
              <a:rPr lang="ru-RU" sz="6600" dirty="0">
                <a:latin typeface="Marta" charset="0"/>
              </a:rPr>
              <a:t> </a:t>
            </a:r>
            <a:r>
              <a:rPr lang="ru-RU" sz="6600" dirty="0" err="1">
                <a:latin typeface="Marta" charset="0"/>
              </a:rPr>
              <a:t>ретінде</a:t>
            </a:r>
            <a:r>
              <a:rPr lang="ru-RU" sz="6600" dirty="0">
                <a:latin typeface="Marta" charset="0"/>
              </a:rPr>
              <a:t> </a:t>
            </a:r>
            <a:r>
              <a:rPr lang="ru-RU" sz="6600" dirty="0" err="1">
                <a:latin typeface="Marta" charset="0"/>
              </a:rPr>
              <a:t>сезіне</a:t>
            </a:r>
            <a:r>
              <a:rPr lang="ru-RU" sz="6600" dirty="0">
                <a:latin typeface="Marta" charset="0"/>
              </a:rPr>
              <a:t> </a:t>
            </a:r>
            <a:r>
              <a:rPr lang="ru-RU" sz="6600" dirty="0" err="1">
                <a:latin typeface="Marta" charset="0"/>
              </a:rPr>
              <a:t>бастайды</a:t>
            </a:r>
            <a:r>
              <a:rPr lang="ru-RU" sz="6600" dirty="0">
                <a:latin typeface="Marta" charset="0"/>
              </a:rPr>
              <a:t>. </a:t>
            </a:r>
            <a:r>
              <a:rPr lang="ru-RU" sz="6600" dirty="0" err="1">
                <a:latin typeface="Marta" charset="0"/>
              </a:rPr>
              <a:t>Себебі</a:t>
            </a:r>
            <a:r>
              <a:rPr lang="ru-RU" sz="6600" dirty="0">
                <a:latin typeface="Marta" charset="0"/>
              </a:rPr>
              <a:t> </a:t>
            </a:r>
            <a:r>
              <a:rPr lang="ru-RU" sz="6600" dirty="0" err="1">
                <a:latin typeface="Marta" charset="0"/>
              </a:rPr>
              <a:t>бүгінгі</a:t>
            </a:r>
            <a:r>
              <a:rPr lang="ru-RU" sz="6600" dirty="0">
                <a:latin typeface="Marta" charset="0"/>
              </a:rPr>
              <a:t> </a:t>
            </a:r>
            <a:r>
              <a:rPr lang="ru-RU" sz="6600" dirty="0" err="1">
                <a:latin typeface="Marta" charset="0"/>
              </a:rPr>
              <a:t>білім</a:t>
            </a:r>
            <a:r>
              <a:rPr lang="ru-RU" sz="6600" dirty="0">
                <a:latin typeface="Marta" charset="0"/>
              </a:rPr>
              <a:t> </a:t>
            </a:r>
            <a:r>
              <a:rPr lang="ru-RU" sz="6600" dirty="0" err="1">
                <a:latin typeface="Marta" charset="0"/>
              </a:rPr>
              <a:t>алушы</a:t>
            </a:r>
            <a:r>
              <a:rPr lang="ru-RU" sz="6600" dirty="0">
                <a:latin typeface="Marta" charset="0"/>
              </a:rPr>
              <a:t> – </a:t>
            </a:r>
            <a:r>
              <a:rPr lang="ru-RU" sz="6600" dirty="0" err="1">
                <a:latin typeface="Marta" charset="0"/>
              </a:rPr>
              <a:t>ертеңгі</a:t>
            </a:r>
            <a:r>
              <a:rPr lang="ru-RU" sz="6600" dirty="0">
                <a:latin typeface="Marta" charset="0"/>
              </a:rPr>
              <a:t> </a:t>
            </a:r>
            <a:r>
              <a:rPr lang="ru-RU" sz="6600" dirty="0" err="1">
                <a:latin typeface="Marta" charset="0"/>
              </a:rPr>
              <a:t>кәсіби</a:t>
            </a:r>
            <a:r>
              <a:rPr lang="ru-RU" sz="6600" dirty="0">
                <a:latin typeface="Marta" charset="0"/>
              </a:rPr>
              <a:t> </a:t>
            </a:r>
            <a:r>
              <a:rPr lang="ru-RU" sz="6600" dirty="0" err="1">
                <a:latin typeface="Marta" charset="0"/>
              </a:rPr>
              <a:t>маман</a:t>
            </a:r>
            <a:r>
              <a:rPr lang="ru-RU" sz="6600" dirty="0">
                <a:latin typeface="Marta" charset="0"/>
              </a:rPr>
              <a:t>.</a:t>
            </a:r>
          </a:p>
          <a:p>
            <a:pPr algn="l">
              <a:lnSpc>
                <a:spcPts val="5026"/>
              </a:lnSpc>
            </a:pPr>
            <a:endParaRPr lang="en-US" sz="4050" dirty="0">
              <a:solidFill>
                <a:srgbClr val="000000"/>
              </a:solidFill>
              <a:latin typeface="Marta"/>
              <a:ea typeface="Marta"/>
              <a:cs typeface="Marta"/>
              <a:sym typeface="Mart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209</Words>
  <Application>Microsoft Office PowerPoint</Application>
  <PresentationFormat>Произвольный</PresentationFormat>
  <Paragraphs>43</Paragraphs>
  <Slides>11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11</vt:i4>
      </vt:variant>
    </vt:vector>
  </HeadingPairs>
  <TitlesOfParts>
    <vt:vector size="19" baseType="lpstr">
      <vt:lpstr>Arial</vt:lpstr>
      <vt:lpstr>Marta</vt:lpstr>
      <vt:lpstr>Marta Bold</vt:lpstr>
      <vt:lpstr>Montserrat</vt:lpstr>
      <vt:lpstr>Wingdings</vt:lpstr>
      <vt:lpstr>Calibri</vt:lpstr>
      <vt:lpstr>Impact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 Авторлық бағдарламаны оқу процесіне енгізгеннен кейін, білім алушылардың оқу нәтижесінде айтарлықтай оң өзгерістер байқалды. Ең алдымен, білім сапасының көрсеткіші артты. Егер бастапқы кезеңде студенттердің басым бөлігі тек теориялық білім деңгейінде болса, бағдарламаны жүйелі қолдану нәтижесінде олардың: техникалық мәтінді түсіну деңгейі жақсарды, кәсіби терминдерді дұрыс қолдану көрсеткіші артты, ағылшын тілінде сөйлеу белсенділігі өсті. Оқу жылының басына қарағанда, олардың оқуға қызығушылығы артты.  </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Мырзатаева А Шебер сынып</dc:title>
  <dc:creator>Алтын</dc:creator>
  <cp:lastModifiedBy>Алтын</cp:lastModifiedBy>
  <cp:revision>15</cp:revision>
  <dcterms:created xsi:type="dcterms:W3CDTF">2006-08-16T00:00:00Z</dcterms:created>
  <dcterms:modified xsi:type="dcterms:W3CDTF">2026-04-06T18:41:43Z</dcterms:modified>
  <dc:identifier>DAGnmomsfgs</dc:identifier>
</cp:coreProperties>
</file>