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6" r:id="rId2"/>
    <p:sldId id="375" r:id="rId3"/>
    <p:sldId id="371" r:id="rId4"/>
    <p:sldId id="370" r:id="rId5"/>
    <p:sldId id="351" r:id="rId6"/>
    <p:sldId id="350" r:id="rId7"/>
    <p:sldId id="364" r:id="rId8"/>
    <p:sldId id="361" r:id="rId9"/>
    <p:sldId id="362" r:id="rId10"/>
    <p:sldId id="398" r:id="rId11"/>
    <p:sldId id="363" r:id="rId12"/>
    <p:sldId id="358" r:id="rId13"/>
    <p:sldId id="368" r:id="rId14"/>
    <p:sldId id="369" r:id="rId15"/>
    <p:sldId id="372" r:id="rId16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8EB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53" autoAdjust="0"/>
  </p:normalViewPr>
  <p:slideViewPr>
    <p:cSldViewPr snapToGrid="0" showGuides="1">
      <p:cViewPr varScale="1">
        <p:scale>
          <a:sx n="79" d="100"/>
          <a:sy n="79" d="100"/>
        </p:scale>
        <p:origin x="-336" y="-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E987B-A2B7-4017-8608-8B8CE42AFE27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8E24-491E-48A2-9A69-01434B1EB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0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4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3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5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9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6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F9A5-DBB8-4BFE-8176-E6969CF9DBCB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E90E-8C76-4D11-A64E-32B7A406C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00150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приемы  в формировании читательской грамотности будущих учителей русского языка 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36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endParaRPr lang="ru-RU" sz="24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                     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Имашевна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 русского языка, литературы и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спецдисциплин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колледжа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ТОО Высший колледж ТОО «Казахстанско- Американский свободный университет»</a:t>
            </a: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="" xmlns:a16="http://schemas.microsoft.com/office/drawing/2014/main" id="{85EB5B14-F1BB-40CA-BC1E-265BA0816E75}"/>
              </a:ext>
            </a:extLst>
          </p:cNvPr>
          <p:cNvSpPr/>
          <p:nvPr/>
        </p:nvSpPr>
        <p:spPr>
          <a:xfrm>
            <a:off x="0" y="-19170"/>
            <a:ext cx="12192000" cy="750692"/>
          </a:xfrm>
          <a:prstGeom prst="rect">
            <a:avLst/>
          </a:prstGeom>
          <a:solidFill>
            <a:srgbClr val="376092"/>
          </a:solidFill>
          <a:ln w="12700" cap="flat" cmpd="sng" algn="ctr">
            <a:solidFill>
              <a:srgbClr val="25588A"/>
            </a:solidFill>
            <a:prstDash val="solid"/>
            <a:miter lim="800000"/>
          </a:ln>
          <a:effectLst/>
        </p:spPr>
        <p:txBody>
          <a:bodyPr lIns="121914" tIns="60957" rIns="121914" bIns="60957"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СОСТАВЛЕНИЕ ВОПРОСОВ В КОЛЛАБОРАЦИИ</a:t>
            </a:r>
          </a:p>
        </p:txBody>
      </p:sp>
      <p:sp>
        <p:nvSpPr>
          <p:cNvPr id="3" name="Арка 2"/>
          <p:cNvSpPr/>
          <p:nvPr/>
        </p:nvSpPr>
        <p:spPr>
          <a:xfrm>
            <a:off x="2995863" y="2683042"/>
            <a:ext cx="2602524" cy="4768948"/>
          </a:xfrm>
          <a:prstGeom prst="blockArc">
            <a:avLst>
              <a:gd name="adj1" fmla="val 1030698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2569" y="2683042"/>
            <a:ext cx="9623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1                           2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758" y="3982997"/>
            <a:ext cx="23581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Ему </a:t>
            </a:r>
            <a:r>
              <a:rPr lang="ru-RU" dirty="0"/>
              <a:t>приглянулась </a:t>
            </a:r>
            <a:r>
              <a:rPr lang="ru-RU" dirty="0" smtClean="0"/>
              <a:t>девушка?                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6221" y="5067516"/>
            <a:ext cx="3332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девушка может стать его       соучастницей?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6851" y="1961147"/>
            <a:ext cx="3594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Почему эта встреча  изменила его участь?</a:t>
            </a:r>
          </a:p>
        </p:txBody>
      </p:sp>
    </p:spTree>
    <p:extLst>
      <p:ext uri="{BB962C8B-B14F-4D97-AF65-F5344CB8AC3E}">
        <p14:creationId xmlns:p14="http://schemas.microsoft.com/office/powerpoint/2010/main" val="47241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42236"/>
              </p:ext>
            </p:extLst>
          </p:nvPr>
        </p:nvGraphicFramePr>
        <p:xfrm>
          <a:off x="140678" y="-225084"/>
          <a:ext cx="12051321" cy="7097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7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7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7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2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вопрос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066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за фантастические  богатства снятся  молодому человеку?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чем рассказ?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эта встреча  изменила его участь?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5037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привело его  к этому дому?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 связаны фантастические богатства  и старая графиня?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происходит  с человеком, когда он решил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свою участь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757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эта старая графиня?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Какое настроение вызвал этот отрывок?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93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притягивает  его в этом доме?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движет героем?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мысли о фантастическом богатстве  изменили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его?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597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он видит за окнами?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мысли обуревают этого человека?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ли  он остановиться?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246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Ему приглянулась девушка?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он задумал?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7105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Какова его участь?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девушка может стать его соучастницей?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217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он одержим?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76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1015"/>
            <a:ext cx="1191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читательской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728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421" y="661182"/>
            <a:ext cx="118965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Осмысливать и оценивать содержание и форму текста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Оценивать содержание текста или его элементы (примеры, аргументы, иллюстрации и т.п.) относительно целей автора;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Оценивать форму текста (структуру, стиль и т.д.), целесообразность использованных автором приемов;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Понимать назначение структурной единицы текста;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Оценивать полноту, достоверность информации;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Обнаруживать противоречия, содержащиеся в одном или нескольких текстах;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3.6. Высказывать и обосновывать собственную точку зрения по вопросу, обсуждаемому в тексте.</a:t>
            </a:r>
          </a:p>
        </p:txBody>
      </p:sp>
    </p:spTree>
    <p:extLst>
      <p:ext uri="{BB962C8B-B14F-4D97-AF65-F5344CB8AC3E}">
        <p14:creationId xmlns:p14="http://schemas.microsoft.com/office/powerpoint/2010/main" val="149615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9DC807-51C7-4F5F-97F2-45832E08EC8D}"/>
              </a:ext>
            </a:extLst>
          </p:cNvPr>
          <p:cNvSpPr txBox="1"/>
          <p:nvPr/>
        </p:nvSpPr>
        <p:spPr>
          <a:xfrm>
            <a:off x="119336" y="76977"/>
            <a:ext cx="11881320" cy="584775"/>
          </a:xfrm>
          <a:prstGeom prst="rect">
            <a:avLst/>
          </a:prstGeom>
          <a:solidFill>
            <a:srgbClr val="136C9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Методика </a:t>
            </a:r>
            <a:r>
              <a:rPr lang="ru-RU" sz="3200" dirty="0">
                <a:solidFill>
                  <a:schemeClr val="bg1"/>
                </a:solidFill>
              </a:rPr>
              <a:t>«чтение в зонах анализа текста» </a:t>
            </a:r>
            <a:endParaRPr lang="kk-KZ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9816" y="764704"/>
            <a:ext cx="7560840" cy="5909310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</a:rPr>
              <a:t>Зона 1. Первые мысли: </a:t>
            </a:r>
            <a:r>
              <a:rPr lang="ru-RU" sz="1800" b="1" dirty="0">
                <a:solidFill>
                  <a:srgbClr val="002060"/>
                </a:solidFill>
              </a:rPr>
              <a:t>Что вам показалось удивительным, странным или сбивающим с толку?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Указывание:</a:t>
            </a:r>
            <a:r>
              <a:rPr lang="ru-RU" sz="1800" dirty="0">
                <a:solidFill>
                  <a:srgbClr val="002060"/>
                </a:solidFill>
              </a:rPr>
              <a:t> выберите яркое предложение, фразу, слово в любой части текста. Заполните зону мыслями об этом предложении, фразе, слове.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Зона 2. Анализ/внимательное чтение</a:t>
            </a:r>
            <a:r>
              <a:rPr lang="ru-RU" sz="1800" b="1" dirty="0">
                <a:solidFill>
                  <a:srgbClr val="002060"/>
                </a:solidFill>
              </a:rPr>
              <a:t>: выберите абзац, который важен для понимания текста в целом. Какие фразы и слова играют большое значение?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Поиск неявной информации: </a:t>
            </a:r>
            <a:r>
              <a:rPr lang="ru-RU" sz="1800" dirty="0">
                <a:solidFill>
                  <a:srgbClr val="002060"/>
                </a:solidFill>
              </a:rPr>
              <a:t>определите скрытые смыслы, авторские намерения. 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Зона 3. Умозаключения:</a:t>
            </a:r>
            <a:r>
              <a:rPr lang="ru-RU" sz="1800" b="1" dirty="0">
                <a:solidFill>
                  <a:srgbClr val="002060"/>
                </a:solidFill>
              </a:rPr>
              <a:t> На какой вопрос отвечает текст? Поменялась ли ваша позиция?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Обобщения:</a:t>
            </a:r>
            <a:r>
              <a:rPr lang="ru-RU" sz="1800" dirty="0">
                <a:solidFill>
                  <a:srgbClr val="002060"/>
                </a:solidFill>
              </a:rPr>
              <a:t> О чем говорит текст?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Сбор доказательств: </a:t>
            </a:r>
            <a:r>
              <a:rPr lang="ru-RU" sz="1800" dirty="0">
                <a:solidFill>
                  <a:srgbClr val="002060"/>
                </a:solidFill>
              </a:rPr>
              <a:t>Какие факты, примеры, статистику, сравнения, образы, метафоры, символы и др. приводит автор для аргументации основной мысли?</a:t>
            </a:r>
          </a:p>
          <a:p>
            <a:r>
              <a:rPr lang="ru-RU" sz="1800" b="1" i="1" dirty="0">
                <a:solidFill>
                  <a:srgbClr val="002060"/>
                </a:solidFill>
              </a:rPr>
              <a:t>Зона 4. Определение связи</a:t>
            </a:r>
            <a:r>
              <a:rPr lang="ru-RU" sz="1800" b="1" dirty="0">
                <a:solidFill>
                  <a:srgbClr val="002060"/>
                </a:solidFill>
              </a:rPr>
              <a:t>: Какие ассоциации, воспоминания возникали по мере чтения, анализа текста? Каким образом они обогащают ваше чтение?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Прямоугольник: подведение итогов. </a:t>
            </a:r>
            <a:r>
              <a:rPr lang="ru-RU" sz="1800" dirty="0">
                <a:solidFill>
                  <a:srgbClr val="002060"/>
                </a:solidFill>
              </a:rPr>
              <a:t>Прочитайте все, что вы написали. К чему вы пришли? Что является наиболее важным, основным? Как можно все обобщить одним предложением?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7716" t="25101" r="52363" b="11151"/>
          <a:stretch/>
        </p:blipFill>
        <p:spPr>
          <a:xfrm>
            <a:off x="407368" y="1196752"/>
            <a:ext cx="3816424" cy="431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716" t="25101" r="52363" b="11151"/>
          <a:stretch/>
        </p:blipFill>
        <p:spPr>
          <a:xfrm>
            <a:off x="559768" y="1349152"/>
            <a:ext cx="3816424" cy="43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половине двенадцатого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ступил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графинино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крыльцо и взошел в ярко освещенные сени. Швейцара не было. Легким и твердым шагом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прошел мимо темной гостиной. Лампа слабо освещала комнату.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вошел в спальню и пошел за ширмы.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Время шло медленно. Все было тихо.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стоял, прислонясь к холодной печке. Он был спокоен; сердце его билось ровно, как у человека, решившегося на что-нибудь опасное, но необходимое. Часы пробили первый и второй час утра, — и он услышал дальний стук кареты. Невольное волнение овладело им. Карета подъехала и остановилась. В доме засуетились. Люди побежали, раздались голоса, и дом осветился… 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Как и все старые люди вообще, графиня страдала бессонницею. Раздевшись, она села у окна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вольтеровы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кресла и отослала горничных. Свечи вынесли, комната опять осветилась одною лампадою. Графиня сидела вся желтая, шевеля отвислыми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Вдруг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мертвое лицо изменилось неизъяснимо. Губы перестали шевелиться, глаза оживились: перед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графинею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 незнакомый мужчина.— Не пугайтесь, ради бога, не пугайтесь! — сказал он внятным и тихим голосом. — Я не имею намерения вредить вам; я пришел умолять вас об одной милости.  Старуха молча смотрела на него и, казалось, его не слыхала.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вообразил, что она глуха, 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наклонясь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самым ее ухом, повторил ей то же самое. Старуха молчала по-прежнему.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Вы можете, — продолжал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составить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счастие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моей жизни, и оно ничего не будет вам стоить: я знаю, что вы можете угадать три карты сряду...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остановился. Графиня, казалось, поняла, чего от нее требовали; казалось, она искала слов для своего ответа.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была шутка, — сказала она наконец, — клянусь вам! это была шутка!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Этим нечего шутить, — возразил сердито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Вспомните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Чаплицкого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помогли вы отыграться.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Графиня видимо смутилась. Черты ее изобразили сильное движение души, но она скоро впала в прежнюю бесчувственность.— Можете ли вы, — продолжал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назначить мне эти три верные карты? Графиня молчала.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продолжал: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Для кого вам беречь вашу тайну? Для внуков? Они богаты и без того; они же не знают и цены деньгам. Моту не помогут ваши три карты.  Я не мот; я знаю цену деньгам. Ваши три карты для меня не пропадут.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Ну!.. Он остановился и с трепетом ожидал ее ответа.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Графиня молчала;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на колени.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Если когда-нибудь, — сказал он, — сердце ваше знало чувство любви, если вы помните ее восторги, если вы хоть раз улыбнулись при плаче новорожденного сына, если что-нибудь человеческое билось когда-нибудь в груди вашей, то умоляю вас чувствами супруги, любовницы, матери, — всем, что ни есть святого в жизни, — не откажите мне в моей просьбе! — откройте мне вашу тайну! — что вам в ней?..  Подумайте: вы стары; жить вам уж недолго, — я готов взять грех ваш на свою душу. Откройте мне только вашу тайну. Подумайте, что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счастие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находится в ваших руках; что не только я, но дети мои, внуки и правнуки благословят вашу память и будут ее чтить, как святыню...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Старуха не отвечала ни слова.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Старая ведьма! — сказал он, стиснув зубы, — так я ж заставлю тебя отвечать...  С этим словом он вынул из кармана пистолет. При виде пистолета графиня во второй раз оказала сильное чувство. Она закивала головою и подняла руку, как бы заслоняясь от выстрела... Потом покатилась навзничь... и осталась недвижима.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Перестаньте ребячиться, — сказал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взяв ее руку.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Спрашиваю в последний раз: хотите ли назначить мне ваши три карты? — да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нет?     Графиня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отвечала.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увидел, что она умерла.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49738"/>
            <a:ext cx="7327900" cy="65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952500"/>
            <a:ext cx="11480800" cy="49530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altLang="ru-RU" sz="4800" b="1" i="1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altLang="ru-RU" sz="2000" dirty="0" smtClean="0"/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не могут извлечь необходимую информацию из предложенного текста; 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выделить главное в прочитанном;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затрудняются кратко пересказать содержание;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при выполнении самостоятельной работы, тестов разного уровня обучающиеся допускают ошибки по причине непонимания формулировки задания;</a:t>
            </a:r>
          </a:p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затрудняются с формулировкой темы и  идеи  текста.</a:t>
            </a:r>
          </a:p>
          <a:p>
            <a:pPr>
              <a:buFont typeface="Arial" charset="0"/>
              <a:buNone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700" b="1" dirty="0" smtClean="0">
              <a:solidFill>
                <a:srgbClr val="A965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00" y="1943100"/>
            <a:ext cx="1145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в рамках PISA понимается как способность человека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 оценивать тексты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задумываться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и форме текста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активным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 для достижения своих целей, развития знаний и навыков, а также участия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30474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70080" cy="686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умений читательской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читательской грамотности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для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навыков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проверяются в рамках международного исследования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PISA.</a:t>
            </a:r>
            <a:r>
              <a:rPr lang="ru-RU" sz="3200" dirty="0" smtClean="0"/>
              <a:t> </a:t>
            </a:r>
          </a:p>
          <a:p>
            <a:pPr algn="just"/>
            <a:r>
              <a:rPr lang="ru-RU" sz="32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Находить и извлекать информацию  </a:t>
            </a:r>
            <a:endParaRPr lang="en-US" sz="3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Определять место, где содержится искомая информация (фрагмент текста, гиперссылка, ссылка на сайт и т.д.); 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Находить и извлекать одну или несколько единиц информации;  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1.2.1. Находить и извлекать одну или несколько единиц информации, расположенных в одном фрагменте текста;  </a:t>
            </a:r>
            <a:endParaRPr lang="en-US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1.2.2. Находить и извлекать несколько единиц информации, расположенных в разных фрагментах </a:t>
            </a:r>
            <a:r>
              <a:rPr lang="ru-RU" sz="32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текста. </a:t>
            </a:r>
            <a:r>
              <a:rPr lang="ru-RU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(Русский язык. Сборник задач по формированию читательской грамотности. 8–9 классы: </a:t>
            </a:r>
            <a:r>
              <a:rPr lang="ru-RU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</a:t>
            </a:r>
            <a:r>
              <a:rPr lang="ru-RU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для общеобразовательных организаций. –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ru-RU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Кострома: Костромской областной институт развития образования, </a:t>
            </a:r>
            <a:r>
              <a:rPr lang="ru-RU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6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1330722"/>
            <a:ext cx="10869018" cy="1240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875"/>
              </a:lnSpc>
            </a:pP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661492" y="3043634"/>
            <a:ext cx="2480866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661492" y="3542705"/>
            <a:ext cx="3315097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444107" y="3043634"/>
            <a:ext cx="2480866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4444107" y="3542705"/>
            <a:ext cx="3315097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226723" y="3043634"/>
            <a:ext cx="2480866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8226722" y="3542705"/>
            <a:ext cx="331509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1514" y="424543"/>
            <a:ext cx="1194263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фрагмента, эпизода из художественного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кивотом, наполненным старинными образами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теплилась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лампада.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Полинялые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штофные кресла и диваны с пуховыми подушками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сошедшей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позолотою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стояли в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печальной симметрии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стен, обитых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китайскими обоями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стене висели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портрета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писанные 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углам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торчали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фарфоровые пастушки, столовые часы, коробочки, рулетки, веера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дамские игрушки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пошел за ширмы. За ними стояла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</a:t>
            </a:r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Раздевшись, она села у окна в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вольтеровы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кресла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отослала горничных…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Маркировка текста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богатства; 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 цвет-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угасания роскоши;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 цвет-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 аскетизма хозяйки комнаты.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 Что вы  узнали о старой графине, побывав в ее комнате?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87648"/>
            <a:ext cx="121920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комнаты старой графини в повести "Пиковая дама" А.С. Пушкина можно сделать несколько выводов о её личности и прошлом: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Приверженность традициям и старине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комнате графини царит дух прошедших веков. Старинные иконы в кивоте, старинная мебель с потускневшей позолотой, картины, написанные в Париже, и обои китайского производства говорят о её принадлежности к аристократии прошлых эпох. Графиня живёт в окружении вещей, напоминающих о былых временах, что подчёркивает её привязанность к прошлому.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Угасание роскоши: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Позолота, сошедшая с мебели, полинявшие кресла и диваны создают впечатление выцветшей роскоши, которая когда-то была важной частью жизни графини. Это может символизировать постепенное угасание её богатства и влияния. Комната представляет собой место, где видна постепенная потеря блеска и величия.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Аристократические вкусы: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комнате много изящных, дорогих на вид предметов – фарфоровые статуэтки, дамские игрушки, веера, рулетки и другие мелочи, которые подчёркивают интерес к роскоши и эстетике. Это типичные атрибуты аристократического быта, отражающие вкус и утончённость старой графини.</a:t>
            </a: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заброшенности и меланхолии: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Симметрично расставленная мебель, которая со временем потускнела и потеряла свой блеск, создаёт атмосферу застоя и заброшенности. Это подчеркивает не только возраст хозяйки, но и её оторванность от современного мира. В комнате чувствуется печаль и одиночество. Таким образом, через описание комнаты старой графини Пушкин мастерски передает её характер, связанный с прошлым, и её отрешенность от окружающей действительности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железная кровать у графини символизирует её сдержанность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аскетичность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личной жизни и экономность, несмотря на её богатство. Внешний блеск и роскошь комнаты контрастируют с простотой её кровати, что подчёркивает внутреннее противоречие характера графини. Этот элемент помогает раскрыть важный аспект её образа: богатая, но экономная женщина, которая, возможно, из-за своего возраста и привычек выбрала именно такую простую кровать, вместо роскошной.</a:t>
            </a:r>
          </a:p>
        </p:txBody>
      </p:sp>
    </p:spTree>
    <p:extLst>
      <p:ext uri="{BB962C8B-B14F-4D97-AF65-F5344CB8AC3E}">
        <p14:creationId xmlns:p14="http://schemas.microsoft.com/office/powerpoint/2010/main" val="2091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1015"/>
            <a:ext cx="11915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умений читательской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67286"/>
            <a:ext cx="12191999" cy="681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Интегрировать и интерпретировать информацию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Понимать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фактологическую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(сюжет, последовательность событий и т.п.);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Понимать смысловую структуру текста (определять тему, главную мысль/идею, назначение текста);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Понимать значение неизвестного слова или выражения на основе контекста;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Устанавливать скрытые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Соотносить визуальное изображение с вербальным текстом;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2.6. Формулировать выводы на основе обобщения отдельных частей текста;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2.7. Понимать чувства, мотивы, характеры героев;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2.8. Понимать концептуальную информацию (авторскую позицию, коммуникативное намерение). </a:t>
            </a:r>
          </a:p>
        </p:txBody>
      </p:sp>
    </p:spTree>
    <p:extLst>
      <p:ext uri="{BB962C8B-B14F-4D97-AF65-F5344CB8AC3E}">
        <p14:creationId xmlns:p14="http://schemas.microsoft.com/office/powerpoint/2010/main" val="148824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="" xmlns:a16="http://schemas.microsoft.com/office/drawing/2014/main" id="{85EB5B14-F1BB-40CA-BC1E-265BA0816E75}"/>
              </a:ext>
            </a:extLst>
          </p:cNvPr>
          <p:cNvSpPr/>
          <p:nvPr/>
        </p:nvSpPr>
        <p:spPr>
          <a:xfrm>
            <a:off x="0" y="-19170"/>
            <a:ext cx="12192000" cy="750692"/>
          </a:xfrm>
          <a:prstGeom prst="rect">
            <a:avLst/>
          </a:prstGeom>
          <a:solidFill>
            <a:srgbClr val="376092"/>
          </a:solidFill>
          <a:ln w="12700" cap="flat" cmpd="sng" algn="ctr">
            <a:solidFill>
              <a:srgbClr val="25588A"/>
            </a:solidFill>
            <a:prstDash val="solid"/>
            <a:miter lim="800000"/>
          </a:ln>
          <a:effectLst/>
        </p:spPr>
        <p:txBody>
          <a:bodyPr lIns="121914" tIns="60957" rIns="121914" bIns="60957" rtlCol="0" anchor="ctr"/>
          <a:lstStyle/>
          <a:p>
            <a:pPr algn="ctr"/>
            <a:r>
              <a:rPr lang="ru-RU" sz="2700" b="1" dirty="0">
                <a:solidFill>
                  <a:schemeClr val="bg1"/>
                </a:solidFill>
              </a:rPr>
              <a:t>СОСТАВЛЕНИЕ ВОПРОСОВ В КОЛЛАБОРАЦИИ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8175FC6-448E-4E27-9DFA-39D78986C904}"/>
              </a:ext>
            </a:extLst>
          </p:cNvPr>
          <p:cNvSpPr txBox="1"/>
          <p:nvPr/>
        </p:nvSpPr>
        <p:spPr>
          <a:xfrm>
            <a:off x="140677" y="845555"/>
            <a:ext cx="12051323" cy="55399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3 вопроса по выбранному участниками группы фрагменту текста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E9ADA80-BEC9-48B7-8EC4-AC80F870D2AB}"/>
              </a:ext>
            </a:extLst>
          </p:cNvPr>
          <p:cNvSpPr txBox="1"/>
          <p:nvPr/>
        </p:nvSpPr>
        <p:spPr>
          <a:xfrm>
            <a:off x="75027" y="1862327"/>
            <a:ext cx="12051323" cy="184665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marL="457189" indent="-457189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опросы, которые заставят читателя думать.</a:t>
            </a:r>
          </a:p>
          <a:p>
            <a:pPr marL="457189" indent="-457189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лушать свой голос и голоса других.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могут быть «недосказанные», не требующие четкого и правильного ответа.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39C56C-6A5A-4B14-BC82-40755566BFA2}"/>
              </a:ext>
            </a:extLst>
          </p:cNvPr>
          <p:cNvSpPr txBox="1"/>
          <p:nvPr/>
        </p:nvSpPr>
        <p:spPr>
          <a:xfrm>
            <a:off x="1" y="3601329"/>
            <a:ext cx="8539088" cy="3077762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вопросе акцентируется внимание на одной детали текста; по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формулируется ответ по общей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структуре, содержанию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текста;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– философский: об идее, позиции автора, о тематике; выстраивающий арку, соединение между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вопросами.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AE1725-5B05-4235-9650-8A07F1A95D09}"/>
              </a:ext>
            </a:extLst>
          </p:cNvPr>
          <p:cNvSpPr txBox="1"/>
          <p:nvPr/>
        </p:nvSpPr>
        <p:spPr>
          <a:xfrm>
            <a:off x="140677" y="1363659"/>
            <a:ext cx="11535508" cy="49243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 должны быть вопросы, составленные в коллаборации</a:t>
            </a:r>
            <a:r>
              <a:rPr lang="kk-K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9369082" y="4121834"/>
            <a:ext cx="2602524" cy="4768948"/>
          </a:xfrm>
          <a:prstGeom prst="blockArc">
            <a:avLst>
              <a:gd name="adj1" fmla="val 1030698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69082" y="4009292"/>
            <a:ext cx="27572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1                           2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8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74" y="140677"/>
            <a:ext cx="119153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Проснувшись уже поздно, он вздохнул о потере своего фантастического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богатства, выигранного во сне,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пошел опять бродить по городу и опять очутился перед домом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графини.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Неведомая сила, казалось, привлекала его к нему. Он остановился и стал смотреть на окна. В одном увидел он черноволосую головку, наклоненную, вероятно, над книгой или над работой. Головка приподнялась.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человек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свежее личико и черные глаза. Эта минута решила его участь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1.Какую деталь   вы  выбрали?  Задайте вопрос  по этой  детали?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Обратите внимание на  весь отрывок.  Какие вопросы по содержанию, структуре  отрывка можно задать?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Объедините 1 и 2 вопросы, образуйте  арку, обратитесь к теме, идее отрывка, выйдите на философское осмысление  фрагмента.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65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2221</Words>
  <Application>Microsoft Office PowerPoint</Application>
  <PresentationFormat>Произвольный</PresentationFormat>
  <Paragraphs>160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Asus</cp:lastModifiedBy>
  <cp:revision>297</cp:revision>
  <cp:lastPrinted>2024-11-28T05:10:59Z</cp:lastPrinted>
  <dcterms:created xsi:type="dcterms:W3CDTF">2022-03-02T05:37:26Z</dcterms:created>
  <dcterms:modified xsi:type="dcterms:W3CDTF">2026-04-03T16:57:02Z</dcterms:modified>
</cp:coreProperties>
</file>