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B8792-A2A4-C1C9-CFFB-272F9E026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870497-1CF3-F96D-4339-F29768907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8D98A-CB44-0BC7-5404-4DDC8035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71B-80C3-455B-9236-E56C7EF3698A}" type="datetimeFigureOut">
              <a:rPr lang="x-none" smtClean="0"/>
              <a:t>04.04.2026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4DB482-05F5-2D88-D464-73621171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1B763-AFA7-7AFD-4833-5DB8EF51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4FD0-A2D5-4412-8494-CC7507BEB86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17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94BF0-30AB-203D-FB88-BEFE4FB1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138139-E808-A608-2E52-28D8D5C28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7BB230-E6F6-7D89-92AB-20854AC5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71B-80C3-455B-9236-E56C7EF3698A}" type="datetimeFigureOut">
              <a:rPr lang="x-none" smtClean="0"/>
              <a:t>04.04.2026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2D168-1B10-5E0A-3D15-923310EE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0B4217-C6A8-CA88-B71D-EE26A06F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4FD0-A2D5-4412-8494-CC7507BEB86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118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C75CE6-16E3-C326-66A1-908D499E2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40E2C4-2BE1-57A5-6D70-E82D5251D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75982-99B5-EB76-5005-ABC15870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71B-80C3-455B-9236-E56C7EF3698A}" type="datetimeFigureOut">
              <a:rPr lang="x-none" smtClean="0"/>
              <a:t>04.04.2026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CD32D-B61D-1527-09C5-96551215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BE02C-36F5-B4D6-6629-5A94C970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4FD0-A2D5-4412-8494-CC7507BEB86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879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E1845-4E2F-C2CA-D8C1-ED6DF978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BEF877-6C8E-B288-353D-2C0113E91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CD6B3-73A6-B988-718E-5325C7FA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71B-80C3-455B-9236-E56C7EF3698A}" type="datetimeFigureOut">
              <a:rPr lang="x-none" smtClean="0"/>
              <a:t>04.04.2026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13CD4-DE88-14AD-254A-6DA3B1AE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EFEAF1-3473-50DF-CD25-0804995D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4FD0-A2D5-4412-8494-CC7507BEB86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39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4E8B1-0E15-7696-487E-252E575B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D12F02-7EA9-0225-B8A6-1D114B3AB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E86A0-EE8D-9554-A1EE-CD50A491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71B-80C3-455B-9236-E56C7EF3698A}" type="datetimeFigureOut">
              <a:rPr lang="x-none" smtClean="0"/>
              <a:t>04.04.2026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0EF73-47B3-0904-EC48-80C7B409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E5284-9DF8-FB82-65C6-1AED2781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4FD0-A2D5-4412-8494-CC7507BEB86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076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82451-7E81-612D-3FFD-B9409604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AFC90-8164-6FD9-510E-0C9A08554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93C34E-8FBA-0C04-553D-41BCD7F6A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4B8567-1C93-6737-6C24-009D808A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71B-80C3-455B-9236-E56C7EF3698A}" type="datetimeFigureOut">
              <a:rPr lang="x-none" smtClean="0"/>
              <a:t>04.04.2026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EC852B-319E-5A60-5E51-FD38C642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0A6A9-25EC-8818-3A0D-023DA292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4FD0-A2D5-4412-8494-CC7507BEB86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232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23068-6B2C-B0C3-04F2-1BBCA429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0F45D-3159-7EF1-F8D6-C92C70884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B12883-79B1-0459-2136-D3F4F7C16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3EFDAB-1536-1420-2051-3031FED9F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945612-AE3D-4069-1DA3-ED191C1FE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6F0776-E7E9-38F1-EC1B-CBFFAA24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71B-80C3-455B-9236-E56C7EF3698A}" type="datetimeFigureOut">
              <a:rPr lang="x-none" smtClean="0"/>
              <a:t>04.04.2026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8F2C91-EB09-0830-BD7D-8E27845D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65B87B-D342-7C8C-6CA7-48ABD0A7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4FD0-A2D5-4412-8494-CC7507BEB86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226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D7C82-1003-9EF0-CA51-473CB72D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102E83-C4B3-1206-2345-93B0C961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71B-80C3-455B-9236-E56C7EF3698A}" type="datetimeFigureOut">
              <a:rPr lang="x-none" smtClean="0"/>
              <a:t>04.04.2026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61413F-122F-6685-8BEB-86D739DFD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E6FDD1-9CE6-0542-BD17-2223D186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4FD0-A2D5-4412-8494-CC7507BEB86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226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C0A7D7-BA79-DB4E-5393-28653D66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71B-80C3-455B-9236-E56C7EF3698A}" type="datetimeFigureOut">
              <a:rPr lang="x-none" smtClean="0"/>
              <a:t>04.04.2026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E4623E-467D-5DC3-638E-8C913569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AF535D-EF7D-9ABB-E800-C337D218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4FD0-A2D5-4412-8494-CC7507BEB86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450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4D263-7701-1C03-46B9-7A2049AFD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3C0EAF-673F-B8FE-35EA-F9C91F025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4477D2-5786-43F6-809E-574FE2CDE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544F5-62C0-4001-9558-7F236D45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71B-80C3-455B-9236-E56C7EF3698A}" type="datetimeFigureOut">
              <a:rPr lang="x-none" smtClean="0"/>
              <a:t>04.04.2026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7A9318-C583-D242-DD72-DB0529B7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BFF927-6262-296C-BEB5-9A9F4D25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4FD0-A2D5-4412-8494-CC7507BEB86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798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A12DA-F10B-CE7D-0AAA-8EFA63A4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3EEBB2-2695-F9E0-4DF7-AEC41113E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E60B28-1B5F-CC37-158C-816B4370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2C41DB-48D9-41EE-7F44-1C302F3D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E71B-80C3-455B-9236-E56C7EF3698A}" type="datetimeFigureOut">
              <a:rPr lang="x-none" smtClean="0"/>
              <a:t>04.04.2026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F3D295-7179-9B67-EC51-B596A374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F7D81-E1D8-BEEA-4285-68BF74EE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4FD0-A2D5-4412-8494-CC7507BEB86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46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BB4D4-920B-01F1-A1C2-0DB134F6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23671-857A-FCFB-0FF8-D958B9E7D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16A162-05A4-7BB3-37E1-411C49BBE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E71B-80C3-455B-9236-E56C7EF3698A}" type="datetimeFigureOut">
              <a:rPr lang="x-none" smtClean="0"/>
              <a:t>04.04.2026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D7C2C-D02B-19E9-7027-9F38E20C0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F14E54-36F8-5306-1E68-FCBAA686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04FD0-A2D5-4412-8494-CC7507BEB86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311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1860A-385A-A53F-C5D4-A2CA458B1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120" y="680720"/>
            <a:ext cx="5466080" cy="525272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Усть-Каменогорский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технологии и сервиса» УО ВКО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for skills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особенности обучения английскому языку в системе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КОДИНЦЕВА ОКСАНА ВЛАДИМИРОВНА </a:t>
            </a:r>
            <a:br>
              <a:rPr lang="x-none" sz="2800" dirty="0"/>
            </a:br>
            <a:endParaRPr lang="x-none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373746-ACA2-4989-4FFE-1C990442D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6080" y="538481"/>
            <a:ext cx="4907280" cy="5933440"/>
          </a:xfrm>
        </p:spPr>
        <p:txBody>
          <a:bodyPr/>
          <a:lstStyle/>
          <a:p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19B72A-C377-2045-17CA-ABE89A831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40" y="1137920"/>
            <a:ext cx="4683760" cy="505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6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37800-8DD7-F38A-A766-A28FF12B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080" y="833121"/>
            <a:ext cx="6360160" cy="425703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Project-based learning (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технология)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метода проектов: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активное вовлечение студентов в деятельность</a:t>
            </a:r>
            <a:br>
              <a:rPr lang="ru-K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связь обучения с реальной жизнью</a:t>
            </a:r>
            <a:br>
              <a:rPr lang="ru-K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самостоятельности </a:t>
            </a:r>
            <a:br>
              <a:rPr lang="ru-K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коммуникативных навыков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навыков критического мышления и сотрудничества</a:t>
            </a:r>
            <a:br>
              <a:rPr lang="ru-K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развиваются навыки исследования, планирования, презентации </a:t>
            </a:r>
            <a:br>
              <a:rPr lang="ru-K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проектов подходит как итоговое задание по теме </a:t>
            </a:r>
            <a:br>
              <a:rPr lang="ru-K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студенты создают что-то осязаемое: постер, макет, презентацию и т.д. </a:t>
            </a:r>
            <a:br>
              <a:rPr lang="ru-K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85EDD913-23F8-605C-692A-0CA452E3C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508000"/>
            <a:ext cx="4307840" cy="5852159"/>
          </a:xfrm>
        </p:spPr>
      </p:pic>
    </p:spTree>
    <p:extLst>
      <p:ext uri="{BB962C8B-B14F-4D97-AF65-F5344CB8AC3E}">
        <p14:creationId xmlns:p14="http://schemas.microsoft.com/office/powerpoint/2010/main" val="383492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DC6AA-2503-EBF3-F3D3-1339F1A3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142240"/>
            <a:ext cx="7010400" cy="65024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sz="1400" dirty="0"/>
            </a:br>
            <a:br>
              <a:rPr lang="ru-RU" sz="1400" dirty="0"/>
            </a:b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 мини-проекта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your own furniture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профессии мастер столярного и мебельного производства.</a:t>
            </a:r>
            <a:b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могут работать индивидуально или в парах. Они должны выбрать вид мебели, который хотят спроектировать: стол, стул, шкаф, полка и т.д. Выбрать стиль: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minimalism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Составить список материалов и инструментов: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oak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hammer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drill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непосредственно приступить к созданию проекта: нарисовать изделие на листе бумаги (или на компьютере). Подписать детали на английском языке: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drawers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handles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ученик или пара  презентует свой продукт: (предмет мебели, из какого материала сделан, какими качествами обладает данный предмет мебели, чем уникален, где использовать и т.д.)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с низким уровнем владения языком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проект по шаблону, с опорой на вопросы:</a:t>
            </a:r>
            <a:b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What furniture did you design?</a:t>
            </a:r>
            <a:b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What materials did you use?</a:t>
            </a:r>
            <a:b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What tools are necessary?</a:t>
            </a:r>
            <a:b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Why did you choose this style?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превратить мини-проект в конкурс: студенты голосуют за самый оригинальный дизайн.</a:t>
            </a:r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добавляет мотивацию и делает урок интерактивным. </a:t>
            </a:r>
            <a:b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97DEC0-5FB6-B7DA-38D5-F919253D2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60" y="365760"/>
            <a:ext cx="4277359" cy="319024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DF4CC0-39F5-43E3-8DE1-6F33ADF32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0" y="3942080"/>
            <a:ext cx="4378960" cy="25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8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FAC84-9463-3237-ECD5-48BD238E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0" y="365125"/>
            <a:ext cx="6289040" cy="612775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ДМИ (Дидактические многомерные инструменты) </a:t>
            </a:r>
            <a:b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ДМИ – это подход в обучении, при котором материал представляется в виде структурированной схемы, чтобы студент видел не только факты, но и связи между ними.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данной технологии информация подаётся многомерно, используется ЛСС (логико-смысловая схема), студент быстрее понимает и запоминает, развивается логическое и системное мышление. 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Логико-смысловая схема (ЛСС)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один из инструментов ДМИ. Это схема, где: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есть ключевая тема (в центре)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 неё идут смысловые блоки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внутри слова, понятия, примеры 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технологии ДМИ: 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упрощает сложный материал (весь материал урока представлен на схеме)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студентам говорить (монолог, диалог)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удобно для повторения 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подходит для слабых учеников 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84C354-CA05-418A-5802-449ECB877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670560"/>
            <a:ext cx="4521200" cy="5638799"/>
          </a:xfrm>
        </p:spPr>
      </p:pic>
    </p:spTree>
    <p:extLst>
      <p:ext uri="{BB962C8B-B14F-4D97-AF65-F5344CB8AC3E}">
        <p14:creationId xmlns:p14="http://schemas.microsoft.com/office/powerpoint/2010/main" val="357753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10CD5-E812-B242-D745-F8E79C14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2075"/>
          </a:xfrm>
        </p:spPr>
        <p:txBody>
          <a:bodyPr/>
          <a:lstStyle/>
          <a:p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ED311C-AC18-F4D3-601C-094FCF201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78" y="5791200"/>
            <a:ext cx="578644" cy="3857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99EF6C-DA41-3F91-EAA2-9035631B2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65126"/>
            <a:ext cx="108585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7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5B91C-FE61-2898-DAF5-F2AF1667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65125"/>
            <a:ext cx="5425440" cy="5680075"/>
          </a:xfrm>
        </p:spPr>
        <p:txBody>
          <a:bodyPr>
            <a:normAutofit/>
          </a:bodyPr>
          <a:lstStyle/>
          <a:p>
            <a:pPr lvl="0"/>
            <a:r>
              <a:rPr lang="ru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методики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</a:t>
            </a:r>
            <a:r>
              <a:rPr lang="ru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KZ" sz="2400" dirty="0" err="1"/>
              <a:t>формировани</a:t>
            </a:r>
            <a:r>
              <a:rPr lang="ru-RU" sz="2400" dirty="0"/>
              <a:t>ю</a:t>
            </a:r>
            <a:r>
              <a:rPr lang="ru-KZ" sz="2400" dirty="0"/>
              <a:t> профессиональных компетенций </a:t>
            </a:r>
            <a:br>
              <a:rPr lang="ru-RU" sz="800" dirty="0"/>
            </a:br>
            <a:br>
              <a:rPr lang="ru-KZ" sz="2400" dirty="0"/>
            </a:br>
            <a:r>
              <a:rPr lang="ru-RU" sz="2400" dirty="0"/>
              <a:t>- </a:t>
            </a:r>
            <a:r>
              <a:rPr lang="ru-KZ" sz="2400" dirty="0" err="1"/>
              <a:t>развити</a:t>
            </a:r>
            <a:r>
              <a:rPr lang="ru-RU" sz="2400" dirty="0"/>
              <a:t>ю</a:t>
            </a:r>
            <a:r>
              <a:rPr lang="ru-KZ" sz="2400" dirty="0"/>
              <a:t> </a:t>
            </a:r>
            <a:r>
              <a:rPr lang="ru-KZ" sz="2400" dirty="0" err="1"/>
              <a:t>soft</a:t>
            </a:r>
            <a:r>
              <a:rPr lang="ru-KZ" sz="2400" dirty="0"/>
              <a:t> </a:t>
            </a:r>
            <a:r>
              <a:rPr lang="ru-KZ" sz="2400" dirty="0" err="1"/>
              <a:t>skills</a:t>
            </a:r>
            <a:r>
              <a:rPr lang="ru-KZ" sz="2400" dirty="0"/>
              <a:t> </a:t>
            </a:r>
            <a:br>
              <a:rPr lang="ru-RU" sz="800" dirty="0"/>
            </a:br>
            <a:br>
              <a:rPr lang="ru-KZ" sz="2400" dirty="0"/>
            </a:br>
            <a:r>
              <a:rPr lang="ru-RU" sz="2400" dirty="0"/>
              <a:t>- подготовке конкурентоспособного специалиста </a:t>
            </a:r>
            <a:br>
              <a:rPr lang="ru-KZ" sz="2400" dirty="0"/>
            </a:br>
            <a:br>
              <a:rPr lang="ru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4B01D0-113D-1992-6DD3-5581500F8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40" y="751840"/>
            <a:ext cx="5425440" cy="5537200"/>
          </a:xfrm>
        </p:spPr>
      </p:pic>
    </p:spTree>
    <p:extLst>
      <p:ext uri="{BB962C8B-B14F-4D97-AF65-F5344CB8AC3E}">
        <p14:creationId xmlns:p14="http://schemas.microsoft.com/office/powerpoint/2010/main" val="228904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86A80-A1EE-8560-021C-500B221D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6635"/>
          </a:xfrm>
        </p:spPr>
        <p:txBody>
          <a:bodyPr/>
          <a:lstStyle/>
          <a:p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B4A430-64E3-F49D-DB67-DCF98CBA8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97840"/>
            <a:ext cx="10149840" cy="5659120"/>
          </a:xfrm>
        </p:spPr>
      </p:pic>
    </p:spTree>
    <p:extLst>
      <p:ext uri="{BB962C8B-B14F-4D97-AF65-F5344CB8AC3E}">
        <p14:creationId xmlns:p14="http://schemas.microsoft.com/office/powerpoint/2010/main" val="277855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29055-005F-231B-63A5-A79F87ED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10515600" cy="274796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учим не английскому языку – мы учим использовать английский в профессии»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b="1" dirty="0"/>
              <a:t>Актуальность</a:t>
            </a:r>
            <a:br>
              <a:rPr lang="ru-RU" sz="800" b="1" dirty="0"/>
            </a:br>
            <a:br>
              <a:rPr lang="x-none" sz="3100" dirty="0"/>
            </a:br>
            <a:r>
              <a:rPr lang="ru-RU" sz="3100" dirty="0"/>
              <a:t>- </a:t>
            </a:r>
            <a:r>
              <a:rPr lang="x-none" sz="2400" dirty="0"/>
              <a:t>Глобализация и цифровизация </a:t>
            </a:r>
            <a:br>
              <a:rPr lang="x-none" sz="2400" dirty="0"/>
            </a:br>
            <a:r>
              <a:rPr lang="ru-RU" sz="2400" dirty="0"/>
              <a:t>- </a:t>
            </a:r>
            <a:r>
              <a:rPr lang="x-none" sz="2400" dirty="0"/>
              <a:t>Повышенные требования к специалистам </a:t>
            </a:r>
            <a:br>
              <a:rPr lang="x-none" sz="2400" dirty="0"/>
            </a:br>
            <a:r>
              <a:rPr lang="ru-RU" sz="2400" dirty="0"/>
              <a:t>- </a:t>
            </a:r>
            <a:r>
              <a:rPr lang="x-none" sz="2400" dirty="0"/>
              <a:t>Английский язык = часть профессиональной компетентности </a:t>
            </a:r>
            <a:br>
              <a:rPr lang="x-none" sz="2400" dirty="0"/>
            </a:br>
            <a:r>
              <a:rPr lang="ru-RU" sz="2400" dirty="0"/>
              <a:t>- </a:t>
            </a:r>
            <a:r>
              <a:rPr lang="x-none" sz="2400" dirty="0"/>
              <a:t>Востребованность на рынке труда </a:t>
            </a:r>
            <a:br>
              <a:rPr lang="x-none" dirty="0"/>
            </a:br>
            <a:endParaRPr lang="x-non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4383E3-2772-1283-760E-11D6F822B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243" y="1272580"/>
            <a:ext cx="3231357" cy="46182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31D18A-F745-C3EB-DC90-B6C576E6A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" y="3678792"/>
            <a:ext cx="5923280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9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B6EF9-44CD-E284-ADF0-BBFA5C6E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906" y="273133"/>
            <a:ext cx="6115792" cy="629392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обучения английскому языку в системе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практическая направленность  (язык нужен для работы, а не для абстрактного общения);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ограниченное количество часов (это требует оптимизации содержания обучения и использование эффективных методик);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разный уровень подготовки студентов (требует применения дифференцированного подхода, позволяющего учитывать индивидуальные особенности студентов);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-ориентация на конкретную специальность (парикмахерское искусство, мебельное производство, токарное дело и др.);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7" y="676894"/>
            <a:ext cx="5498275" cy="5701949"/>
          </a:xfrm>
        </p:spPr>
      </p:pic>
    </p:spTree>
    <p:extLst>
      <p:ext uri="{BB962C8B-B14F-4D97-AF65-F5344CB8AC3E}">
        <p14:creationId xmlns:p14="http://schemas.microsoft.com/office/powerpoint/2010/main" val="195222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365124"/>
            <a:ext cx="5354320" cy="60559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обучения </a:t>
            </a:r>
            <a:b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лексика; 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тексты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(чтение технической документации, инструкции к  краске для волос, различным косметическим средствам, работа с техническими паспортами, составление резюме);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коммуникативные ситуации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(умение взаимодействовать с клиентами, уточнение параметров обработки детали, обсуждение заказа предмета мебели и т.д.)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1B7207-9491-1FBA-654D-312AF23E0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680720"/>
            <a:ext cx="4907280" cy="5547043"/>
          </a:xfrm>
        </p:spPr>
      </p:pic>
    </p:spTree>
    <p:extLst>
      <p:ext uri="{BB962C8B-B14F-4D97-AF65-F5344CB8AC3E}">
        <p14:creationId xmlns:p14="http://schemas.microsoft.com/office/powerpoint/2010/main" val="223955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56C9A-D093-71F4-57BF-6466BDF4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520"/>
            <a:ext cx="7106920" cy="6441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методические приёмы обучения</a:t>
            </a:r>
            <a:b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Английский для специальных целей (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specific purposes – ESP)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строится вокруг профессиональной лексики и ситуаций.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 </a:t>
            </a:r>
            <a:r>
              <a:rPr lang="en-US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CCQ (Concept </a:t>
            </a:r>
            <a:r>
              <a:rPr lang="en-US" sz="2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Cheking</a:t>
            </a:r>
            <a:r>
              <a:rPr lang="en-US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Questions)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CCQ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нужны, чтобы: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Проверить понимание нового слова  без прямого перевода 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Выявить ошибки или недопонимание 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значение нового слова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мышление студента 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CCQ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быть короткими и подразумевать ответ “да” или “нет”.</a:t>
            </a:r>
            <a:b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CCQ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Hairstylist</a:t>
            </a:r>
            <a:r>
              <a:rPr lang="en-US" sz="1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tools</a:t>
            </a:r>
            <a:b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✂️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Scissors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we use scissors to cut hair?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(Yes)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scissors  sharp or soft?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(Sharp)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use scissors to dry hair?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(No)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1800" dirty="0"/>
            </a:br>
            <a:endParaRPr lang="ru-KZ" sz="1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EA7F388-10CA-22BD-4A38-B3A1AF5D9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04800"/>
            <a:ext cx="3850640" cy="6197600"/>
          </a:xfrm>
        </p:spPr>
      </p:pic>
    </p:spTree>
    <p:extLst>
      <p:ext uri="{BB962C8B-B14F-4D97-AF65-F5344CB8AC3E}">
        <p14:creationId xmlns:p14="http://schemas.microsoft.com/office/powerpoint/2010/main" val="357724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AF60A-E587-F8B0-4C6C-57985D166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920" y="111760"/>
            <a:ext cx="7223760" cy="6746239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Gamification –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метод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позволяют осуществлять дифференцированный подход к студентам, вовлекать каждого студента в работу, учитывая его уровень подготовки по языку.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quick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можно как каждый сам за себя, так и разбившись на группы или команды. Преподаватель задаёт тему, например: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Woodworking tools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1-й игрок вытягивает карточку со словом. Второе слово по теме называет другой игрок или другая команда. В это время можно передавать друг другу какой-нибудь предмет: ручку, флажок и т.д. Выбывает тот или не зарабатывает очко та команда, кто не сможет назвать слово, когда на нём остановится ход. 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«Flashcard match» (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студентов с низким уровнем владения языком 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играть: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Раздаются карточки: на одних -  слова (например,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scissors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на других – картинки или перевод.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ищут пару.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18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игры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практикуют реальное общение 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погружают в реальные ситуации ( «В салоне красоты», « В ателье», «Ремонт мебели», «Заказ мебели» )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коммуникативных навыков, снижение страха говорить </a:t>
            </a:r>
            <a:br>
              <a:rPr lang="ru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 с низким уровнем владения языком предлагается составить диалоги по шаблону. </a:t>
            </a:r>
            <a:br>
              <a:rPr lang="ru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EEED51-B880-4322-FADD-E14B6E149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416560"/>
            <a:ext cx="3850640" cy="6055360"/>
          </a:xfrm>
        </p:spPr>
      </p:pic>
    </p:spTree>
    <p:extLst>
      <p:ext uri="{BB962C8B-B14F-4D97-AF65-F5344CB8AC3E}">
        <p14:creationId xmlns:p14="http://schemas.microsoft.com/office/powerpoint/2010/main" val="422317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A3C5D-93AA-0877-3002-F7C30089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72720"/>
            <a:ext cx="5963920" cy="633984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CLIL  (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and language integrated learning) – </a:t>
            </a: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 профессиональными дисциплинами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Идёт тесная связь с профессией, более глубокое усвоение материала.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мебельное производство.  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спецдисциплинах изучается древесина, виды и свойства древесины.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 species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wood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же тему студенты осваивают на уроках английского языка. Через английский идёт повторение и закрепление материала, изученного на спецдисциплинах. </a:t>
            </a:r>
            <a:b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97FCBF-FAF3-D62C-BE03-D7D20C99A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40" y="1117600"/>
            <a:ext cx="4795520" cy="4663440"/>
          </a:xfrm>
        </p:spPr>
      </p:pic>
    </p:spTree>
    <p:extLst>
      <p:ext uri="{BB962C8B-B14F-4D97-AF65-F5344CB8AC3E}">
        <p14:creationId xmlns:p14="http://schemas.microsoft.com/office/powerpoint/2010/main" val="24759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6FF18-C36E-AFA8-DD81-0FCD18D2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365125"/>
            <a:ext cx="6766560" cy="6320155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(Информационно-коммуникационные технологии):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интерактивной доски, компьютерных презентаций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Power Point,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видеороликов с сайта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tube,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фильмов.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онлайн платформ</a:t>
            </a:r>
            <a:b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meet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уроки, видеоконференции</a:t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тестов, опросов, для проверки знаний</a:t>
            </a:r>
            <a:br>
              <a:rPr lang="ru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онлайн сервис для создания интерактивных заданий. Позволяет создавать тесты, опросы, викторины.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платформы позволяют: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урок интерактивным </a:t>
            </a:r>
            <a:b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быстро проверять знания</a:t>
            </a:r>
            <a:b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вовлекать всех учеников </a:t>
            </a:r>
            <a:b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повышают мотивацию </a:t>
            </a:r>
            <a:b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A4289B8-069C-8B4E-B7D1-C0980798D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1" y="711200"/>
            <a:ext cx="4358640" cy="5587999"/>
          </a:xfrm>
        </p:spPr>
      </p:pic>
    </p:spTree>
    <p:extLst>
      <p:ext uri="{BB962C8B-B14F-4D97-AF65-F5344CB8AC3E}">
        <p14:creationId xmlns:p14="http://schemas.microsoft.com/office/powerpoint/2010/main" val="329272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C5872-DEC1-0437-A71D-C3669CF7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65125"/>
            <a:ext cx="5852160" cy="5172075"/>
          </a:xfrm>
        </p:spPr>
        <p:txBody>
          <a:bodyPr>
            <a:normAutofit fontScale="90000"/>
          </a:bodyPr>
          <a:lstStyle/>
          <a:p>
            <a:pPr lvl="0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интерактивных тестов:</a:t>
            </a:r>
            <a:b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dirty="0"/>
            </a:b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choice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(Выбери правильный вариант ответа)</a:t>
            </a:r>
            <a:br>
              <a:rPr lang="ru-KZ" sz="2200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tool is used to cut wood?</a:t>
            </a:r>
            <a:b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hammer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saw ✅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brush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rue / False (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или неверно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hammer is used for cutting wood.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(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Соотнесение)</a:t>
            </a:r>
            <a:br>
              <a:rPr lang="ru-KZ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Соедини инструмент и функцию</a:t>
            </a:r>
            <a:br>
              <a:rPr lang="ru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hammer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nail</a:t>
            </a:r>
            <a:br>
              <a:rPr lang="ru-KZ" sz="2200" dirty="0"/>
            </a:br>
            <a:br>
              <a:rPr lang="ru-RU" b="1" dirty="0"/>
            </a:br>
            <a:br>
              <a:rPr lang="ru-KZ" dirty="0"/>
            </a:br>
            <a:br>
              <a:rPr lang="ru-KZ" dirty="0"/>
            </a:br>
            <a:r>
              <a:rPr lang="en-US" dirty="0"/>
              <a:t> </a:t>
            </a:r>
            <a:br>
              <a:rPr lang="ru-KZ" dirty="0"/>
            </a:b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3D90A9-704A-66B9-3A0D-678762A78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40" y="365125"/>
            <a:ext cx="3937000" cy="275232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D13F4A-FA76-39A9-F592-1E276EFC1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3530599"/>
            <a:ext cx="3215640" cy="30638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0195FA-CABF-A1BD-5F71-A2ED816B1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45" y="3112888"/>
            <a:ext cx="3114675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54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1347</Words>
  <Application>Microsoft Office PowerPoint</Application>
  <PresentationFormat>Широкоэкранный</PresentationFormat>
  <Paragraphs>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«Усть-Каменогорский колледж технологии и сервиса» УО ВКО     English for skills: особенности обучения английскому языку в системе ТиПО    КОДИНЦЕВА ОКСАНА ВЛАДИМИРОВНА  </vt:lpstr>
      <vt:lpstr>«Мы учим не английскому языку – мы учим использовать английский в профессии»  Актуальность  - Глобализация и цифровизация  - Повышенные требования к специалистам  - Английский язык = часть профессиональной компетентности  - Востребованность на рынке труда  </vt:lpstr>
      <vt:lpstr>Особенности обучения английскому языку в системе ТиПО  - практическая направленность  (язык нужен для работы, а не для абстрактного общения);  - ограниченное количество часов (это требует оптимизации содержания обучения и использование эффективных методик);  - разный уровень подготовки студентов (требует применения дифференцированного подхода, позволяющего учитывать индивидуальные особенности студентов);  -ориентация на конкретную специальность (парикмахерское искусство, мебельное производство, токарное дело и др.);  </vt:lpstr>
      <vt:lpstr>Содержание обучения   - профессиональная лексика;   - специализированные тексты (чтение технической документации, инструкции к  краске для волос, различным косметическим средствам, работа с техническими паспортами, составление резюме);   - типичные коммуникативные ситуации (умение взаимодействовать с клиентами, уточнение параметров обработки детали, обсуждение заказа предмета мебели и т.д.)</vt:lpstr>
      <vt:lpstr>Эффективные методические приёмы обучения  - Английский для специальных целей (English for specific purposes – ESP):  обучение строится вокруг профессиональной лексики и ситуаций.  Приём  CCQ (Concept Cheking Questions) – контрольные вопросы   CCQ нужны, чтобы: - Проверить понимание нового слова  без прямого перевода  - Выявить ошибки или недопонимание  - Закрепить значение нового слова - Активизировать мышление студента   Вопросы CCQ должны быть короткими и подразумевать ответ “да” или “нет”.  Пример CCQ на тему Hairstylist,s tools  ✂️ Scissors Do we use scissors to cut hair? (Yes)  Are scissors  sharp or soft? (Sharp)  Can we use scissors to dry hair? (No)   </vt:lpstr>
      <vt:lpstr>Gamification – игровой метод  Игры позволяют осуществлять дифференцированный подход к студентам, вовлекать каждого студента в работу, учитывая его уровень подготовки по языку.  Игра «Topic»  (или «Be quick») Играть можно как каждый сам за себя, так и разбившись на группы или команды. Преподаватель задаёт тему, например:  Woodworking tools. 1-й игрок вытягивает карточку со словом. Второе слово по теме называет другой игрок или другая команда. В это время можно передавать друг другу какой-нибудь предмет: ручку, флажок и т.д. Выбывает тот или не зарабатывает очко та команда, кто не сможет назвать слово, когда на нём остановится ход.   Игра «Flashcard match» (Найди пару) – для студентов с низким уровнем владения языком  Как играть: Раздаются карточки: на одних -  слова (например, hair, comb, scissors),  на других – картинки или перевод. Студенты ищут пару.  Ролевые игры - практикуют реальное общение  - погружают в реальные ситуации ( «В салоне красоты», « В ателье», «Ремонт мебели», «Заказ мебели» ) - развитие коммуникативных навыков, снижение страха говорить   Студентам с низким уровнем владения языком предлагается составить диалоги по шаблону.  </vt:lpstr>
      <vt:lpstr>Метод CLIL  (Content and language integrated learning) – интеграция с профессиональными дисциплинами   Идёт тесная связь с профессией, более глубокое усвоение материала.  Например, мебельное производство.    На спецдисциплинах изучается древесина, виды и свойства древесины. (Wood. Wood species. Properties of wood.)   Такую же тему студенты осваивают на уроках английского языка. Через английский идёт повторение и закрепление материала, изученного на спецдисциплинах.  </vt:lpstr>
      <vt:lpstr>ИКТ (Информационно-коммуникационные технологии): использование интерактивной доски, компьютерных презентаций в Microsoft Power Point, видеороликов с сайта You tube, учебных фильмов.  Использование  онлайн платформ  Google meet – онлайн уроки, видеоконференции  Google Форма – создание тестов, опросов, для проверки знаний  Kahoot - это онлайн сервис для создания интерактивных заданий. Позволяет создавать тесты, опросы, викторины.   Данные платформы позволяют: - делать урок интерактивным  - быстро проверять знания  - вовлекать всех учеников  - повышают мотивацию  </vt:lpstr>
      <vt:lpstr>     Виды интерактивных тестов:  Multiple choice (Выбери правильный вариант ответа) What tool is used to cut wood? a) hammer b) saw ✅ c) brush  Тrue / False (Верно или неверно) A hammer is used for cutting wood. → False   Matching (Соотнесение)  Соедини инструмент и функцию saw → cut wood  hammer → hit nail      </vt:lpstr>
      <vt:lpstr>  Project-based learning (Проектная технология)  Преимущества метода проектов:  - активное вовлечение студентов в деятельность - связь обучения с реальной жизнью - развитие самостоятельности  -развитие коммуникативных навыков - развитие навыков критического мышления и сотрудничества - развиваются навыки исследования, планирования, презентации  - метод проектов подходит как итоговое задание по теме  - студенты создают что-то осязаемое: постер, макет, презентацию и т.д.  </vt:lpstr>
      <vt:lpstr>   Пример  мини-проекта «Design your own furniture» для профессии мастер столярного и мебельного производства.  Студенты могут работать индивидуально или в парах. Они должны выбрать вид мебели, который хотят спроектировать: стол, стул, шкаф, полка и т.д. Выбрать стиль: modern, classic, minimalism. Составить список материалов и инструментов: wood, oak, saw, hammer, drill, brush. И непосредственно приступить к созданию проекта: нарисовать изделие на листе бумаги (или на компьютере). Подписать детали на английском языке: top, legs, drawers, handles и т.д. Каждый ученик или пара  презентует свой продукт: (предмет мебели, из какого материала сделан, какими качествами обладает данный предмет мебели, чем уникален, где использовать и т.д.)  Студенты с низким уровнем владения языком выполняют проект по шаблону, с опорой на вопросы: - What furniture did you design? - What materials did you use? - What tools are necessary? - Why did you choose this style?  Можно превратить мини-проект в конкурс: студенты голосуют за самый оригинальный дизайн. Это добавляет мотивацию и делает урок интерактивным.   </vt:lpstr>
      <vt:lpstr>Технология ДМИ (Дидактические многомерные инструменты)   Технология ДМИ – это подход в обучении, при котором материал представляется в виде структурированной схемы, чтобы студент видел не только факты, но и связи между ними.   При использовании данной технологии информация подаётся многомерно, используется ЛСС (логико-смысловая схема), студент быстрее понимает и запоминает, развивается логическое и системное мышление.   Логико-смысловая схема (ЛСС) – это один из инструментов ДМИ. Это схема, где: - есть ключевая тема (в центре) - от неё идут смысловые блоки - внутри слова, понятия, примеры   Преимущества технологии ДМИ:  - упрощает сложный материал (весь материал урока представлен на схеме) - помогает студентам говорить (монолог, диалог) - удобно для повторения  - подходит для слабых учеников  </vt:lpstr>
      <vt:lpstr>Презентация PowerPoint</vt:lpstr>
      <vt:lpstr>Эффективные методики способствуют:   - формированию профессиональных компетенций   - развитию soft skills   - подготовке конкурентоспособного специалиста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«Усть-Каменогорский колледж технологии и сервиса» УО ВКО     English for skills: особенности обучения английскому языку в системе ТиПО    КОДИНЦЕВА ОКСАНА ВЛАДИМИРОВНА  </dc:title>
  <dc:creator>techno27082021@outlook.com</dc:creator>
  <cp:lastModifiedBy>techno27082021@outlook.com</cp:lastModifiedBy>
  <cp:revision>25</cp:revision>
  <dcterms:created xsi:type="dcterms:W3CDTF">2026-03-29T16:56:40Z</dcterms:created>
  <dcterms:modified xsi:type="dcterms:W3CDTF">2026-04-04T16:48:19Z</dcterms:modified>
</cp:coreProperties>
</file>