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79" r:id="rId2"/>
    <p:sldMasterId id="2147483823" r:id="rId3"/>
    <p:sldMasterId id="2147483947" r:id="rId4"/>
    <p:sldMasterId id="2147483963" r:id="rId5"/>
    <p:sldMasterId id="2147483979" r:id="rId6"/>
    <p:sldMasterId id="2147483995" r:id="rId7"/>
  </p:sldMasterIdLst>
  <p:notesMasterIdLst>
    <p:notesMasterId r:id="rId18"/>
  </p:notesMasterIdLst>
  <p:sldIdLst>
    <p:sldId id="1071" r:id="rId8"/>
    <p:sldId id="1073" r:id="rId9"/>
    <p:sldId id="1215" r:id="rId10"/>
    <p:sldId id="1227" r:id="rId11"/>
    <p:sldId id="1226" r:id="rId12"/>
    <p:sldId id="1229" r:id="rId13"/>
    <p:sldId id="1224" r:id="rId14"/>
    <p:sldId id="1223" r:id="rId15"/>
    <p:sldId id="1225" r:id="rId16"/>
    <p:sldId id="1197" r:id="rId17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65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7287" userDrawn="1">
          <p15:clr>
            <a:srgbClr val="A4A3A4"/>
          </p15:clr>
        </p15:guide>
        <p15:guide id="4" orient="horz" pos="255" userDrawn="1">
          <p15:clr>
            <a:srgbClr val="A4A3A4"/>
          </p15:clr>
        </p15:guide>
        <p15:guide id="5" pos="2910" userDrawn="1">
          <p15:clr>
            <a:srgbClr val="A4A3A4"/>
          </p15:clr>
        </p15:guide>
        <p15:guide id="6" pos="3863" userDrawn="1">
          <p15:clr>
            <a:srgbClr val="A4A3A4"/>
          </p15:clr>
        </p15:guide>
        <p15:guide id="7" pos="4611" userDrawn="1">
          <p15:clr>
            <a:srgbClr val="A4A3A4"/>
          </p15:clr>
        </p15:guide>
        <p15:guide id="8" orient="horz" pos="2727" userDrawn="1">
          <p15:clr>
            <a:srgbClr val="A4A3A4"/>
          </p15:clr>
        </p15:guide>
        <p15:guide id="9" pos="2048" userDrawn="1">
          <p15:clr>
            <a:srgbClr val="A4A3A4"/>
          </p15:clr>
        </p15:guide>
        <p15:guide id="10" orient="horz" pos="3135" userDrawn="1">
          <p15:clr>
            <a:srgbClr val="A4A3A4"/>
          </p15:clr>
        </p15:guide>
        <p15:guide id="11" orient="horz" pos="799" userDrawn="1">
          <p15:clr>
            <a:srgbClr val="A4A3A4"/>
          </p15:clr>
        </p15:guide>
        <p15:guide id="12" pos="7378" userDrawn="1">
          <p15:clr>
            <a:srgbClr val="A4A3A4"/>
          </p15:clr>
        </p15:guide>
        <p15:guide id="13" pos="2911">
          <p15:clr>
            <a:srgbClr val="A4A3A4"/>
          </p15:clr>
        </p15:guide>
        <p15:guide id="14" pos="737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kolevsv007@outlook.com" initials="k" lastIdx="7" clrIdx="0">
    <p:extLst/>
  </p:cmAuthor>
  <p:cmAuthor id="2" name="Константин Подоляк" initials="КП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48E"/>
    <a:srgbClr val="000099"/>
    <a:srgbClr val="0033CC"/>
    <a:srgbClr val="4E6F94"/>
    <a:srgbClr val="A83E91"/>
    <a:srgbClr val="EF7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85" autoAdjust="0"/>
    <p:restoredTop sz="96405"/>
  </p:normalViewPr>
  <p:slideViewPr>
    <p:cSldViewPr snapToGrid="0" snapToObjects="1" showGuides="1">
      <p:cViewPr>
        <p:scale>
          <a:sx n="80" d="100"/>
          <a:sy n="80" d="100"/>
        </p:scale>
        <p:origin x="-84" y="-600"/>
      </p:cViewPr>
      <p:guideLst>
        <p:guide orient="horz" pos="4065"/>
        <p:guide orient="horz" pos="255"/>
        <p:guide orient="horz" pos="2727"/>
        <p:guide orient="horz" pos="3135"/>
        <p:guide orient="horz" pos="799"/>
        <p:guide pos="415"/>
        <p:guide pos="7287"/>
        <p:guide pos="2910"/>
        <p:guide pos="3863"/>
        <p:guide pos="4611"/>
        <p:guide pos="2048"/>
        <p:guide pos="7378"/>
        <p:guide pos="2911"/>
        <p:guide pos="73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2950475" cy="498773"/>
          </a:xfrm>
          <a:prstGeom prst="rect">
            <a:avLst/>
          </a:prstGeom>
        </p:spPr>
        <p:txBody>
          <a:bodyPr vert="horz" lIns="91550" tIns="45774" rIns="91550" bIns="4577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44" y="1"/>
            <a:ext cx="2950475" cy="498773"/>
          </a:xfrm>
          <a:prstGeom prst="rect">
            <a:avLst/>
          </a:prstGeom>
        </p:spPr>
        <p:txBody>
          <a:bodyPr vert="horz" lIns="91550" tIns="45774" rIns="91550" bIns="45774" rtlCol="0"/>
          <a:lstStyle>
            <a:lvl1pPr algn="r">
              <a:defRPr sz="1200"/>
            </a:lvl1pPr>
          </a:lstStyle>
          <a:p>
            <a:fld id="{2DE5057F-D2F4-5C43-826B-F356662F9F4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4" rIns="91550" bIns="457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74"/>
            <a:ext cx="5447030" cy="3914239"/>
          </a:xfrm>
          <a:prstGeom prst="rect">
            <a:avLst/>
          </a:prstGeom>
        </p:spPr>
        <p:txBody>
          <a:bodyPr vert="horz" lIns="91550" tIns="45774" rIns="91550" bIns="4577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442154"/>
            <a:ext cx="2950475" cy="498772"/>
          </a:xfrm>
          <a:prstGeom prst="rect">
            <a:avLst/>
          </a:prstGeom>
        </p:spPr>
        <p:txBody>
          <a:bodyPr vert="horz" lIns="91550" tIns="45774" rIns="91550" bIns="4577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44" y="9442154"/>
            <a:ext cx="2950475" cy="498772"/>
          </a:xfrm>
          <a:prstGeom prst="rect">
            <a:avLst/>
          </a:prstGeom>
        </p:spPr>
        <p:txBody>
          <a:bodyPr vert="horz" lIns="91550" tIns="45774" rIns="91550" bIns="45774" rtlCol="0" anchor="b"/>
          <a:lstStyle>
            <a:lvl1pPr algn="r">
              <a:defRPr sz="1200"/>
            </a:lvl1pPr>
          </a:lstStyle>
          <a:p>
            <a:fld id="{26810FA9-5F69-794A-84AC-E6E2A75F3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5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56" y="-7434"/>
            <a:ext cx="2609385" cy="713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820"/>
            <a:ext cx="4248404" cy="4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2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66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70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70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93386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98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56" y="-7434"/>
            <a:ext cx="2609385" cy="71356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045663-F304-65CD-849F-14EE3ECCD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881" y="1585110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A471FF-E16F-F00C-774E-C71DC453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EA4CAF-11F6-95D6-3745-F423DA1F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820"/>
            <a:ext cx="4248404" cy="4210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F063AF7-279F-93E6-BAFB-1A28D4019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73" y="420271"/>
            <a:ext cx="10515600" cy="1325563"/>
          </a:xfrm>
        </p:spPr>
        <p:txBody>
          <a:bodyPr>
            <a:normAutofit/>
          </a:bodyPr>
          <a:lstStyle>
            <a:lvl1pPr>
              <a:defRPr sz="2600" b="1" i="0">
                <a:latin typeface="Montserrat" pitchFamily="2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F9E7D7CC-01AB-01F4-CE39-CD608089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7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63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A5CE91-A6C8-78B4-4BAF-2D96FE937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611" y="-1299680"/>
            <a:ext cx="10515600" cy="2852737"/>
          </a:xfrm>
        </p:spPr>
        <p:txBody>
          <a:bodyPr anchor="b">
            <a:normAutofit/>
          </a:bodyPr>
          <a:lstStyle>
            <a:lvl1pPr>
              <a:defRPr sz="2600"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0CEBAB-7C64-0F74-B3CB-752CEEC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A532-DE01-9B48-9167-CF38CF05C394}" type="datetime1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69FCF3-3C98-3712-0507-4AF444C1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FED707-59C9-1715-8F92-F7D2A6638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820"/>
            <a:ext cx="4248404" cy="421097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03D11A2B-5DB6-DF84-FF52-8DD9A581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7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082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2977D-4D21-9E6F-BCBF-90A0B706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43" y="4860925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768B1815-CFF9-5083-6B96-A2B6E633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76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69484AD4-4910-5D40-8D60-4E786FD77D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692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096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65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28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901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60F2-CACF-3B4E-BC4E-A8BC69140448}" type="datetime1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86376E-A24E-CF48-8668-84E25D994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820"/>
            <a:ext cx="4248404" cy="4210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6A4CC7-46CE-FFB4-45B2-D3A40E52A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019"/>
          <a:stretch/>
        </p:blipFill>
        <p:spPr>
          <a:xfrm rot="10800000">
            <a:off x="9582656" y="-7434"/>
            <a:ext cx="2609385" cy="7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64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342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409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953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17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815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124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67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712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264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184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73698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939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367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533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734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777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793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305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838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15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60F2-CACF-3B4E-BC4E-A8BC691404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86376E-A24E-CF48-8668-84E25D994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6A4CC7-46CE-FFB4-45B2-D3A40E52A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5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/>
              <a:t>06.04.2026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2984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86718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79691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0913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766E-5B16-4657-B265-36AB24C146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2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F754-7C41-9C45-BA82-BA78E70450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F9043C6-237C-79F8-95D4-09BF895B8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28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18977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31355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76298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67928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6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/>
              <a:t>06.04.2026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93881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045663-F304-65CD-849F-14EE3ECCD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881" y="1585110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A471FF-E16F-F00C-774E-C71DC453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EA4CAF-11F6-95D6-3745-F423DA1F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F063AF7-279F-93E6-BAFB-1A28D4019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73" y="420211"/>
            <a:ext cx="10515600" cy="1325563"/>
          </a:xfrm>
        </p:spPr>
        <p:txBody>
          <a:bodyPr>
            <a:normAutofit/>
          </a:bodyPr>
          <a:lstStyle>
            <a:lvl1pPr>
              <a:defRPr sz="2600" b="1" i="0">
                <a:latin typeface="Montserrat" pitchFamily="2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F9E7D7CC-01AB-01F4-CE39-CD608089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23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A5CE91-A6C8-78B4-4BAF-2D96FE937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611" y="-1299680"/>
            <a:ext cx="10515600" cy="2852737"/>
          </a:xfrm>
        </p:spPr>
        <p:txBody>
          <a:bodyPr anchor="b">
            <a:normAutofit/>
          </a:bodyPr>
          <a:lstStyle>
            <a:lvl1pPr>
              <a:defRPr sz="2600"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0CEBAB-7C64-0F74-B3CB-752CEEC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A532-DE01-9B48-9167-CF38CF05C3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69FCF3-3C98-3712-0507-4AF444C1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FED707-59C9-1715-8F92-F7D2A6638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03D11A2B-5DB6-DF84-FF52-8DD9A581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298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2977D-4D21-9E6F-BCBF-90A0B706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43" y="4860865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768B1815-CFF9-5083-6B96-A2B6E633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30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65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60F2-CACF-3B4E-BC4E-A8BC691404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86376E-A24E-CF48-8668-84E25D994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6A4CC7-46CE-FFB4-45B2-D3A40E52A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518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34265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17124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88483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766E-5B16-4657-B265-36AB24C146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669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F754-7C41-9C45-BA82-BA78E70450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F9043C6-237C-79F8-95D4-09BF895B8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5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766E-5B16-4657-B265-36AB24C146A7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583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00470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47950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22632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07168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83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045663-F304-65CD-849F-14EE3ECCD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881" y="1585110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A471FF-E16F-F00C-774E-C71DC453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EA4CAF-11F6-95D6-3745-F423DA1F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F063AF7-279F-93E6-BAFB-1A28D4019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73" y="420211"/>
            <a:ext cx="10515600" cy="1325563"/>
          </a:xfrm>
        </p:spPr>
        <p:txBody>
          <a:bodyPr>
            <a:normAutofit/>
          </a:bodyPr>
          <a:lstStyle>
            <a:lvl1pPr>
              <a:defRPr sz="2600" b="1" i="0">
                <a:latin typeface="Montserrat" pitchFamily="2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F9E7D7CC-01AB-01F4-CE39-CD608089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78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A5CE91-A6C8-78B4-4BAF-2D96FE937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611" y="-1299680"/>
            <a:ext cx="10515600" cy="2852737"/>
          </a:xfrm>
        </p:spPr>
        <p:txBody>
          <a:bodyPr anchor="b">
            <a:normAutofit/>
          </a:bodyPr>
          <a:lstStyle>
            <a:lvl1pPr>
              <a:defRPr sz="2600"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0CEBAB-7C64-0F74-B3CB-752CEEC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A532-DE01-9B48-9167-CF38CF05C3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69FCF3-3C98-3712-0507-4AF444C1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FED707-59C9-1715-8F92-F7D2A6638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03D11A2B-5DB6-DF84-FF52-8DD9A581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0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2977D-4D21-9E6F-BCBF-90A0B706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43" y="4860865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768B1815-CFF9-5083-6B96-A2B6E633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32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78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60F2-CACF-3B4E-BC4E-A8BC691404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86376E-A24E-CF48-8668-84E25D994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6A4CC7-46CE-FFB4-45B2-D3A40E52A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9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F754-7C41-9C45-BA82-BA78E70450C0}" type="datetime1">
              <a:rPr lang="ru-RU" smtClean="0"/>
              <a:t>06.04.2026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F9043C6-237C-79F8-95D4-09BF895B8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3445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020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9265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42730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766E-5B16-4657-B265-36AB24C146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138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F754-7C41-9C45-BA82-BA78E70450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F9043C6-237C-79F8-95D4-09BF895B8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54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33114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21867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6684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14384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5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/>
              <a:t>06.04.2026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923525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045663-F304-65CD-849F-14EE3ECCD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881" y="1585110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A471FF-E16F-F00C-774E-C71DC453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EA4CAF-11F6-95D6-3745-F423DA1F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F063AF7-279F-93E6-BAFB-1A28D4019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73" y="420211"/>
            <a:ext cx="10515600" cy="1325563"/>
          </a:xfrm>
        </p:spPr>
        <p:txBody>
          <a:bodyPr>
            <a:normAutofit/>
          </a:bodyPr>
          <a:lstStyle>
            <a:lvl1pPr>
              <a:defRPr sz="2600" b="1" i="0">
                <a:latin typeface="Montserrat" pitchFamily="2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F9E7D7CC-01AB-01F4-CE39-CD608089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447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A5CE91-A6C8-78B4-4BAF-2D96FE937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611" y="-1299680"/>
            <a:ext cx="10515600" cy="2852737"/>
          </a:xfrm>
        </p:spPr>
        <p:txBody>
          <a:bodyPr anchor="b">
            <a:normAutofit/>
          </a:bodyPr>
          <a:lstStyle>
            <a:lvl1pPr>
              <a:defRPr sz="2600"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0CEBAB-7C64-0F74-B3CB-752CEEC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A532-DE01-9B48-9167-CF38CF05C3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69FCF3-3C98-3712-0507-4AF444C1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FED707-59C9-1715-8F92-F7D2A6638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03D11A2B-5DB6-DF84-FF52-8DD9A581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2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2977D-4D21-9E6F-BCBF-90A0B706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43" y="4860865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768B1815-CFF9-5083-6B96-A2B6E633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83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177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60F2-CACF-3B4E-BC4E-A8BC691404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86376E-A24E-CF48-8668-84E25D994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6A4CC7-46CE-FFB4-45B2-D3A40E52A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975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92599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91404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43934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766E-5B16-4657-B265-36AB24C146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50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F754-7C41-9C45-BA82-BA78E70450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F9043C6-237C-79F8-95D4-09BF895B8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4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/>
              <a:t>06.04.2026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10966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73504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70087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59720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34853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330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64BA7FD-6B85-BCA6-84D4-1ADFF36A1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19"/>
          <a:stretch/>
        </p:blipFill>
        <p:spPr>
          <a:xfrm rot="10800000">
            <a:off x="9582616" y="-7434"/>
            <a:ext cx="2609385" cy="71356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045663-F304-65CD-849F-14EE3ECCD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881" y="1585110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A471FF-E16F-F00C-774E-C71DC453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9AC6-1FBE-B64B-AE16-F49AFF8BA5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EA4CAF-11F6-95D6-3745-F423DA1F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EA82E6-2FC3-5A00-20D3-DCB2502D0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F063AF7-279F-93E6-BAFB-1A28D4019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73" y="420211"/>
            <a:ext cx="10515600" cy="1325563"/>
          </a:xfrm>
        </p:spPr>
        <p:txBody>
          <a:bodyPr>
            <a:normAutofit/>
          </a:bodyPr>
          <a:lstStyle>
            <a:lvl1pPr>
              <a:defRPr sz="2600" b="1" i="0">
                <a:latin typeface="Montserrat" pitchFamily="2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F9E7D7CC-01AB-01F4-CE39-CD608089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563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A5CE91-A6C8-78B4-4BAF-2D96FE937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611" y="-1299680"/>
            <a:ext cx="10515600" cy="2852737"/>
          </a:xfrm>
        </p:spPr>
        <p:txBody>
          <a:bodyPr anchor="b">
            <a:normAutofit/>
          </a:bodyPr>
          <a:lstStyle>
            <a:lvl1pPr>
              <a:defRPr sz="2600"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0CEBAB-7C64-0F74-B3CB-752CEEC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A532-DE01-9B48-9167-CF38CF05C3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69FCF3-3C98-3712-0507-4AF444C1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FED707-59C9-1715-8F92-F7D2A6638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55" y="153760"/>
            <a:ext cx="4248404" cy="421097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03D11A2B-5DB6-DF84-FF52-8DD9A581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108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2977D-4D21-9E6F-BCBF-90A0B706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43" y="4860865"/>
            <a:ext cx="10515600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Dela Gothic One" pitchFamily="2" charset="-128"/>
                <a:ea typeface="Dela Gothic One" pitchFamily="2" charset="-128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768B1815-CFF9-5083-6B96-A2B6E633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987" y="190716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74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F2E-4D52-4B4A-B3CC-D760B297C363}" type="datetime1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84AD4-4910-5D40-8D60-4E786FD77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07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8" r:id="rId12"/>
    <p:sldLayoutId id="2147483649" r:id="rId13"/>
    <p:sldLayoutId id="2147483660" r:id="rId14"/>
    <p:sldLayoutId id="2147483654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1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1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5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F2E-4D52-4B4A-B3CC-D760B297C3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84AD4-4910-5D40-8D60-4E786FD77D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jpg"/><Relationship Id="rId21" Type="http://schemas.openxmlformats.org/officeDocument/2006/relationships/image" Target="../media/image67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jpe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 rot="10800000">
            <a:off x="3027277" y="60"/>
            <a:ext cx="9160899" cy="111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0603" t="28612" r="9837" b="64700"/>
          <a:stretch/>
        </p:blipFill>
        <p:spPr>
          <a:xfrm>
            <a:off x="439407" y="297180"/>
            <a:ext cx="6858356" cy="498620"/>
          </a:xfrm>
          <a:prstGeom prst="rect">
            <a:avLst/>
          </a:prstGeom>
        </p:spPr>
      </p:pic>
      <p:sp>
        <p:nvSpPr>
          <p:cNvPr id="10" name="Дата 1"/>
          <p:cNvSpPr>
            <a:spLocks noGrp="1"/>
          </p:cNvSpPr>
          <p:nvPr>
            <p:ph type="dt" sz="half" idx="4294967295"/>
          </p:nvPr>
        </p:nvSpPr>
        <p:spPr>
          <a:xfrm>
            <a:off x="9147959" y="6466748"/>
            <a:ext cx="2844800" cy="365125"/>
          </a:xfrm>
          <a:prstGeom prst="rect">
            <a:avLst/>
          </a:prstGeom>
        </p:spPr>
        <p:txBody>
          <a:bodyPr/>
          <a:lstStyle/>
          <a:p>
            <a:pPr algn="r"/>
            <a:fld id="{A26560F2-CACF-3B4E-BC4E-A8BC69140448}" type="datetime1">
              <a:rPr lang="ru-RU" smtClean="0"/>
              <a:pPr algn="r"/>
              <a:t>06.04.2026</a:t>
            </a:fld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>
            <a:off x="-26358" y="5718527"/>
            <a:ext cx="12214532" cy="111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1866" y="1646137"/>
            <a:ext cx="54976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РОЛЬ ПСИХОЛОГИИ ОБЩЕНИЯ В ПРОФЕССИОНАЛЬНОМ САМООПРЕДЕЛЕНИИ СТУДЕНТОВ И ВЫПУСКНИКОВ КОЛЛЕДЖА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E84CAE7-2672-4FF2-9A52-0164DE3314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05"/>
          <a:stretch/>
        </p:blipFill>
        <p:spPr>
          <a:xfrm>
            <a:off x="0" y="1601751"/>
            <a:ext cx="7225334" cy="49616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28001" y="4839374"/>
            <a:ext cx="3635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Подготовила:</a:t>
            </a:r>
          </a:p>
          <a:p>
            <a:r>
              <a:rPr lang="ru-RU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едагог-психолог; </a:t>
            </a:r>
          </a:p>
          <a:p>
            <a:r>
              <a:rPr lang="ru-RU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преподаватель</a:t>
            </a:r>
          </a:p>
          <a:p>
            <a:r>
              <a:rPr lang="ru-RU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Ирина Георгиевна Васюкова </a:t>
            </a:r>
            <a:endParaRPr lang="ru-RU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1959" y="7876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БЮДЖЕТНОЕ УЧРЕЖДЕНИЕ ПРОФЕССИОНАЛЬНОГО ОБРАЗОВАНИЯ </a:t>
            </a:r>
          </a:p>
          <a:p>
            <a:pPr lvl="0" algn="ctr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ХАНТЫ-МАНСИЙСКОГО АВТОНОМНОГО ОКРУГА-ЮГРЫ </a:t>
            </a:r>
          </a:p>
          <a:p>
            <a:pPr lvl="0" algn="ctr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«КОГАЛЫМСКИЙ ПОЛИТЕХНИЧЕСКИЙ КОЛЛЕДЖ»</a:t>
            </a:r>
          </a:p>
          <a:p>
            <a:pPr lvl="0" algn="ctr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(БУ «КОГАЛЫМСКИЙ ПОЛИТЕХНИЧЕСКИЙ КОЛЛЕДЖ»)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366" y="830583"/>
            <a:ext cx="1066615" cy="106584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73332" y="6281626"/>
            <a:ext cx="3172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г. Когалым, 2026 г.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84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"/>
          <a:srcRect l="20299" t="15605" r="3258" b="7844"/>
          <a:stretch/>
        </p:blipFill>
        <p:spPr>
          <a:xfrm>
            <a:off x="-1" y="9299"/>
            <a:ext cx="12192001" cy="6867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1E3706-C2EA-4581-B916-7C129D5E97F0}"/>
              </a:ext>
            </a:extLst>
          </p:cNvPr>
          <p:cNvSpPr txBox="1"/>
          <p:nvPr/>
        </p:nvSpPr>
        <p:spPr>
          <a:xfrm>
            <a:off x="11923977" y="6488668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white"/>
                </a:solidFill>
                <a:latin typeface="Montserrat" panose="00000500000000000000" pitchFamily="2" charset="-52"/>
              </a:rPr>
              <a:t>6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6" r="54887"/>
          <a:stretch/>
        </p:blipFill>
        <p:spPr>
          <a:xfrm>
            <a:off x="332201" y="4374720"/>
            <a:ext cx="1694455" cy="170368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-893" r="54165" b="53125"/>
          <a:stretch/>
        </p:blipFill>
        <p:spPr>
          <a:xfrm>
            <a:off x="345357" y="2503039"/>
            <a:ext cx="1694455" cy="1766523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706EC74-ED4F-4E9E-A178-075E898453D7}"/>
              </a:ext>
            </a:extLst>
          </p:cNvPr>
          <p:cNvSpPr/>
          <p:nvPr/>
        </p:nvSpPr>
        <p:spPr>
          <a:xfrm>
            <a:off x="345317" y="1908029"/>
            <a:ext cx="11578661" cy="424690"/>
          </a:xfrm>
          <a:prstGeom prst="rect">
            <a:avLst/>
          </a:prstGeom>
          <a:solidFill>
            <a:srgbClr val="205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AD03123-CCF2-4FBC-B058-697B848C8D41}"/>
              </a:ext>
            </a:extLst>
          </p:cNvPr>
          <p:cNvSpPr txBox="1"/>
          <p:nvPr/>
        </p:nvSpPr>
        <p:spPr>
          <a:xfrm>
            <a:off x="377812" y="1898231"/>
            <a:ext cx="3606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prstClr val="white"/>
                </a:solidFill>
                <a:latin typeface="Montserrat" panose="00000500000000000000" pitchFamily="2" charset="-52"/>
              </a:rPr>
              <a:t>Наши контакты</a:t>
            </a:r>
            <a:endParaRPr lang="ru-RU" sz="2000" b="1" i="1" dirty="0">
              <a:solidFill>
                <a:prstClr val="white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0183D1E-C96D-43D8-A452-28E4EB4AD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6" y="57655"/>
            <a:ext cx="2048833" cy="5169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92636" y="3182709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8064A2">
                    <a:lumMod val="50000"/>
                  </a:srgbClr>
                </a:solidFill>
              </a:rPr>
              <a:t>8(34667) 43349</a:t>
            </a:r>
            <a:endParaRPr lang="ru-RU" sz="2000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92677" y="4949201"/>
            <a:ext cx="242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064A2">
                    <a:lumMod val="50000"/>
                  </a:srgbClr>
                </a:solidFill>
              </a:rPr>
              <a:t>priemnaya@kogpk.ru</a:t>
            </a:r>
            <a:endParaRPr lang="ru-RU" sz="2000" dirty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28" name="Рисунок 27" descr="Описание: Картинки по запросу &quot;лукойл западная сибирь&quot;&quot;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12740" r="20383" b="14650"/>
          <a:stretch/>
        </p:blipFill>
        <p:spPr bwMode="auto">
          <a:xfrm>
            <a:off x="7247055" y="4"/>
            <a:ext cx="820023" cy="881319"/>
          </a:xfrm>
          <a:prstGeom prst="rect">
            <a:avLst/>
          </a:prstGeom>
          <a:noFill/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27" y="0"/>
            <a:ext cx="1611164" cy="888918"/>
          </a:xfrm>
          <a:prstGeom prst="rect">
            <a:avLst/>
          </a:prstGeom>
        </p:spPr>
      </p:pic>
      <p:pic>
        <p:nvPicPr>
          <p:cNvPr id="32" name="Рисунок 7" descr="Описание: Картинки по запросу &quot;ооо цнипр логотип&quot;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369" y="23009"/>
            <a:ext cx="858311" cy="85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BOOK_AVTO_1\Documents\logo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01" y="-9700"/>
            <a:ext cx="1030395" cy="9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\\192.168.0.10\Users\Priemnaya\Общая\Профессионалитет 2023 г\ЛОГОТИПЫ ОО и организаций\БУ Лангепасский политехнический колледж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2" t="37672" r="33882" b="24656"/>
          <a:stretch/>
        </p:blipFill>
        <p:spPr bwMode="auto">
          <a:xfrm>
            <a:off x="4237045" y="6206286"/>
            <a:ext cx="678595" cy="65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\\192.168.0.10\Users\Priemnaya\Общая\Профессионалитет 2023 г\ЛОГОТИПЫ ОО и организаций\Индустриальный институт (филиал) ФГБОУ ВО «Югорский государственный университет» (г. Нефтеюганск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71" y="6356199"/>
            <a:ext cx="832620" cy="3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1" descr="\\192.168.0.10\Users\Priemnaya\Общая\Профессионалитет 2023 г\ЛОГОТИПЫ ОО и организаций\Институт нефти и технологий (филиал) ФГБОУ ВО «Югорский государственный университет» (г. Сургут).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92" y="6321331"/>
            <a:ext cx="1140045" cy="3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\\192.168.0.10\Users\Priemnaya\Общая\Профессионалитет 2023 г\ЛОГОТИПЫ ОО и организаций\Когалымский политехнический  колледж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5" y="6319775"/>
            <a:ext cx="526315" cy="51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3" descr="\\192.168.0.10\Users\Priemnaya\Общая\Профессионалитет 2023 г\ЛОГОТИПЫ ОО и организаций\Нефтяной институт (филиал) ФГБОУ ВО «Югорский государственный университет»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80" y="6343703"/>
            <a:ext cx="922029" cy="4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\\192.168.0.10\Users\Priemnaya\Общая\Профессионалитет 2023 г\ЛОГОТИПЫ ОО и организаций\ФГБОУ ВО  Югорский государственный университет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t="35511" r="18503" b="28979"/>
          <a:stretch/>
        </p:blipFill>
        <p:spPr bwMode="auto">
          <a:xfrm>
            <a:off x="5032935" y="6363118"/>
            <a:ext cx="1209608" cy="5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\\192.168.0.10\Users\Priemnaya\Общая\Профессионалитет 2023 г\ЛОГОТИПЫ ОО и организаций\БУ «Советский политехнический колледж» (на прозрачном фоне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23" y="6394722"/>
            <a:ext cx="1353000" cy="3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\\192.168.0.10\Users\Priemnaya\Общая\Профессионалитет 2023 г\ЛОГОТИПЫ ОО и организаций\БУ «Югорский политехнический колледж»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9438" r="12549" b="11396"/>
          <a:stretch/>
        </p:blipFill>
        <p:spPr bwMode="auto">
          <a:xfrm>
            <a:off x="3338855" y="6157370"/>
            <a:ext cx="645628" cy="69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1" descr="C:\Users\MiftakhovaFF\Downloads\ккк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969" y="6404903"/>
            <a:ext cx="873591" cy="2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MiftakhovaFF\Downloads\logoNew2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1" t="3606" r="37914" b="19541"/>
          <a:stretch/>
        </p:blipFill>
        <p:spPr bwMode="auto">
          <a:xfrm>
            <a:off x="2634221" y="6347380"/>
            <a:ext cx="372743" cy="4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НТК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691" y="6221149"/>
            <a:ext cx="523591" cy="59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6" descr="Описание: Картинки по запросу &quot;логотип ООО «ЛУКОЙЛ ЭПУ Сервис»&quot;&quot;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4" t="11212" r="25421" b="13432"/>
          <a:stretch/>
        </p:blipFill>
        <p:spPr bwMode="auto">
          <a:xfrm>
            <a:off x="10886969" y="23010"/>
            <a:ext cx="1037049" cy="9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AD03123-CCF2-4FBC-B058-697B848C8D41}"/>
              </a:ext>
            </a:extLst>
          </p:cNvPr>
          <p:cNvSpPr txBox="1"/>
          <p:nvPr/>
        </p:nvSpPr>
        <p:spPr>
          <a:xfrm>
            <a:off x="241147" y="1037331"/>
            <a:ext cx="9464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8064A2">
                    <a:lumMod val="50000"/>
                  </a:srgbClr>
                </a:solidFill>
                <a:latin typeface="Montserrat" panose="00000500000000000000" pitchFamily="2" charset="-52"/>
              </a:rPr>
              <a:t>Спасибо за внимание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91" y="2352583"/>
            <a:ext cx="1916978" cy="19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909" y="4268073"/>
            <a:ext cx="1916977" cy="19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757" y="2414343"/>
            <a:ext cx="1855219" cy="185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70" y="4233640"/>
            <a:ext cx="1923728" cy="192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2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 rot="10800000">
            <a:off x="3027277" y="60"/>
            <a:ext cx="9160899" cy="111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8385" y="994723"/>
            <a:ext cx="785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ПЕДАГОГ-ПСИХОЛОГ В КОЛЛЕДЖЕ</a:t>
            </a:r>
            <a:endParaRPr lang="ru-RU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4523"/>
            <a:ext cx="3932608" cy="524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66" y="5130540"/>
            <a:ext cx="4057524" cy="172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11" r="22054" b="18058"/>
          <a:stretch/>
        </p:blipFill>
        <p:spPr bwMode="auto">
          <a:xfrm>
            <a:off x="6947071" y="1614523"/>
            <a:ext cx="5213446" cy="261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kogpk.ru/thumb/2/OkTonGGTjvNF9JsvvgEXHQ/r/d/photo168828642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7519" r="15178" b="6011"/>
          <a:stretch/>
        </p:blipFill>
        <p:spPr bwMode="auto">
          <a:xfrm>
            <a:off x="3577531" y="1614523"/>
            <a:ext cx="4697010" cy="299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33" y="4176455"/>
            <a:ext cx="5381767" cy="266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66" y="4176455"/>
            <a:ext cx="3793624" cy="95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" y="0"/>
            <a:ext cx="48863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2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0"/>
            <a:ext cx="91567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2" y="522079"/>
            <a:ext cx="6858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5748337"/>
            <a:ext cx="12211051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5" y="1022142"/>
            <a:ext cx="9179649" cy="384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7" y="4870655"/>
            <a:ext cx="4484914" cy="198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37751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\\dc\Users\PurtovaYA\Общая\Конференция 2020\PHOTO-2020-08-25-09-07-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58" y="4941167"/>
            <a:ext cx="3295049" cy="157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\\dc\Users\PurtovaYA\Общая\Конференция 2020\PHOTO-2020-12-22-20-06-49 (3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7" b="2070"/>
          <a:stretch/>
        </p:blipFill>
        <p:spPr bwMode="auto">
          <a:xfrm>
            <a:off x="990245" y="3097356"/>
            <a:ext cx="3263820" cy="153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C:\Users\PurtovaYA\Downloads\конференц 2020\ws2020_dng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4" b="4720"/>
          <a:stretch/>
        </p:blipFill>
        <p:spPr bwMode="auto">
          <a:xfrm>
            <a:off x="8178287" y="4941168"/>
            <a:ext cx="3265179" cy="155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PurtovaYA\Downloads\868e8ef3-d816-4600-a13e-4015a514631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8"/>
          <a:stretch/>
        </p:blipFill>
        <p:spPr bwMode="auto">
          <a:xfrm>
            <a:off x="4569726" y="1064446"/>
            <a:ext cx="3264693" cy="154926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7" y="5912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360" y="36254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Материально-техническая база колледжа отвечает требованиям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Федерального государственного образовательного стандарта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среднего профессионального образования по реализуемым программам</a:t>
            </a:r>
            <a:r>
              <a:rPr lang="ru-RU" sz="1400" b="1" dirty="0">
                <a:solidFill>
                  <a:srgbClr val="002060"/>
                </a:solidFill>
              </a:rPr>
              <a:t>, в рамках федерального проекта </a:t>
            </a:r>
            <a:r>
              <a:rPr lang="ru-RU" sz="1400" b="1" dirty="0" smtClean="0">
                <a:solidFill>
                  <a:srgbClr val="002060"/>
                </a:solidFill>
              </a:rPr>
              <a:t>«Молодые профессионалы»,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что </a:t>
            </a:r>
            <a:r>
              <a:rPr lang="ru-RU" sz="1400" b="1" dirty="0">
                <a:solidFill>
                  <a:srgbClr val="002060"/>
                </a:solidFill>
              </a:rPr>
              <a:t>способствует повышению качества подготовки кадров</a:t>
            </a:r>
          </a:p>
        </p:txBody>
      </p:sp>
      <p:pic>
        <p:nvPicPr>
          <p:cNvPr id="39" name="Рисунок 38" descr="\\DC\Users\Priemnaya\Общая\БАНЕР, СТЕНД на улице\Стенд ЕРЕМИНА ИВ\Документационное оборудование\Документац обеспечение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8"/>
          <a:stretch/>
        </p:blipFill>
        <p:spPr bwMode="auto">
          <a:xfrm>
            <a:off x="4569726" y="4941168"/>
            <a:ext cx="3264693" cy="1575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C:\Users\EreminaIV\Desktop\Стенд\Медицинский и социальный уход\Ремонт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 bwMode="auto">
          <a:xfrm>
            <a:off x="8178287" y="3036424"/>
            <a:ext cx="3265179" cy="1600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Рисунок 42" descr="\\DC\Users\Priemnaya\Общая\БАНЕР, СТЕНД на улице\Стенд ЕРЕМИНА ИВ\Медицинский и социальный уход\мастерская медецина ФОТО 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93" y="3063216"/>
            <a:ext cx="3226424" cy="160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 descr="\\DC\Users\Priemnaya\Общая\БАНЕР, СТЕНД на улице\Стенд ЕРЕМИНА ИВ\Сантехника и отопление\Сантехника 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574"/>
          <a:stretch/>
        </p:blipFill>
        <p:spPr bwMode="auto">
          <a:xfrm>
            <a:off x="8187566" y="1078733"/>
            <a:ext cx="3255901" cy="158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PurtovaYA\Downloads\конференц 2020\816651bd-72da-40e3-b4e1-1f26814f7a2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8" b="18291"/>
          <a:stretch/>
        </p:blipFill>
        <p:spPr bwMode="auto">
          <a:xfrm>
            <a:off x="1007442" y="1045083"/>
            <a:ext cx="3235231" cy="1519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07442" y="2425895"/>
            <a:ext cx="3235231" cy="237481"/>
          </a:xfrm>
          <a:prstGeom prst="rect">
            <a:avLst/>
          </a:prstGeom>
          <a:solidFill>
            <a:srgbClr val="23538D"/>
          </a:solidFill>
          <a:ln>
            <a:solidFill>
              <a:srgbClr val="23538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Мастерская по компетенции «Электромонтаж»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15442" y="2409895"/>
            <a:ext cx="3235231" cy="237481"/>
          </a:xfrm>
          <a:prstGeom prst="rect">
            <a:avLst/>
          </a:prstGeom>
          <a:solidFill>
            <a:srgbClr val="23538D"/>
          </a:solidFill>
          <a:ln>
            <a:solidFill>
              <a:srgbClr val="23538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Мастерская по компетенции </a:t>
            </a:r>
          </a:p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«Сантехника и отопление»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187565" y="4415948"/>
            <a:ext cx="3246623" cy="237481"/>
          </a:xfrm>
          <a:prstGeom prst="rect">
            <a:avLst/>
          </a:prstGeom>
          <a:solidFill>
            <a:srgbClr val="23538D"/>
          </a:solidFill>
          <a:ln>
            <a:solidFill>
              <a:srgbClr val="23538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Мастерская по компетенции </a:t>
            </a:r>
          </a:p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«Медицинский и социальный уход»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07442" y="4399106"/>
            <a:ext cx="3246623" cy="237481"/>
          </a:xfrm>
          <a:prstGeom prst="rect">
            <a:avLst/>
          </a:prstGeom>
          <a:solidFill>
            <a:srgbClr val="23538D"/>
          </a:solidFill>
          <a:ln>
            <a:solidFill>
              <a:srgbClr val="23538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Мастерская по компетенции </a:t>
            </a:r>
          </a:p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«Лабораторный химический анализ»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52694" y="4421360"/>
            <a:ext cx="3246623" cy="237481"/>
          </a:xfrm>
          <a:prstGeom prst="rect">
            <a:avLst/>
          </a:prstGeom>
          <a:solidFill>
            <a:srgbClr val="23538D"/>
          </a:solidFill>
          <a:ln>
            <a:solidFill>
              <a:srgbClr val="23538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Мастерская по компетенции </a:t>
            </a:r>
          </a:p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«Медицинский и социальный уход»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62794" y="2415664"/>
            <a:ext cx="3235231" cy="237481"/>
          </a:xfrm>
          <a:prstGeom prst="rect">
            <a:avLst/>
          </a:prstGeom>
          <a:solidFill>
            <a:srgbClr val="00682F"/>
          </a:solidFill>
          <a:ln>
            <a:solidFill>
              <a:srgbClr val="0068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Мастерская по компетенции </a:t>
            </a:r>
          </a:p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«Ремонт и обслуживание легковых автомобилей»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69725" y="6258538"/>
            <a:ext cx="3284227" cy="258224"/>
          </a:xfrm>
          <a:prstGeom prst="rect">
            <a:avLst/>
          </a:prstGeom>
          <a:solidFill>
            <a:srgbClr val="6B2B5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latin typeface="Times New Roman" pitchFamily="18" charset="0"/>
                <a:cs typeface="Times New Roman" pitchFamily="18" charset="0"/>
              </a:rPr>
              <a:t>Мастерская по ко</a:t>
            </a:r>
            <a:r>
              <a:rPr lang="ru-RU" sz="700" dirty="0">
                <a:latin typeface="Times New Roman" pitchFamily="18" charset="0"/>
                <a:cs typeface="Times New Roman" pitchFamily="18" charset="0"/>
              </a:rPr>
              <a:t>мпетенции </a:t>
            </a:r>
            <a:r>
              <a:rPr lang="ru-RU" sz="7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700" dirty="0">
                <a:latin typeface="Times New Roman" pitchFamily="18" charset="0"/>
                <a:cs typeface="Times New Roman" pitchFamily="18" charset="0"/>
              </a:rPr>
              <a:t>Документационное обеспечение управления и архивоведение</a:t>
            </a:r>
            <a:r>
              <a:rPr lang="ru-RU" sz="7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562793" y="6261377"/>
            <a:ext cx="3284227" cy="258224"/>
          </a:xfrm>
          <a:prstGeom prst="rect">
            <a:avLst/>
          </a:prstGeom>
          <a:solidFill>
            <a:srgbClr val="60264D"/>
          </a:solidFill>
          <a:ln>
            <a:solidFill>
              <a:srgbClr val="6B2B5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latin typeface="Times New Roman" pitchFamily="18" charset="0"/>
                <a:cs typeface="Times New Roman" pitchFamily="18" charset="0"/>
              </a:rPr>
              <a:t>Мастерская по ко</a:t>
            </a:r>
            <a:r>
              <a:rPr lang="ru-RU" sz="700" dirty="0">
                <a:latin typeface="Times New Roman" pitchFamily="18" charset="0"/>
                <a:cs typeface="Times New Roman" pitchFamily="18" charset="0"/>
              </a:rPr>
              <a:t>мпетенции </a:t>
            </a:r>
            <a:r>
              <a:rPr lang="ru-RU" sz="7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700" dirty="0">
                <a:latin typeface="Times New Roman" pitchFamily="18" charset="0"/>
                <a:cs typeface="Times New Roman" pitchFamily="18" charset="0"/>
              </a:rPr>
              <a:t>Документационное обеспечение управления и архивоведение</a:t>
            </a:r>
            <a:r>
              <a:rPr lang="ru-RU" sz="7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178287" y="6282120"/>
            <a:ext cx="3265180" cy="253102"/>
          </a:xfrm>
          <a:prstGeom prst="rect">
            <a:avLst/>
          </a:prstGeom>
          <a:solidFill>
            <a:srgbClr val="69293B"/>
          </a:solidFill>
          <a:ln>
            <a:solidFill>
              <a:srgbClr val="6929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Мастерская по компетенции </a:t>
            </a:r>
          </a:p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«Добыча нефти и газа»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13137" y="6297742"/>
            <a:ext cx="3235231" cy="237481"/>
          </a:xfrm>
          <a:prstGeom prst="rect">
            <a:avLst/>
          </a:prstGeom>
          <a:solidFill>
            <a:srgbClr val="69293B"/>
          </a:solidFill>
          <a:ln>
            <a:solidFill>
              <a:srgbClr val="6929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Мастерская по компетенции</a:t>
            </a:r>
          </a:p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«Добыча нефти и газа», холл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0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Дата 1"/>
          <p:cNvSpPr>
            <a:spLocks noGrp="1"/>
          </p:cNvSpPr>
          <p:nvPr>
            <p:ph type="dt" sz="half" idx="6"/>
          </p:nvPr>
        </p:nvSpPr>
        <p:spPr>
          <a:xfrm>
            <a:off x="9147958" y="6466688"/>
            <a:ext cx="2844800" cy="365125"/>
          </a:xfrm>
          <a:prstGeom prst="rect">
            <a:avLst/>
          </a:prstGeom>
        </p:spPr>
        <p:txBody>
          <a:bodyPr/>
          <a:lstStyle/>
          <a:p>
            <a:pPr algn="r"/>
            <a:fld id="{A26560F2-CACF-3B4E-BC4E-A8BC691404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algn="r"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8886026" y="6451287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26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9371" r="1026" b="3130"/>
          <a:stretch/>
        </p:blipFill>
        <p:spPr bwMode="auto">
          <a:xfrm>
            <a:off x="344384" y="0"/>
            <a:ext cx="10153403" cy="693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8" r="46475" b="4827"/>
          <a:stretch/>
        </p:blipFill>
        <p:spPr bwMode="auto">
          <a:xfrm rot="16200000">
            <a:off x="7723805" y="2429596"/>
            <a:ext cx="6897794" cy="203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/>
          <a:stretch/>
        </p:blipFill>
        <p:spPr bwMode="auto">
          <a:xfrm rot="10800000">
            <a:off x="3598409" y="6008913"/>
            <a:ext cx="6554994" cy="88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1"/>
          <a:stretch/>
        </p:blipFill>
        <p:spPr bwMode="auto">
          <a:xfrm rot="5400000">
            <a:off x="-2250379" y="2250375"/>
            <a:ext cx="5807039" cy="130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 rot="20061600">
            <a:off x="5953921" y="4888698"/>
            <a:ext cx="3551341" cy="949681"/>
          </a:xfrm>
          <a:prstGeom prst="rightArrow">
            <a:avLst/>
          </a:prstGeom>
          <a:solidFill>
            <a:srgbClr val="44B48E"/>
          </a:solidFill>
          <a:effectLst>
            <a:outerShdw blurRad="317500" dist="127000" dir="2940000" algn="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Психология общения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4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 rot="10800000">
            <a:off x="3027274" y="0"/>
            <a:ext cx="9160899" cy="111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46161" b="4876"/>
          <a:stretch/>
        </p:blipFill>
        <p:spPr bwMode="auto">
          <a:xfrm>
            <a:off x="-22532" y="5059715"/>
            <a:ext cx="7302106" cy="179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12128" r="9236" b="23236"/>
          <a:stretch/>
        </p:blipFill>
        <p:spPr bwMode="auto">
          <a:xfrm>
            <a:off x="1790450" y="1079893"/>
            <a:ext cx="9099221" cy="474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2" name="Прямоугольник 1"/>
          <p:cNvSpPr/>
          <p:nvPr/>
        </p:nvSpPr>
        <p:spPr>
          <a:xfrm>
            <a:off x="273132" y="556673"/>
            <a:ext cx="11344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УЧЕТ ИНДИВИДУАЛЬНЫХ СПОСОБНОСТЕЙ ОБУЧАЮЩИХСЯ</a:t>
            </a:r>
            <a:endParaRPr lang="ru-RU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2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 rot="10800000">
            <a:off x="3027274" y="0"/>
            <a:ext cx="9160899" cy="111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Дата 1"/>
          <p:cNvSpPr>
            <a:spLocks noGrp="1"/>
          </p:cNvSpPr>
          <p:nvPr>
            <p:ph type="dt" sz="half" idx="4294967295"/>
          </p:nvPr>
        </p:nvSpPr>
        <p:spPr>
          <a:xfrm>
            <a:off x="9147958" y="6466688"/>
            <a:ext cx="2844800" cy="365125"/>
          </a:xfrm>
          <a:prstGeom prst="rect">
            <a:avLst/>
          </a:prstGeom>
        </p:spPr>
        <p:txBody>
          <a:bodyPr/>
          <a:lstStyle/>
          <a:p>
            <a:pPr algn="r"/>
            <a:fld id="{A26560F2-CACF-3B4E-BC4E-A8BC691404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algn="r"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>
            <a:off x="-26359" y="5033527"/>
            <a:ext cx="12214532" cy="179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6500" y="202730"/>
            <a:ext cx="781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79646">
                    <a:lumMod val="50000"/>
                  </a:srgbClr>
                </a:solidFill>
              </a:rPr>
              <a:t>Акции, мероприятия, проекты</a:t>
            </a:r>
            <a:endParaRPr lang="ru-RU" sz="4000" b="1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56398"/>
            <a:ext cx="3873923" cy="286508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3" y="910616"/>
            <a:ext cx="5201433" cy="2794609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" y="3856398"/>
            <a:ext cx="3543765" cy="286508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BaryshevaNV\Desktop\2025-2026\Работа с родителями\Фото 2025 г\93bb0404-df40-4025-90e5-afe897bc77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" y="910616"/>
            <a:ext cx="6553200" cy="279460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aryshevaNV\Desktop\2025-2026\Работа с родителями\Фото 2025 г\b3d9416b-f89b-453f-ad3c-763d5aa2cff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206" y="3856398"/>
            <a:ext cx="4273552" cy="286508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9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 rot="10800000">
            <a:off x="3027274" y="0"/>
            <a:ext cx="9160899" cy="111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Дата 1"/>
          <p:cNvSpPr>
            <a:spLocks noGrp="1"/>
          </p:cNvSpPr>
          <p:nvPr>
            <p:ph type="dt" sz="half" idx="4294967295"/>
          </p:nvPr>
        </p:nvSpPr>
        <p:spPr>
          <a:xfrm>
            <a:off x="9147958" y="6466688"/>
            <a:ext cx="2844800" cy="365125"/>
          </a:xfrm>
          <a:prstGeom prst="rect">
            <a:avLst/>
          </a:prstGeom>
        </p:spPr>
        <p:txBody>
          <a:bodyPr/>
          <a:lstStyle/>
          <a:p>
            <a:pPr algn="r"/>
            <a:fld id="{A26560F2-CACF-3B4E-BC4E-A8BC691404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algn="r"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>
            <a:off x="-26359" y="5033527"/>
            <a:ext cx="12214532" cy="179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6500" y="202730"/>
            <a:ext cx="781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79646">
                    <a:lumMod val="50000"/>
                  </a:srgbClr>
                </a:solidFill>
              </a:rPr>
              <a:t>Акции, мероприятия, проекты</a:t>
            </a:r>
            <a:endParaRPr lang="ru-RU" sz="4000" b="1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4098" name="Picture 2" descr="C:\Users\BaryshevaNV\Desktop\2025-2026\Работа с родителями\Фото 2025 г\c0770153-b580-46f2-a7c7-1b0c436c7d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7723" y="3355450"/>
            <a:ext cx="4466150" cy="321679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aryshevaNV\Desktop\2025-2026\Работа с родителями\Фото 2025 г\df75e431-837e-4e8e-99b5-4bb67b0fc0f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07" y="3355451"/>
            <a:ext cx="2210583" cy="321679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aryshevaNV\Desktop\2025-2026\Работа с родителями\Фото 2025 г\3d6b0bfa-6e87-41b4-b0e7-71d605585a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2" y="3355451"/>
            <a:ext cx="4954417" cy="3285877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BaryshevaNV\Desktop\2025-2026\Работа с родителями\Фото 2025 г\9bd54de4-8ec7-43b8-9201-e7d80051b7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639" y="650885"/>
            <a:ext cx="2190751" cy="258867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BaryshevaNV\Desktop\2025-2026\Работа с родителями\Фото 2025 г\89d19bc9-f231-4f0d-ac41-4d6226ec62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82" y="781573"/>
            <a:ext cx="4211393" cy="232730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2" y="780367"/>
            <a:ext cx="4310495" cy="232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4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 rot="10800000">
            <a:off x="3027274" y="0"/>
            <a:ext cx="9160899" cy="111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Дата 1"/>
          <p:cNvSpPr>
            <a:spLocks noGrp="1"/>
          </p:cNvSpPr>
          <p:nvPr>
            <p:ph type="dt" sz="half" idx="4294967295"/>
          </p:nvPr>
        </p:nvSpPr>
        <p:spPr>
          <a:xfrm>
            <a:off x="9147958" y="6466688"/>
            <a:ext cx="2844800" cy="365125"/>
          </a:xfrm>
          <a:prstGeom prst="rect">
            <a:avLst/>
          </a:prstGeom>
        </p:spPr>
        <p:txBody>
          <a:bodyPr/>
          <a:lstStyle/>
          <a:p>
            <a:pPr algn="r"/>
            <a:fld id="{A26560F2-CACF-3B4E-BC4E-A8BC691404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algn="r"/>
              <a:t>06.04.2026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80089" r="18175" b="4876"/>
          <a:stretch/>
        </p:blipFill>
        <p:spPr bwMode="auto">
          <a:xfrm>
            <a:off x="-26359" y="5033527"/>
            <a:ext cx="12214532" cy="179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6500" y="202730"/>
            <a:ext cx="781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79646">
                    <a:lumMod val="50000"/>
                  </a:srgbClr>
                </a:solidFill>
              </a:rPr>
              <a:t>Акции, мероприятия, проекты</a:t>
            </a:r>
            <a:endParaRPr lang="ru-RU" sz="4000" b="1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2" y="3969745"/>
            <a:ext cx="3870381" cy="275173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BaryshevaNV\Desktop\2025-2026\Работа с родителями\Фото 2025 г\16a408e3-6a4f-42af-ad8c-874c5b691b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19" y="990255"/>
            <a:ext cx="3847076" cy="281781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aryshevaNV\Desktop\2025-2026\Работа с родителями\Фото 2025 г\a89f3b48-8e15-4bff-963f-0ece27bd05f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41" y="3969744"/>
            <a:ext cx="3870381" cy="275173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aryshevaNV\Desktop\2025-2026\Работа с родителями\Фото 2025 г\bf6651e3-f861-44fa-a12e-354fc209c1d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19" y="3969744"/>
            <a:ext cx="3847076" cy="275173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aryshevaNV\Desktop\2025-2026\Работа с родителями\Фото 2025 г\3f77067e-a881-4caa-b5c4-7379f25a55d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41" y="990255"/>
            <a:ext cx="3870381" cy="277893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aryshevaNV\Desktop\2025-2026\Работа с родителями\Фото 2025 г\загруженное (7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2" y="990255"/>
            <a:ext cx="3959297" cy="277893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4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9753</TotalTime>
  <Words>210</Words>
  <Application>Microsoft Office PowerPoint</Application>
  <PresentationFormat>Произвольный</PresentationFormat>
  <Paragraphs>54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Тема Office</vt:lpstr>
      <vt:lpstr>1_Тема Office</vt:lpstr>
      <vt:lpstr>13_Тема Office</vt:lpstr>
      <vt:lpstr>4_Тема Office</vt:lpstr>
      <vt:lpstr>5_Тема Office</vt:lpstr>
      <vt:lpstr>6_Тема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Божко</dc:creator>
  <cp:lastModifiedBy>Ирина Георгиевна Васюкова</cp:lastModifiedBy>
  <cp:revision>481</cp:revision>
  <cp:lastPrinted>2026-02-06T08:54:17Z</cp:lastPrinted>
  <dcterms:created xsi:type="dcterms:W3CDTF">2022-04-18T15:51:32Z</dcterms:created>
  <dcterms:modified xsi:type="dcterms:W3CDTF">2026-04-06T12:59:00Z</dcterms:modified>
</cp:coreProperties>
</file>