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42" d="100"/>
          <a:sy n="142" d="100"/>
        </p:scale>
        <p:origin x="-744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DF431-5CA5-42E2-AB63-9CDBBAEA488D}" type="datetimeFigureOut">
              <a:rPr lang="ru-RU" smtClean="0"/>
              <a:t>04.04.2026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1F0EC-572A-42A5-AD7A-12E8678C9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7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80525" y="342150"/>
            <a:ext cx="3771900" cy="87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Никитина Анастасия Сергеевна, преподаватель БУ "Когалымский политехнический колледж"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80525" y="2046219"/>
            <a:ext cx="6086400" cy="229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Классика в новом формате: современные подходы в преподавании литературы СПО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i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Реагируем на вызовы времени: классика формирует профессиональные и личностные компетенции.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66675" y="229750"/>
            <a:ext cx="8199954" cy="922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Синтез опыта и стратегические выводы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900" dirty="0"/>
          </a:p>
        </p:txBody>
      </p:sp>
      <p:sp>
        <p:nvSpPr>
          <p:cNvPr id="6" name="Text 1"/>
          <p:cNvSpPr txBox="1"/>
          <p:nvPr/>
        </p:nvSpPr>
        <p:spPr>
          <a:xfrm>
            <a:off x="2779975" y="1905000"/>
            <a:ext cx="3832200" cy="13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Классика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фундамент профессионализма, требующий новых форм работы. Она формирует человеческий капитал и поддерживает инновационную образовательную политику.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83614" y="-99953"/>
            <a:ext cx="7887900" cy="102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Список использованной литературы</a:t>
            </a:r>
            <a:r>
              <a:rPr lang="en-US" sz="10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0" dirty="0"/>
          </a:p>
        </p:txBody>
      </p:sp>
      <p:sp>
        <p:nvSpPr>
          <p:cNvPr id="6" name="Text 1"/>
          <p:cNvSpPr txBox="1"/>
          <p:nvPr/>
        </p:nvSpPr>
        <p:spPr>
          <a:xfrm>
            <a:off x="333750" y="1264024"/>
            <a:ext cx="1849200" cy="1964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1. Беляева Н.В. Литература в системе среднего профессионального образования: традиции и инновации // Профессиональное образование. – 2021. – № 3. – С. 22–27.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0" dirty="0"/>
          </a:p>
        </p:txBody>
      </p:sp>
      <p:sp>
        <p:nvSpPr>
          <p:cNvPr id="7" name="Text 2"/>
          <p:cNvSpPr txBox="1"/>
          <p:nvPr/>
        </p:nvSpPr>
        <p:spPr>
          <a:xfrm>
            <a:off x="2542850" y="1264024"/>
            <a:ext cx="1849200" cy="1964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2. Заир-Бек С.И., Муштавинская И.В. Развитие критического мышления на уроке. – М.: Просвещение, 2018.
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3"/>
          <p:cNvSpPr txBox="1"/>
          <p:nvPr/>
        </p:nvSpPr>
        <p:spPr>
          <a:xfrm>
            <a:off x="4751950" y="1203512"/>
            <a:ext cx="1849200" cy="2025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3. Коровина В.Я. Методика преподавания литературы в профессиональных образовательных организациях. – М.: Академия, 2020.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0" dirty="0"/>
          </a:p>
        </p:txBody>
      </p:sp>
      <p:sp>
        <p:nvSpPr>
          <p:cNvPr id="9" name="Text 4"/>
          <p:cNvSpPr txBox="1"/>
          <p:nvPr/>
        </p:nvSpPr>
        <p:spPr>
          <a:xfrm>
            <a:off x="6961050" y="1203512"/>
            <a:ext cx="1849200" cy="2025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4. Полат Е.С. Современные педагогические и информационные технологии в системе образования. – М.: Академия, 2019.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50" dirty="0"/>
          </a:p>
        </p:txBody>
      </p:sp>
      <p:sp>
        <p:nvSpPr>
          <p:cNvPr id="10" name="Text 5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66675" y="229750"/>
            <a:ext cx="6234000" cy="922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Синтез опыта и стратегические выводы
</a:t>
            </a:r>
            <a:endParaRPr lang="en-US" sz="1900" dirty="0"/>
          </a:p>
        </p:txBody>
      </p:sp>
      <p:sp>
        <p:nvSpPr>
          <p:cNvPr id="6" name="Text 1"/>
          <p:cNvSpPr txBox="1"/>
          <p:nvPr/>
        </p:nvSpPr>
        <p:spPr>
          <a:xfrm>
            <a:off x="2779975" y="1905000"/>
            <a:ext cx="3832200" cy="13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i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СПАСИБО ЗА ВНИМАНИЕ!</a:t>
            </a:r>
            <a:r>
              <a:rPr lang="en-US" sz="227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7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100" y="684430"/>
            <a:ext cx="3992100" cy="388684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41194" y="634450"/>
            <a:ext cx="4274557" cy="131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Литература в СПО: вызовы и значение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900" dirty="0"/>
          </a:p>
        </p:txBody>
      </p:sp>
      <p:sp>
        <p:nvSpPr>
          <p:cNvPr id="6" name="Text 1"/>
          <p:cNvSpPr txBox="1"/>
          <p:nvPr/>
        </p:nvSpPr>
        <p:spPr>
          <a:xfrm>
            <a:off x="571500" y="2453325"/>
            <a:ext cx="3641525" cy="1988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Литература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основа мировоззрения будущих специалистов, но интерес к ней падает из-за цифровизации и прагматизма. Требуются новые форматы для сохранения её актуальности.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75" y="1510607"/>
            <a:ext cx="2272200" cy="14800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875" y="1510607"/>
            <a:ext cx="2272200" cy="148003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75" y="1510607"/>
            <a:ext cx="2272200" cy="148003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0" name="Text 1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11" name="Text 2"/>
          <p:cNvSpPr txBox="1"/>
          <p:nvPr/>
        </p:nvSpPr>
        <p:spPr>
          <a:xfrm>
            <a:off x="423582" y="3442447"/>
            <a:ext cx="2521324" cy="988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Рассказ Чехова раскрывает причины профессионального выгорания у врачей, стимулируя создание кодекса этики на основе литературного анализа, что актуально для медицинских студентов.</a:t>
            </a:r>
            <a:r>
              <a:rPr lang="en-US" sz="96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61" dirty="0"/>
          </a:p>
        </p:txBody>
      </p:sp>
      <p:sp>
        <p:nvSpPr>
          <p:cNvPr id="12" name="Text 3"/>
          <p:cNvSpPr txBox="1"/>
          <p:nvPr/>
        </p:nvSpPr>
        <p:spPr>
          <a:xfrm>
            <a:off x="423582" y="3093275"/>
            <a:ext cx="2460811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«Ионыч» и врачебная этика в педагогике</a:t>
            </a:r>
            <a:r>
              <a:rPr lang="en-US" sz="13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75" dirty="0"/>
          </a:p>
        </p:txBody>
      </p:sp>
      <p:sp>
        <p:nvSpPr>
          <p:cNvPr id="13" name="Text 4"/>
          <p:cNvSpPr txBox="1"/>
          <p:nvPr/>
        </p:nvSpPr>
        <p:spPr>
          <a:xfrm>
            <a:off x="3287806" y="3537536"/>
            <a:ext cx="2568387" cy="79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Гончаров показывает через Штольца проектное мышление и </a:t>
            </a:r>
            <a:r>
              <a:rPr lang="en-US" sz="1200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самоорганизацию</a:t>
            </a: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–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качества, необходимые техническим специалистам и обобщённые в ментальной карте компетенций.
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5"/>
          <p:cNvSpPr txBox="1"/>
          <p:nvPr/>
        </p:nvSpPr>
        <p:spPr>
          <a:xfrm>
            <a:off x="3254188" y="3162429"/>
            <a:ext cx="2568387" cy="470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Образ Штольца в контексте профессиональных компетенций</a:t>
            </a:r>
            <a:r>
              <a:rPr lang="en-US" sz="101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16" dirty="0"/>
          </a:p>
        </p:txBody>
      </p:sp>
      <p:sp>
        <p:nvSpPr>
          <p:cNvPr id="15" name="Text 6"/>
          <p:cNvSpPr txBox="1"/>
          <p:nvPr/>
        </p:nvSpPr>
        <p:spPr>
          <a:xfrm>
            <a:off x="6232713" y="3442447"/>
            <a:ext cx="2499462" cy="988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Создание ментальных карт помогает студентам связывать литературные сюжеты с профессиональным контекстом, углубляя понимание и поддержку профильных компетенций.
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7"/>
          <p:cNvSpPr txBox="1"/>
          <p:nvPr/>
        </p:nvSpPr>
        <p:spPr>
          <a:xfrm>
            <a:off x="6344475" y="3082933"/>
            <a:ext cx="2328878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Ментальные карты как инструмент интеграции
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8"/>
          <p:cNvSpPr txBox="1"/>
          <p:nvPr/>
        </p:nvSpPr>
        <p:spPr>
          <a:xfrm>
            <a:off x="628050" y="211800"/>
            <a:ext cx="7887900" cy="79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Профессиональный анализ классики
</a:t>
            </a:r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679" y="-15625"/>
            <a:ext cx="4151742" cy="5172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20675" y="344200"/>
            <a:ext cx="3951300" cy="849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Бинарные уроки: синтез литературы и производства
</a:t>
            </a:r>
            <a:endParaRPr lang="en-US" sz="1900" dirty="0"/>
          </a:p>
        </p:txBody>
      </p:sp>
      <p:sp>
        <p:nvSpPr>
          <p:cNvPr id="6" name="Text 1"/>
          <p:cNvSpPr txBox="1"/>
          <p:nvPr/>
        </p:nvSpPr>
        <p:spPr>
          <a:xfrm>
            <a:off x="749975" y="1893475"/>
            <a:ext cx="3692700" cy="1005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Взаимодействие литератора и мастера производства создаёт целостную образовательную среду, связывая художественный образ с реальными профессиональными задачами.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749975" y="3744950"/>
            <a:ext cx="3692700" cy="1005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Пример: урок по Платонову, где студенты моделируют производственные ситуации и пишут эссе, что усиливает связь литературы с будущей практикой.
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3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59" y="1551000"/>
            <a:ext cx="3727482" cy="2440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1008528" y="244500"/>
            <a:ext cx="6938683" cy="9791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Технологии и формы проектной деятельности</a:t>
            </a:r>
            <a:r>
              <a:rPr lang="en-US" sz="234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340" dirty="0"/>
          </a:p>
        </p:txBody>
      </p:sp>
      <p:sp>
        <p:nvSpPr>
          <p:cNvPr id="7" name="Text 1"/>
          <p:cNvSpPr txBox="1"/>
          <p:nvPr/>
        </p:nvSpPr>
        <p:spPr>
          <a:xfrm>
            <a:off x="5526825" y="1849850"/>
            <a:ext cx="3123000" cy="97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Цифровые проекты развивают ИКТ-компетенции и способствуют актуализации классики в образовательном процессе.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5526825" y="2824250"/>
            <a:ext cx="3081600" cy="8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Проекты привлекают внимание студентов, способствуя углублённому восприятию классики через практико-ориентированные задачи.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0" y="1333068"/>
            <a:ext cx="2443200" cy="234776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275" y="1333069"/>
            <a:ext cx="2443200" cy="234776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450" y="1333069"/>
            <a:ext cx="2443200" cy="234776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10" name="Text 1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11" name="Text 2"/>
          <p:cNvSpPr txBox="1"/>
          <p:nvPr/>
        </p:nvSpPr>
        <p:spPr>
          <a:xfrm>
            <a:off x="454350" y="3859038"/>
            <a:ext cx="2443200" cy="5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Ролевые игры позволяют студентам погружаться в этические дилеммы через распределение ролей участников процесса, развивая аргументацию и критическое мышление.
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3"/>
          <p:cNvSpPr txBox="1"/>
          <p:nvPr/>
        </p:nvSpPr>
        <p:spPr>
          <a:xfrm>
            <a:off x="454350" y="3571481"/>
            <a:ext cx="2367600" cy="21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Литературный суд «Суд над Раскольниковым»</a:t>
            </a:r>
            <a:r>
              <a:rPr lang="en-US" sz="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500" dirty="0"/>
          </a:p>
        </p:txBody>
      </p:sp>
      <p:sp>
        <p:nvSpPr>
          <p:cNvPr id="13" name="Text 4"/>
          <p:cNvSpPr txBox="1"/>
          <p:nvPr/>
        </p:nvSpPr>
        <p:spPr>
          <a:xfrm>
            <a:off x="3388200" y="3910763"/>
            <a:ext cx="2367600" cy="43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Игровые формы стимулируют повторение и закрепление знаний, улучшая командную работу и вовлечённость в изучение литературного материала.</a:t>
            </a:r>
            <a:r>
              <a:rPr lang="en-US" sz="85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55" dirty="0"/>
          </a:p>
        </p:txBody>
      </p:sp>
      <p:sp>
        <p:nvSpPr>
          <p:cNvPr id="14" name="Text 5"/>
          <p:cNvSpPr txBox="1"/>
          <p:nvPr/>
        </p:nvSpPr>
        <p:spPr>
          <a:xfrm>
            <a:off x="3355275" y="3574952"/>
            <a:ext cx="2367600" cy="21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Командный квиз по биографиям и цитатам</a:t>
            </a:r>
            <a:r>
              <a:rPr lang="en-US" sz="86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64" dirty="0"/>
          </a:p>
        </p:txBody>
      </p:sp>
      <p:sp>
        <p:nvSpPr>
          <p:cNvPr id="15" name="Text 6"/>
          <p:cNvSpPr txBox="1"/>
          <p:nvPr/>
        </p:nvSpPr>
        <p:spPr>
          <a:xfrm>
            <a:off x="6297899" y="3962488"/>
            <a:ext cx="2434275" cy="43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Студенты создают концепцию книги, что развивает креативность, маркетинговое мышление и понимание целевой аудитории произведения.
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7"/>
          <p:cNvSpPr txBox="1"/>
          <p:nvPr/>
        </p:nvSpPr>
        <p:spPr>
          <a:xfrm>
            <a:off x="6297901" y="3640338"/>
            <a:ext cx="2367600" cy="21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Ролевая игра «Я — редактор издательства»</a:t>
            </a:r>
            <a:r>
              <a:rPr lang="en-US" sz="84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48" dirty="0"/>
          </a:p>
        </p:txBody>
      </p:sp>
      <p:sp>
        <p:nvSpPr>
          <p:cNvPr id="17" name="Text 8"/>
          <p:cNvSpPr txBox="1"/>
          <p:nvPr/>
        </p:nvSpPr>
        <p:spPr>
          <a:xfrm>
            <a:off x="628050" y="366442"/>
            <a:ext cx="7887900" cy="79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Интерактивные стратегии в обучении литературе</a:t>
            </a:r>
            <a:r>
              <a:rPr lang="en-US" sz="314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144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47025" y="3772800"/>
            <a:ext cx="7887900" cy="102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i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Методы развития критического мышления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333750" y="1603375"/>
            <a:ext cx="1849200" cy="162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Чтение с остановками помогает прогнозировать развитие сюжета и стимулирует дискуссию по моральным вопросам текста.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2542850" y="1603375"/>
            <a:ext cx="1849200" cy="162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«Толстые и тонкие вопросы» развивают способность глубже анализировать и ставить сложные проблемы перед студентами.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751950" y="1603375"/>
            <a:ext cx="1849200" cy="162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Синквейны и кластеры структурируют материал, обеспечивая разные уровни восприятия и осмысления литературы.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9" name="Text 4"/>
          <p:cNvSpPr txBox="1"/>
          <p:nvPr/>
        </p:nvSpPr>
        <p:spPr>
          <a:xfrm>
            <a:off x="6961050" y="1603375"/>
            <a:ext cx="1849200" cy="162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Концептуальные таблицы способствуют систематизации знаний, что важно для формирования аналитических навыков.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10" name="Text 5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663" y="2254246"/>
            <a:ext cx="3812100" cy="1216508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74850" y="669522"/>
            <a:ext cx="5930100" cy="51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Воспитательные формы и эффекты литературы в колледже</a:t>
            </a:r>
            <a:r>
              <a:rPr lang="en-US" sz="202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26" dirty="0"/>
          </a:p>
        </p:txBody>
      </p:sp>
      <p:sp>
        <p:nvSpPr>
          <p:cNvPr id="7" name="Text 1"/>
          <p:cNvSpPr txBox="1"/>
          <p:nvPr/>
        </p:nvSpPr>
        <p:spPr>
          <a:xfrm>
            <a:off x="955850" y="1924450"/>
            <a:ext cx="2702100" cy="8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Таблица демонстрирует, как внеурочные формы работы с литературой способствуют ценностному воспитанию студентов.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955850" y="3098925"/>
            <a:ext cx="2702100" cy="8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Активное включение литературы во внеучебную деятельность усиляет воспитательный потенциал образования.
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70925" y="292900"/>
            <a:ext cx="4683000" cy="116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Ключевые достижения комплексного подхода
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0127" y="2561875"/>
            <a:ext cx="2360400" cy="192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Повы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шение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мотиваци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 самостоятельному чтению и глубокому анализу классических произведений.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10775" y="2561875"/>
            <a:ext cx="2360400" cy="192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Развит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ие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общи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х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компетенци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й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критическое мышление, умение работать в команде, навыки самоорганизации.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6283925" y="2561875"/>
            <a:ext cx="2360400" cy="192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Формир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ование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ценностны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х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ориентир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ов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сниж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ение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формализм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а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что способствует продуктивному образовательному диалогу.
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4"/>
          <p:cNvSpPr txBox="1"/>
          <p:nvPr/>
        </p:nvSpPr>
        <p:spPr>
          <a:xfrm>
            <a:off x="8732175" y="4775825"/>
            <a:ext cx="250500" cy="31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600</Words>
  <Application>Microsoft Office PowerPoint</Application>
  <PresentationFormat>Экран (16:9)</PresentationFormat>
  <Paragraphs>68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Никитина Анастасия Сергеевна</cp:lastModifiedBy>
  <cp:revision>3</cp:revision>
  <dcterms:created xsi:type="dcterms:W3CDTF">2026-04-04T03:56:54Z</dcterms:created>
  <dcterms:modified xsi:type="dcterms:W3CDTF">2026-04-04T04:10:19Z</dcterms:modified>
</cp:coreProperties>
</file>