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5" r:id="rId7"/>
    <p:sldId id="267" r:id="rId8"/>
    <p:sldId id="268" r:id="rId9"/>
    <p:sldId id="269" r:id="rId10"/>
    <p:sldId id="270" r:id="rId11"/>
  </p:sldIdLst>
  <p:sldSz cx="14630400" cy="8229600"/>
  <p:notesSz cx="8229600" cy="14630400"/>
  <p:embeddedFontLst>
    <p:embeddedFont>
      <p:font typeface="Roboto Light" panose="020B0604020202020204" charset="0"/>
      <p:regular r:id="rId13"/>
    </p:embeddedFont>
    <p:embeddedFont>
      <p:font typeface="Red Hat Tex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12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5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03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4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85574" y="3998285"/>
            <a:ext cx="2381726" cy="532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ЦИФРОВАЯ СТУДИЯ</a:t>
            </a:r>
            <a: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</a:t>
            </a:r>
            <a:endParaRPr lang="en-US" sz="1850" dirty="0">
              <a:solidFill>
                <a:srgbClr val="3B3535"/>
              </a:solidFill>
              <a:latin typeface="Roboto Light" pitchFamily="34" charset="0"/>
              <a:ea typeface="Roboto Light" pitchFamily="34" charset="-122"/>
              <a:cs typeface="Roboto Light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724" y="3104575"/>
            <a:ext cx="6320076" cy="108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200" dirty="0" err="1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Организация</a:t>
            </a:r>
            <a:r>
              <a:rPr lang="en-US" sz="3200" dirty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 </a:t>
            </a:r>
            <a:r>
              <a:rPr lang="ru-RU" sz="3200" dirty="0" smtClean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онлайн </a:t>
            </a:r>
            <a:r>
              <a:rPr lang="en-US" sz="3200" dirty="0" err="1" smtClean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видео</a:t>
            </a:r>
            <a:r>
              <a:rPr lang="ru-RU" sz="3200" dirty="0" smtClean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-</a:t>
            </a:r>
            <a:r>
              <a:rPr lang="en-US" sz="3200" dirty="0" err="1" smtClean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уроков</a:t>
            </a:r>
            <a:r>
              <a:rPr lang="en-US" sz="3200" dirty="0" smtClean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 </a:t>
            </a:r>
            <a:endParaRPr lang="ru-RU" sz="3200" dirty="0" smtClean="0">
              <a:solidFill>
                <a:srgbClr val="1F1E1E"/>
              </a:solidFill>
              <a:latin typeface="Roboto Light" panose="020B0604020202020204" charset="0"/>
              <a:ea typeface="Roboto Light" panose="020B0604020202020204" charset="0"/>
              <a:cs typeface="Red Hat Text" pitchFamily="34" charset="-120"/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в </a:t>
            </a:r>
            <a:r>
              <a:rPr lang="en-US" sz="3200" dirty="0">
                <a:solidFill>
                  <a:srgbClr val="1F1E1E"/>
                </a:solidFill>
                <a:latin typeface="Roboto Light" panose="020B0604020202020204" charset="0"/>
                <a:ea typeface="Roboto Light" panose="020B0604020202020204" charset="0"/>
                <a:cs typeface="Red Hat Text" pitchFamily="34" charset="-120"/>
              </a:rPr>
              <a:t>дистанционном режиме</a:t>
            </a:r>
          </a:p>
        </p:txBody>
      </p:sp>
      <p:sp>
        <p:nvSpPr>
          <p:cNvPr id="5" name="Text 2"/>
          <p:cNvSpPr/>
          <p:nvPr/>
        </p:nvSpPr>
        <p:spPr>
          <a:xfrm>
            <a:off x="837724" y="478083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От хаоса к системе: технология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качественного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контента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837724" y="5433060"/>
            <a:ext cx="7468553" cy="796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Капустина Инна Анатольевна преподаватель </a:t>
            </a:r>
            <a:r>
              <a:rPr lang="ru-RU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а</a:t>
            </a:r>
            <a: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нглийского языка</a:t>
            </a:r>
            <a:b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</a:br>
            <a: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ГОУ ВО МО ГГТУ Промышленно-экономический колледж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4923" y="903565"/>
            <a:ext cx="6919674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ru-RU" sz="2900" dirty="0" smtClean="0"/>
              <a:t>Я – отлично!!!!!! </a:t>
            </a:r>
            <a:r>
              <a:rPr lang="ru-RU" sz="2900" smtClean="0"/>
              <a:t>А вы???</a:t>
            </a:r>
            <a:endParaRPr lang="en-US" sz="29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8923" y="7684532"/>
            <a:ext cx="1981477" cy="523948"/>
          </a:xfrm>
          <a:prstGeom prst="rect">
            <a:avLst/>
          </a:prstGeom>
        </p:spPr>
      </p:pic>
      <p:pic>
        <p:nvPicPr>
          <p:cNvPr id="3" name="Russian_teachers_life_Parody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9515" y="1867660"/>
            <a:ext cx="9188663" cy="516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77283" y="472440"/>
            <a:ext cx="3795474" cy="474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Эволюция формата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2077283" y="1218486"/>
            <a:ext cx="1897737" cy="237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Скучная лекция</a:t>
            </a:r>
            <a:endParaRPr lang="en-US" sz="1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83" y="1577935"/>
            <a:ext cx="5041106" cy="50411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77283" y="6741319"/>
            <a:ext cx="5041106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❌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Плохой звук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❌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Ракурс "от носа"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❌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Случайный фон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7519392" y="1218486"/>
            <a:ext cx="1897737" cy="237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Видеопродукт</a:t>
            </a:r>
            <a:endParaRPr lang="en-US" sz="14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392" y="1577935"/>
            <a:ext cx="5041106" cy="504110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9392" y="6741319"/>
            <a:ext cx="5041106" cy="977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✅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Сценарий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✅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Свет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✅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Динамика</a:t>
            </a:r>
            <a:endParaRPr lang="en-US" sz="1250" dirty="0"/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2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✅</a:t>
            </a:r>
            <a:r>
              <a:rPr lang="en-US" sz="12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Вовлеченность</a:t>
            </a:r>
            <a:endParaRPr lang="en-US" sz="125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1129" y="7680336"/>
            <a:ext cx="1981477" cy="523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87"/>
            <a:ext cx="14630400" cy="36645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981807"/>
            <a:ext cx="637258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Три кита онлайн-урока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2841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Техника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875377"/>
            <a:ext cx="388381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Картинка не важнее звука. Звук важнее картинки.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5313045" y="52841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Свет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313045" y="5875377"/>
            <a:ext cx="388381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Хорошее освещение – залог успеха</a:t>
            </a:r>
            <a:r>
              <a:rPr lang="en-US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 </a:t>
            </a:r>
            <a:r>
              <a:rPr lang="en-US" sz="20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Никаких</a:t>
            </a:r>
            <a:r>
              <a:rPr lang="en-US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00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теней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0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</a:t>
            </a:r>
            <a:r>
              <a:rPr lang="en-US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0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лице</a:t>
            </a:r>
            <a:r>
              <a:rPr lang="en-US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788366" y="52841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Сценарий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788366" y="5875377"/>
            <a:ext cx="401931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Импровизация — это миф. </a:t>
            </a:r>
            <a:r>
              <a:rPr lang="en-US" sz="200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Успех</a:t>
            </a:r>
            <a:r>
              <a:rPr lang="en-US" sz="20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200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рождается</a:t>
            </a:r>
            <a:r>
              <a:rPr lang="en-US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ru-RU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там, где есть план</a:t>
            </a:r>
            <a:r>
              <a:rPr lang="en-US" sz="200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2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291" y="7486546"/>
            <a:ext cx="2391109" cy="743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62833"/>
            <a:ext cx="995493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Технический минимум для педагога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095024"/>
            <a:ext cx="5102423" cy="51024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31650" y="2041208"/>
            <a:ext cx="726852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Список оборудования: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531650" y="2639616"/>
            <a:ext cx="7268528" cy="2549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  <a:cs typeface="Roboto Light" pitchFamily="34" charset="-120"/>
              </a:rPr>
              <a:t>Микрофон</a:t>
            </a:r>
            <a:endParaRPr lang="ru-RU" sz="1850" dirty="0" smtClean="0">
              <a:solidFill>
                <a:srgbClr val="3B3535"/>
              </a:solidFill>
              <a:latin typeface="Roboto Light" panose="020B0604020202020204" charset="0"/>
              <a:ea typeface="Roboto Light" panose="020B0604020202020204" charset="0"/>
              <a:cs typeface="Roboto Light" pitchFamily="34" charset="-120"/>
            </a:endParaRPr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  <a:cs typeface="Roboto Light" pitchFamily="34" charset="-120"/>
              </a:rPr>
              <a:t>Камера</a:t>
            </a:r>
            <a:endParaRPr lang="en-US" sz="1850" dirty="0">
              <a:latin typeface="Roboto Light" panose="020B0604020202020204" charset="0"/>
              <a:ea typeface="Roboto Light" panose="020B0604020202020204" charset="0"/>
            </a:endParaRPr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ru-RU" sz="185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Приложение – </a:t>
            </a:r>
            <a:r>
              <a:rPr lang="en-US" sz="185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OBS Studio (</a:t>
            </a:r>
            <a:r>
              <a:rPr lang="ru-RU" sz="185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бесплатный стандарт для записи)</a:t>
            </a:r>
            <a:endParaRPr lang="en-US" sz="1850" dirty="0">
              <a:latin typeface="Roboto Light" panose="020B0604020202020204" charset="0"/>
              <a:ea typeface="Roboto Light" panose="020B0604020202020204" charset="0"/>
            </a:endParaRPr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  <a:cs typeface="Roboto Light" pitchFamily="34" charset="-120"/>
              </a:rPr>
              <a:t>Фон</a:t>
            </a:r>
            <a:r>
              <a:rPr lang="ru-RU" sz="185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  <a:cs typeface="Roboto Light" pitchFamily="34" charset="-120"/>
              </a:rPr>
              <a:t> – зеленая ткать (</a:t>
            </a:r>
            <a:r>
              <a:rPr lang="ru-RU" sz="185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  <a:cs typeface="Roboto Light" pitchFamily="34" charset="-120"/>
              </a:rPr>
              <a:t>хромокей</a:t>
            </a:r>
            <a:r>
              <a:rPr lang="ru-RU" sz="185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  <a:cs typeface="Roboto Light" pitchFamily="34" charset="-120"/>
              </a:rPr>
              <a:t>)</a:t>
            </a:r>
            <a:endParaRPr lang="en-US" sz="1850" dirty="0">
              <a:latin typeface="Roboto Light" panose="020B0604020202020204" charset="0"/>
              <a:ea typeface="Roboto Light" panose="020B06040202020202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923" y="7705652"/>
            <a:ext cx="1981477" cy="52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0184"/>
            <a:ext cx="1168134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Секрет вовлеченности (Динамика кадров)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5295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Главный тезис: "Правило 5-7 минут" — смена визуального формата каждые 5 минут возвращает внимание ученика.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016628" y="5993248"/>
            <a:ext cx="3014241" cy="1133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Лицо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крупным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планом</a:t>
            </a:r>
            <a:r>
              <a:rPr lang="ru-RU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– акцент внимания на важную мысль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5255776" y="5993249"/>
            <a:ext cx="304800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Демонстрация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экрана (скринкаст)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9528683" y="6014043"/>
            <a:ext cx="303908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Вставка</a:t>
            </a:r>
            <a:r>
              <a:rPr lang="en-US" sz="1850" dirty="0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 </a:t>
            </a:r>
            <a:r>
              <a:rPr lang="en-US" sz="1850" dirty="0" err="1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текстовым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850" dirty="0" err="1" smtClean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блоком</a:t>
            </a:r>
            <a:endParaRPr lang="en-US" sz="1850" dirty="0"/>
          </a:p>
        </p:txBody>
      </p:sp>
      <p:pic>
        <p:nvPicPr>
          <p:cNvPr id="10" name="Капустина И.А. Видео-лекция. The Way into a Career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628" y="3454955"/>
            <a:ext cx="3014241" cy="1695510"/>
          </a:xfrm>
          <a:prstGeom prst="rect">
            <a:avLst/>
          </a:prstGeom>
        </p:spPr>
      </p:pic>
      <p:pic>
        <p:nvPicPr>
          <p:cNvPr id="11" name="Капустина И.А. Видео-лекция. The Way into a Career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55776" y="3435965"/>
            <a:ext cx="3048000" cy="1714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19065" y="7629696"/>
            <a:ext cx="1981477" cy="523948"/>
          </a:xfrm>
          <a:prstGeom prst="rect">
            <a:avLst/>
          </a:prstGeom>
        </p:spPr>
      </p:pic>
      <p:pic>
        <p:nvPicPr>
          <p:cNvPr id="13" name="Капустина И.А. Видео-лекция. The Way into a Career (online-video-cutter.com) (1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28683" y="3454955"/>
            <a:ext cx="3039080" cy="17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05514" y="440769"/>
            <a:ext cx="6919674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Платформы </a:t>
            </a:r>
            <a:r>
              <a:rPr lang="en-US" sz="290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для</a:t>
            </a:r>
            <a:r>
              <a:rPr lang="en-US" sz="29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2900" dirty="0" err="1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публикаци</a:t>
            </a:r>
            <a:r>
              <a:rPr lang="ru-RU" sz="290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и</a:t>
            </a:r>
            <a:endParaRPr lang="en-US" sz="2900" dirty="0"/>
          </a:p>
        </p:txBody>
      </p:sp>
      <p:sp>
        <p:nvSpPr>
          <p:cNvPr id="6" name="Text 2"/>
          <p:cNvSpPr/>
          <p:nvPr/>
        </p:nvSpPr>
        <p:spPr>
          <a:xfrm>
            <a:off x="602836" y="5094772"/>
            <a:ext cx="2667000" cy="510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Макс – ловит даже на</a:t>
            </a:r>
            <a:b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</a:br>
            <a: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парковке</a:t>
            </a:r>
            <a:endParaRPr lang="en-US" sz="2000" dirty="0">
              <a:latin typeface="Roboto Light" panose="020B0604020202020204" charset="0"/>
              <a:ea typeface="Roboto Light" panose="020B060402020202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923" y="7684532"/>
            <a:ext cx="1981477" cy="523948"/>
          </a:xfrm>
          <a:prstGeom prst="rect">
            <a:avLst/>
          </a:prstGeom>
        </p:spPr>
      </p:pic>
      <p:pic>
        <p:nvPicPr>
          <p:cNvPr id="1026" name="Picture 2" descr="Max Messenger · GitH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" y="2060023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12" y="1980510"/>
            <a:ext cx="5352184" cy="2667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72" y="1980510"/>
            <a:ext cx="2667000" cy="266700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515404" y="5094772"/>
            <a:ext cx="2667000" cy="510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ru-RU" sz="200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Ютуб</a:t>
            </a:r>
            <a: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 то </a:t>
            </a:r>
            <a:r>
              <a:rPr lang="ru-RU" sz="200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забанили</a:t>
            </a:r>
            <a:endParaRPr lang="en-US" sz="2000" dirty="0">
              <a:latin typeface="Roboto Light" panose="020B0604020202020204" charset="0"/>
              <a:ea typeface="Roboto Light" panose="020B0604020202020204" charset="0"/>
            </a:endParaRPr>
          </a:p>
        </p:txBody>
      </p:sp>
      <p:sp>
        <p:nvSpPr>
          <p:cNvPr id="14" name="Text 2"/>
          <p:cNvSpPr/>
          <p:nvPr/>
        </p:nvSpPr>
        <p:spPr>
          <a:xfrm>
            <a:off x="10427972" y="5110648"/>
            <a:ext cx="2667000" cy="510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ru-RU" sz="2000" dirty="0" err="1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Вк</a:t>
            </a:r>
            <a: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 видео – работают</a:t>
            </a:r>
            <a:b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</a:br>
            <a:r>
              <a:rPr lang="ru-RU" sz="2000" dirty="0" smtClean="0">
                <a:solidFill>
                  <a:srgbClr val="3B3535"/>
                </a:solidFill>
                <a:latin typeface="Roboto Light" panose="020B0604020202020204" charset="0"/>
                <a:ea typeface="Roboto Light" panose="020B0604020202020204" charset="0"/>
              </a:rPr>
              <a:t>иногда</a:t>
            </a:r>
            <a:endParaRPr lang="en-US" sz="2000" dirty="0">
              <a:latin typeface="Roboto Light" panose="020B0604020202020204" charset="0"/>
              <a:ea typeface="Roboto Ligh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813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68247" y="3088005"/>
            <a:ext cx="10293787" cy="1929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Качество видеоурока — это уважение к </a:t>
            </a:r>
            <a:r>
              <a:rPr lang="en-US" sz="4050" dirty="0" err="1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времени</a:t>
            </a:r>
            <a:r>
              <a:rPr lang="en-US" sz="40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ru-RU" sz="405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студента</a:t>
            </a:r>
            <a:r>
              <a:rPr lang="en-US" sz="4050" dirty="0" smtClean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. </a:t>
            </a:r>
            <a:r>
              <a:rPr lang="en-US" sz="40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Начните с малого: улучшите звук уже сегодня.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2168247" y="5175290"/>
            <a:ext cx="10293787" cy="21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Начните свой путь к созданию качественных видеоуроков, используя эти ключевые принципы: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2168247" y="5503902"/>
            <a:ext cx="3361253" cy="1079778"/>
          </a:xfrm>
          <a:prstGeom prst="roundRect">
            <a:avLst>
              <a:gd name="adj" fmla="val 2202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349579" y="5685234"/>
            <a:ext cx="1864757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1. Улучшите звук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2349579" y="5981105"/>
            <a:ext cx="2998589" cy="421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Первый и самый важный шаг — конденсаторный микрофон меняет всё.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5634395" y="5503902"/>
            <a:ext cx="3361373" cy="1079778"/>
          </a:xfrm>
          <a:prstGeom prst="roundRect">
            <a:avLst>
              <a:gd name="adj" fmla="val 2202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815727" y="5685234"/>
            <a:ext cx="1864757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2. Настройте свет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5815727" y="5981105"/>
            <a:ext cx="2998708" cy="421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Три точки освещения: ключевой, заполняющий, контровой.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9100661" y="5503902"/>
            <a:ext cx="3361253" cy="1079778"/>
          </a:xfrm>
          <a:prstGeom prst="roundRect">
            <a:avLst>
              <a:gd name="adj" fmla="val 2202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281993" y="5685234"/>
            <a:ext cx="2077283" cy="233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3. Напишите сценарий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9281993" y="5981105"/>
            <a:ext cx="2998589" cy="421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Импровизация — это миф. Успех рождается в таймлайне.</a:t>
            </a:r>
            <a:endParaRPr lang="en-US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923" y="7705652"/>
            <a:ext cx="1981477" cy="52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4630400" cy="19813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45325" y="2039956"/>
            <a:ext cx="10293787" cy="824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050"/>
              </a:lnSpc>
            </a:pPr>
            <a:r>
              <a:rPr lang="ru-RU" dirty="0"/>
              <a:t> </a:t>
            </a:r>
            <a:r>
              <a:rPr lang="ru-RU" sz="3200" dirty="0"/>
              <a:t>Педагогический этикет на видеозаписи: от «А» до «Я»</a:t>
            </a:r>
            <a:endParaRPr lang="en-US" sz="3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8923" y="7705652"/>
            <a:ext cx="1981477" cy="523948"/>
          </a:xfrm>
          <a:prstGeom prst="rect">
            <a:avLst/>
          </a:prstGeom>
        </p:spPr>
      </p:pic>
      <p:pic>
        <p:nvPicPr>
          <p:cNvPr id="14" name="Бра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070" y="2864953"/>
            <a:ext cx="4628321" cy="3070621"/>
          </a:xfrm>
          <a:prstGeom prst="rect">
            <a:avLst/>
          </a:prstGeom>
        </p:spPr>
      </p:pic>
      <p:pic>
        <p:nvPicPr>
          <p:cNvPr id="16" name="Брак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5565" y="2864952"/>
            <a:ext cx="5393358" cy="30706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79104" y="6500191"/>
            <a:ext cx="1095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Типичные ошибки. Так делать нельзя!!!!!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7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813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923" y="7705652"/>
            <a:ext cx="1981477" cy="5239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20478" y="2226365"/>
            <a:ext cx="3011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quote-cjk-patch"/>
              </a:rPr>
              <a:t>Правила успешной записи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5678" y="2745219"/>
            <a:ext cx="514847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92D050"/>
                </a:solidFill>
                <a:effectLst/>
                <a:latin typeface="quote-cjk-patch"/>
              </a:rPr>
              <a:t>✅ НАДО (Слагаемые успеха):</a:t>
            </a:r>
            <a:endParaRPr lang="ru-RU" b="0" i="0" dirty="0" smtClean="0">
              <a:solidFill>
                <a:srgbClr val="92D050"/>
              </a:solidFill>
              <a:effectLst/>
              <a:latin typeface="quote-cjk-patch"/>
            </a:endParaRP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Визуальный контакт: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Смотрите в объектив камеры, а не на экран или в бумаги.</a:t>
            </a: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Дружелюбный тон: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Представьте, что вы разговариваете с одним учеником, а не с безликой аудиторией.</a:t>
            </a: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Динамика: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Используйте жестикуляцию (в пределах кадра), меняйте интонацию, делайте логические паузы.</a:t>
            </a: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Контроль фокуса внимания: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Ключевые слова выделяйте голосом; если используете доску/презентацию — делайте это бесшумно.</a:t>
            </a:r>
          </a:p>
          <a:p>
            <a:pPr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Техническая этика: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Проверяйте уровень заряда техники и наличие свободного места на носителе </a:t>
            </a:r>
            <a:r>
              <a:rPr lang="ru-RU" b="0" i="1" dirty="0" smtClean="0">
                <a:solidFill>
                  <a:srgbClr val="0F1115"/>
                </a:solidFill>
                <a:effectLst/>
                <a:latin typeface="quote-cjk-patch"/>
              </a:rPr>
              <a:t>до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начала записи.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53539" y="2840743"/>
            <a:ext cx="73152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FF0000"/>
                </a:solidFill>
                <a:effectLst/>
                <a:latin typeface="quote-cjk-patch"/>
              </a:rPr>
              <a:t>❌ НЕЛЬЗЯ (Анти-примеры):</a:t>
            </a:r>
            <a:endParaRPr lang="ru-RU" b="0" i="0" dirty="0" smtClean="0">
              <a:solidFill>
                <a:srgbClr val="FF0000"/>
              </a:solidFill>
              <a:effectLst/>
              <a:latin typeface="quote-cjk-patch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«Спина к зрителю»: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Долго поворачиваться спиной к камере (например, чтобы что-то написать на доске).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b="1" i="0" dirty="0" err="1" smtClean="0">
                <a:solidFill>
                  <a:srgbClr val="0F1115"/>
                </a:solidFill>
                <a:effectLst/>
                <a:latin typeface="quote-cjk-patch"/>
              </a:rPr>
              <a:t>Микроповедение</a:t>
            </a: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Качаться, переминаться с ноги на ногу, чесаться, поправлять волосы каждые 10 секунд.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Фоновый шум: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Начинать запись, если рядом работает техника, кто-то разговаривает или слышны уличные звуки.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b="1" i="0" dirty="0" smtClean="0">
                <a:solidFill>
                  <a:srgbClr val="0F1115"/>
                </a:solidFill>
                <a:effectLst/>
                <a:latin typeface="quote-cjk-patch"/>
              </a:rPr>
              <a:t>Негативные эмоции:</a:t>
            </a:r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> Вздыхать, закатывать глаза, критиковать условия съемки или сложность темы («это очень трудно, вы все равно не поймете»).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b="1" dirty="0"/>
              <a:t>Нарушение границ:</a:t>
            </a:r>
            <a:r>
              <a:rPr lang="ru-RU" dirty="0"/>
              <a:t> Обсуждать конкретных учеников, их родителей или внутренние педагогические конфликты на записи</a:t>
            </a:r>
            <a:r>
              <a:rPr lang="ru-RU" dirty="0" smtClean="0"/>
              <a:t>.</a:t>
            </a:r>
            <a:endParaRPr lang="ru-RU" b="0" i="0" dirty="0" smtClean="0">
              <a:solidFill>
                <a:srgbClr val="0F1115"/>
              </a:solidFill>
              <a:effectLst/>
              <a:latin typeface="quote-cjk-patch"/>
            </a:endParaRPr>
          </a:p>
          <a:p>
            <a: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  <a:t/>
            </a:r>
            <a:br>
              <a:rPr lang="ru-RU" b="0" i="0" dirty="0" smtClean="0">
                <a:solidFill>
                  <a:srgbClr val="0F1115"/>
                </a:solidFill>
                <a:effectLst/>
                <a:latin typeface="quote-cjk-patch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4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294</Words>
  <Application>Microsoft Office PowerPoint</Application>
  <PresentationFormat>Произвольный</PresentationFormat>
  <Paragraphs>72</Paragraphs>
  <Slides>10</Slides>
  <Notes>10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Roboto Light</vt:lpstr>
      <vt:lpstr>Red Hat Text</vt:lpstr>
      <vt:lpstr>Arial</vt:lpstr>
      <vt:lpstr>quote-cjk-patch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User308</dc:creator>
  <cp:lastModifiedBy>User308</cp:lastModifiedBy>
  <cp:revision>20</cp:revision>
  <dcterms:created xsi:type="dcterms:W3CDTF">2026-03-24T06:44:09Z</dcterms:created>
  <dcterms:modified xsi:type="dcterms:W3CDTF">2026-03-26T10:39:52Z</dcterms:modified>
</cp:coreProperties>
</file>