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72" r:id="rId4"/>
    <p:sldId id="273" r:id="rId5"/>
    <p:sldId id="274" r:id="rId6"/>
    <p:sldId id="275" r:id="rId7"/>
    <p:sldId id="278" r:id="rId8"/>
    <p:sldId id="276" r:id="rId9"/>
    <p:sldId id="277" r:id="rId10"/>
    <p:sldId id="264" r:id="rId11"/>
    <p:sldId id="266" r:id="rId12"/>
    <p:sldId id="282" r:id="rId13"/>
  </p:sldIdLst>
  <p:sldSz cx="12192000" cy="6858000"/>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0" d="100"/>
          <a:sy n="60" d="100"/>
        </p:scale>
        <p:origin x="1522" y="4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ru-RU" b="1" dirty="0"/>
              <a:t>Мониторинг образовательной деятельности за 3 года</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ru-KZ"/>
        </a:p>
      </c:txPr>
    </c:title>
    <c:autoTitleDeleted val="0"/>
    <c:plotArea>
      <c:layout/>
      <c:barChart>
        <c:barDir val="col"/>
        <c:grouping val="clustered"/>
        <c:varyColors val="0"/>
        <c:ser>
          <c:idx val="0"/>
          <c:order val="0"/>
          <c:tx>
            <c:strRef>
              <c:f>Лист1!$B$1</c:f>
              <c:strCache>
                <c:ptCount val="1"/>
                <c:pt idx="0">
                  <c:v>КЗ</c:v>
                </c:pt>
              </c:strCache>
            </c:strRef>
          </c:tx>
          <c:spPr>
            <a:solidFill>
              <a:schemeClr val="accent1"/>
            </a:solidFill>
            <a:ln>
              <a:noFill/>
            </a:ln>
            <a:effectLst/>
          </c:spPr>
          <c:invertIfNegative val="0"/>
          <c:dLbls>
            <c:dLbl>
              <c:idx val="0"/>
              <c:tx>
                <c:rich>
                  <a:bodyPr/>
                  <a:lstStyle/>
                  <a:p>
                    <a:r>
                      <a:rPr lang="en-US"/>
                      <a:t>52,2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E475-4BC6-9A19-970C80D97145}"/>
                </c:ext>
              </c:extLst>
            </c:dLbl>
            <c:dLbl>
              <c:idx val="1"/>
              <c:tx>
                <c:rich>
                  <a:bodyPr/>
                  <a:lstStyle/>
                  <a:p>
                    <a:r>
                      <a:rPr lang="en-US"/>
                      <a:t>53,1</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E475-4BC6-9A19-970C80D97145}"/>
                </c:ext>
              </c:extLst>
            </c:dLbl>
            <c:dLbl>
              <c:idx val="2"/>
              <c:tx>
                <c:rich>
                  <a:bodyPr/>
                  <a:lstStyle/>
                  <a:p>
                    <a:r>
                      <a:rPr lang="en-US" dirty="0"/>
                      <a:t>54,8</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E475-4BC6-9A19-970C80D9714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KZ"/>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Лист1!$A$2:$A$5</c:f>
              <c:numCache>
                <c:formatCode>General</c:formatCode>
                <c:ptCount val="4"/>
                <c:pt idx="0">
                  <c:v>2023</c:v>
                </c:pt>
                <c:pt idx="1">
                  <c:v>2024</c:v>
                </c:pt>
                <c:pt idx="2">
                  <c:v>2025</c:v>
                </c:pt>
              </c:numCache>
            </c:numRef>
          </c:cat>
          <c:val>
            <c:numRef>
              <c:f>Лист1!$B$2:$B$5</c:f>
              <c:numCache>
                <c:formatCode>General</c:formatCode>
                <c:ptCount val="4"/>
                <c:pt idx="0">
                  <c:v>52.2</c:v>
                </c:pt>
                <c:pt idx="1">
                  <c:v>53.1</c:v>
                </c:pt>
                <c:pt idx="2">
                  <c:v>54.8</c:v>
                </c:pt>
              </c:numCache>
            </c:numRef>
          </c:val>
          <c:extLst>
            <c:ext xmlns:c16="http://schemas.microsoft.com/office/drawing/2014/chart" uri="{C3380CC4-5D6E-409C-BE32-E72D297353CC}">
              <c16:uniqueId val="{00000003-E475-4BC6-9A19-970C80D97145}"/>
            </c:ext>
          </c:extLst>
        </c:ser>
        <c:ser>
          <c:idx val="1"/>
          <c:order val="1"/>
          <c:tx>
            <c:strRef>
              <c:f>Лист1!$C$1</c:f>
              <c:strCache>
                <c:ptCount val="1"/>
                <c:pt idx="0">
                  <c:v>СОУ</c:v>
                </c:pt>
              </c:strCache>
            </c:strRef>
          </c:tx>
          <c:spPr>
            <a:solidFill>
              <a:schemeClr val="accent2"/>
            </a:solidFill>
            <a:ln>
              <a:noFill/>
            </a:ln>
            <a:effectLst/>
          </c:spPr>
          <c:invertIfNegative val="0"/>
          <c:dLbls>
            <c:dLbl>
              <c:idx val="0"/>
              <c:tx>
                <c:rich>
                  <a:bodyPr/>
                  <a:lstStyle/>
                  <a:p>
                    <a:r>
                      <a:rPr lang="en-US"/>
                      <a:t>48,9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E475-4BC6-9A19-970C80D97145}"/>
                </c:ext>
              </c:extLst>
            </c:dLbl>
            <c:dLbl>
              <c:idx val="1"/>
              <c:tx>
                <c:rich>
                  <a:bodyPr/>
                  <a:lstStyle/>
                  <a:p>
                    <a:r>
                      <a:rPr lang="en-US"/>
                      <a:t>51,6</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E475-4BC6-9A19-970C80D97145}"/>
                </c:ext>
              </c:extLst>
            </c:dLbl>
            <c:dLbl>
              <c:idx val="2"/>
              <c:tx>
                <c:rich>
                  <a:bodyPr/>
                  <a:lstStyle/>
                  <a:p>
                    <a:r>
                      <a:rPr lang="en-US"/>
                      <a:t>52,3</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E475-4BC6-9A19-970C80D9714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KZ"/>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Лист1!$A$2:$A$5</c:f>
              <c:numCache>
                <c:formatCode>General</c:formatCode>
                <c:ptCount val="4"/>
                <c:pt idx="0">
                  <c:v>2023</c:v>
                </c:pt>
                <c:pt idx="1">
                  <c:v>2024</c:v>
                </c:pt>
                <c:pt idx="2">
                  <c:v>2025</c:v>
                </c:pt>
              </c:numCache>
            </c:numRef>
          </c:cat>
          <c:val>
            <c:numRef>
              <c:f>Лист1!$C$2:$C$5</c:f>
              <c:numCache>
                <c:formatCode>General</c:formatCode>
                <c:ptCount val="4"/>
                <c:pt idx="0">
                  <c:v>48.9</c:v>
                </c:pt>
                <c:pt idx="1">
                  <c:v>51.6</c:v>
                </c:pt>
                <c:pt idx="2">
                  <c:v>52.3</c:v>
                </c:pt>
              </c:numCache>
            </c:numRef>
          </c:val>
          <c:extLst>
            <c:ext xmlns:c16="http://schemas.microsoft.com/office/drawing/2014/chart" uri="{C3380CC4-5D6E-409C-BE32-E72D297353CC}">
              <c16:uniqueId val="{00000007-E475-4BC6-9A19-970C80D97145}"/>
            </c:ext>
          </c:extLst>
        </c:ser>
        <c:ser>
          <c:idx val="2"/>
          <c:order val="2"/>
          <c:tx>
            <c:strRef>
              <c:f>Лист1!$D$1</c:f>
              <c:strCache>
                <c:ptCount val="1"/>
                <c:pt idx="0">
                  <c:v>с/б</c:v>
                </c:pt>
              </c:strCache>
            </c:strRef>
          </c:tx>
          <c:spPr>
            <a:solidFill>
              <a:schemeClr val="accent3"/>
            </a:solidFill>
            <a:ln>
              <a:noFill/>
            </a:ln>
            <a:effectLst/>
          </c:spPr>
          <c:invertIfNegative val="0"/>
          <c:dLbls>
            <c:dLbl>
              <c:idx val="0"/>
              <c:tx>
                <c:rich>
                  <a:bodyPr/>
                  <a:lstStyle/>
                  <a:p>
                    <a:r>
                      <a:rPr lang="en-US"/>
                      <a:t>3,3</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E475-4BC6-9A19-970C80D97145}"/>
                </c:ext>
              </c:extLst>
            </c:dLbl>
            <c:dLbl>
              <c:idx val="1"/>
              <c:tx>
                <c:rich>
                  <a:bodyPr/>
                  <a:lstStyle/>
                  <a:p>
                    <a:r>
                      <a:rPr lang="en-US"/>
                      <a:t>3,5</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9-E475-4BC6-9A19-970C80D97145}"/>
                </c:ext>
              </c:extLst>
            </c:dLbl>
            <c:dLbl>
              <c:idx val="2"/>
              <c:tx>
                <c:rich>
                  <a:bodyPr/>
                  <a:lstStyle/>
                  <a:p>
                    <a:r>
                      <a:rPr lang="en-US"/>
                      <a:t>3,6</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E475-4BC6-9A19-970C80D97145}"/>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ru-KZ"/>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Лист1!$A$2:$A$5</c:f>
              <c:numCache>
                <c:formatCode>General</c:formatCode>
                <c:ptCount val="4"/>
                <c:pt idx="0">
                  <c:v>2023</c:v>
                </c:pt>
                <c:pt idx="1">
                  <c:v>2024</c:v>
                </c:pt>
                <c:pt idx="2">
                  <c:v>2025</c:v>
                </c:pt>
              </c:numCache>
            </c:numRef>
          </c:cat>
          <c:val>
            <c:numRef>
              <c:f>Лист1!$D$2:$D$5</c:f>
              <c:numCache>
                <c:formatCode>General</c:formatCode>
                <c:ptCount val="4"/>
                <c:pt idx="0">
                  <c:v>3.3</c:v>
                </c:pt>
                <c:pt idx="1">
                  <c:v>3.5</c:v>
                </c:pt>
                <c:pt idx="2">
                  <c:v>3.6</c:v>
                </c:pt>
              </c:numCache>
            </c:numRef>
          </c:val>
          <c:extLst>
            <c:ext xmlns:c16="http://schemas.microsoft.com/office/drawing/2014/chart" uri="{C3380CC4-5D6E-409C-BE32-E72D297353CC}">
              <c16:uniqueId val="{0000000B-E475-4BC6-9A19-970C80D97145}"/>
            </c:ext>
          </c:extLst>
        </c:ser>
        <c:dLbls>
          <c:showLegendKey val="0"/>
          <c:showVal val="0"/>
          <c:showCatName val="0"/>
          <c:showSerName val="0"/>
          <c:showPercent val="0"/>
          <c:showBubbleSize val="0"/>
        </c:dLbls>
        <c:gapWidth val="219"/>
        <c:overlap val="-27"/>
        <c:axId val="895928447"/>
        <c:axId val="895929887"/>
      </c:barChart>
      <c:catAx>
        <c:axId val="8959284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KZ"/>
          </a:p>
        </c:txPr>
        <c:crossAx val="895929887"/>
        <c:crosses val="autoZero"/>
        <c:auto val="1"/>
        <c:lblAlgn val="ctr"/>
        <c:lblOffset val="100"/>
        <c:noMultiLvlLbl val="0"/>
      </c:catAx>
      <c:valAx>
        <c:axId val="895929887"/>
        <c:scaling>
          <c:logBase val="10"/>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895928447"/>
        <c:crosses val="autoZero"/>
        <c:crossBetween val="between"/>
        <c:majorUnit val="10"/>
        <c:minorUnit val="5"/>
        <c:dispUnits>
          <c:builtInUnit val="tenThousands"/>
          <c:dispUnitsLbl>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ru-KZ"/>
              </a:p>
            </c:txPr>
          </c:dispUnitsLbl>
        </c:dispUnits>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ru-KZ"/>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u-KZ"/>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ru-RU"/>
              <a:t>Образец заголовка</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B751AF4B-7F8A-495A-9942-902C71F9A681}" type="datetimeFigureOut">
              <a:rPr lang="ru-KZ" smtClean="0"/>
              <a:t>05.04.2026</a:t>
            </a:fld>
            <a:endParaRPr lang="ru-KZ"/>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ru-KZ"/>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5D17E1FF-0C63-4F99-A0F7-7566F148CD41}" type="slidenum">
              <a:rPr lang="ru-KZ" smtClean="0"/>
              <a:t>‹#›</a:t>
            </a:fld>
            <a:endParaRPr lang="ru-KZ"/>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ru-KZ"/>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ru-KZ"/>
            </a:p>
          </p:txBody>
        </p:sp>
      </p:grpSp>
    </p:spTree>
    <p:extLst>
      <p:ext uri="{BB962C8B-B14F-4D97-AF65-F5344CB8AC3E}">
        <p14:creationId xmlns:p14="http://schemas.microsoft.com/office/powerpoint/2010/main" val="414025095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751AF4B-7F8A-495A-9942-902C71F9A681}" type="datetimeFigureOut">
              <a:rPr lang="ru-KZ" smtClean="0"/>
              <a:t>05.04.2026</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5D17E1FF-0C63-4F99-A0F7-7566F148CD41}" type="slidenum">
              <a:rPr lang="ru-KZ" smtClean="0"/>
              <a:t>‹#›</a:t>
            </a:fld>
            <a:endParaRPr lang="ru-KZ"/>
          </a:p>
        </p:txBody>
      </p:sp>
    </p:spTree>
    <p:extLst>
      <p:ext uri="{BB962C8B-B14F-4D97-AF65-F5344CB8AC3E}">
        <p14:creationId xmlns:p14="http://schemas.microsoft.com/office/powerpoint/2010/main" val="335047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751AF4B-7F8A-495A-9942-902C71F9A681}" type="datetimeFigureOut">
              <a:rPr lang="ru-KZ" smtClean="0"/>
              <a:t>05.04.2026</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5D17E1FF-0C63-4F99-A0F7-7566F148CD41}" type="slidenum">
              <a:rPr lang="ru-KZ" smtClean="0"/>
              <a:t>‹#›</a:t>
            </a:fld>
            <a:endParaRPr lang="ru-KZ"/>
          </a:p>
        </p:txBody>
      </p:sp>
    </p:spTree>
    <p:extLst>
      <p:ext uri="{BB962C8B-B14F-4D97-AF65-F5344CB8AC3E}">
        <p14:creationId xmlns:p14="http://schemas.microsoft.com/office/powerpoint/2010/main" val="3458069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751AF4B-7F8A-495A-9942-902C71F9A681}" type="datetimeFigureOut">
              <a:rPr lang="ru-KZ" smtClean="0"/>
              <a:t>05.04.2026</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5D17E1FF-0C63-4F99-A0F7-7566F148CD41}" type="slidenum">
              <a:rPr lang="ru-KZ" smtClean="0"/>
              <a:t>‹#›</a:t>
            </a:fld>
            <a:endParaRPr lang="ru-KZ"/>
          </a:p>
        </p:txBody>
      </p:sp>
    </p:spTree>
    <p:extLst>
      <p:ext uri="{BB962C8B-B14F-4D97-AF65-F5344CB8AC3E}">
        <p14:creationId xmlns:p14="http://schemas.microsoft.com/office/powerpoint/2010/main" val="2304995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B751AF4B-7F8A-495A-9942-902C71F9A681}" type="datetimeFigureOut">
              <a:rPr lang="ru-KZ" smtClean="0"/>
              <a:t>05.04.2026</a:t>
            </a:fld>
            <a:endParaRPr lang="ru-KZ"/>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ru-KZ"/>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5D17E1FF-0C63-4F99-A0F7-7566F148CD41}" type="slidenum">
              <a:rPr lang="ru-KZ" smtClean="0"/>
              <a:t>‹#›</a:t>
            </a:fld>
            <a:endParaRPr lang="ru-KZ"/>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txBody>
          <a:bodyPr/>
          <a:lstStyle/>
          <a:p>
            <a:endParaRPr lang="ru-KZ"/>
          </a:p>
        </p:txBody>
      </p:sp>
    </p:spTree>
    <p:extLst>
      <p:ext uri="{BB962C8B-B14F-4D97-AF65-F5344CB8AC3E}">
        <p14:creationId xmlns:p14="http://schemas.microsoft.com/office/powerpoint/2010/main" val="356164309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ru-RU"/>
              <a:t>Образец заголовка</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B751AF4B-7F8A-495A-9942-902C71F9A681}" type="datetimeFigureOut">
              <a:rPr lang="ru-KZ" smtClean="0"/>
              <a:t>05.04.2026</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5D17E1FF-0C63-4F99-A0F7-7566F148CD41}" type="slidenum">
              <a:rPr lang="ru-KZ" smtClean="0"/>
              <a:t>‹#›</a:t>
            </a:fld>
            <a:endParaRPr lang="ru-KZ"/>
          </a:p>
        </p:txBody>
      </p:sp>
    </p:spTree>
    <p:extLst>
      <p:ext uri="{BB962C8B-B14F-4D97-AF65-F5344CB8AC3E}">
        <p14:creationId xmlns:p14="http://schemas.microsoft.com/office/powerpoint/2010/main" val="340406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751AF4B-7F8A-495A-9942-902C71F9A681}" type="datetimeFigureOut">
              <a:rPr lang="ru-KZ" smtClean="0"/>
              <a:t>05.04.2026</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5D17E1FF-0C63-4F99-A0F7-7566F148CD41}" type="slidenum">
              <a:rPr lang="ru-KZ" smtClean="0"/>
              <a:t>‹#›</a:t>
            </a:fld>
            <a:endParaRPr lang="ru-KZ"/>
          </a:p>
        </p:txBody>
      </p:sp>
    </p:spTree>
    <p:extLst>
      <p:ext uri="{BB962C8B-B14F-4D97-AF65-F5344CB8AC3E}">
        <p14:creationId xmlns:p14="http://schemas.microsoft.com/office/powerpoint/2010/main" val="3194719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751AF4B-7F8A-495A-9942-902C71F9A681}" type="datetimeFigureOut">
              <a:rPr lang="ru-KZ" smtClean="0"/>
              <a:t>05.04.2026</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5D17E1FF-0C63-4F99-A0F7-7566F148CD41}" type="slidenum">
              <a:rPr lang="ru-KZ" smtClean="0"/>
              <a:t>‹#›</a:t>
            </a:fld>
            <a:endParaRPr lang="ru-KZ"/>
          </a:p>
        </p:txBody>
      </p:sp>
    </p:spTree>
    <p:extLst>
      <p:ext uri="{BB962C8B-B14F-4D97-AF65-F5344CB8AC3E}">
        <p14:creationId xmlns:p14="http://schemas.microsoft.com/office/powerpoint/2010/main" val="3185786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51AF4B-7F8A-495A-9942-902C71F9A681}" type="datetimeFigureOut">
              <a:rPr lang="ru-KZ" smtClean="0"/>
              <a:t>05.04.2026</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5D17E1FF-0C63-4F99-A0F7-7566F148CD41}" type="slidenum">
              <a:rPr lang="ru-KZ" smtClean="0"/>
              <a:t>‹#›</a:t>
            </a:fld>
            <a:endParaRPr lang="ru-KZ"/>
          </a:p>
        </p:txBody>
      </p:sp>
    </p:spTree>
    <p:extLst>
      <p:ext uri="{BB962C8B-B14F-4D97-AF65-F5344CB8AC3E}">
        <p14:creationId xmlns:p14="http://schemas.microsoft.com/office/powerpoint/2010/main" val="843734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ru-RU"/>
              <a:t>Образец заголовка</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B751AF4B-7F8A-495A-9942-902C71F9A681}" type="datetimeFigureOut">
              <a:rPr lang="ru-KZ" smtClean="0"/>
              <a:t>05.04.2026</a:t>
            </a:fld>
            <a:endParaRPr lang="ru-KZ"/>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KZ"/>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5D17E1FF-0C63-4F99-A0F7-7566F148CD41}" type="slidenum">
              <a:rPr lang="ru-KZ" smtClean="0"/>
              <a:t>‹#›</a:t>
            </a:fld>
            <a:endParaRPr lang="ru-KZ"/>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406642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B751AF4B-7F8A-495A-9942-902C71F9A681}" type="datetimeFigureOut">
              <a:rPr lang="ru-KZ" smtClean="0"/>
              <a:t>05.04.2026</a:t>
            </a:fld>
            <a:endParaRPr lang="ru-KZ"/>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ru-KZ"/>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5D17E1FF-0C63-4F99-A0F7-7566F148CD41}" type="slidenum">
              <a:rPr lang="ru-KZ" smtClean="0"/>
              <a:t>‹#›</a:t>
            </a:fld>
            <a:endParaRPr lang="ru-KZ"/>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3918716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B751AF4B-7F8A-495A-9942-902C71F9A681}" type="datetimeFigureOut">
              <a:rPr lang="ru-KZ" smtClean="0"/>
              <a:t>05.04.2026</a:t>
            </a:fld>
            <a:endParaRPr lang="ru-KZ"/>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ru-KZ"/>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5D17E1FF-0C63-4F99-A0F7-7566F148CD41}" type="slidenum">
              <a:rPr lang="ru-KZ" smtClean="0"/>
              <a:t>‹#›</a:t>
            </a:fld>
            <a:endParaRPr lang="ru-KZ"/>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11163465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5ADE73-FF9E-D231-4991-AA0AD9532FCC}"/>
              </a:ext>
            </a:extLst>
          </p:cNvPr>
          <p:cNvSpPr>
            <a:spLocks noGrp="1"/>
          </p:cNvSpPr>
          <p:nvPr>
            <p:ph type="ctrTitle"/>
          </p:nvPr>
        </p:nvSpPr>
        <p:spPr/>
        <p:txBody>
          <a:bodyPr/>
          <a:lstStyle/>
          <a:p>
            <a:pPr>
              <a:lnSpc>
                <a:spcPct val="107000"/>
              </a:lnSpc>
              <a:spcAft>
                <a:spcPts val="800"/>
              </a:spcAft>
            </a:pPr>
            <a:r>
              <a:rPr lang="ru-RU" sz="2800" b="1" i="1" kern="100" dirty="0">
                <a:effectLst/>
                <a:latin typeface="Times New Roman" panose="02020603050405020304" pitchFamily="18" charset="0"/>
                <a:ea typeface="Aptos" panose="020B0004020202020204" pitchFamily="34" charset="0"/>
                <a:cs typeface="Times New Roman" panose="02020603050405020304" pitchFamily="18" charset="0"/>
              </a:rPr>
              <a:t>Тема: «Использование шаблонов</a:t>
            </a:r>
            <a:br>
              <a:rPr lang="en-US" sz="2800" b="1" i="1" kern="100" dirty="0">
                <a:effectLst/>
                <a:latin typeface="Times New Roman" panose="02020603050405020304" pitchFamily="18" charset="0"/>
                <a:ea typeface="Aptos" panose="020B0004020202020204" pitchFamily="34" charset="0"/>
                <a:cs typeface="Times New Roman" panose="02020603050405020304" pitchFamily="18" charset="0"/>
              </a:rPr>
            </a:br>
            <a:r>
              <a:rPr lang="ru-RU" sz="2800" b="1" i="1" kern="100" dirty="0">
                <a:effectLst/>
                <a:latin typeface="Times New Roman" panose="02020603050405020304" pitchFamily="18" charset="0"/>
                <a:ea typeface="Aptos" panose="020B0004020202020204" pitchFamily="34" charset="0"/>
                <a:cs typeface="Times New Roman" panose="02020603050405020304" pitchFamily="18" charset="0"/>
              </a:rPr>
              <a:t>на уроках английского языка как один из методов улучшения устной иноязычной речи студентов»</a:t>
            </a:r>
            <a:br>
              <a:rPr lang="ru-KZ" sz="2800" kern="100" dirty="0">
                <a:effectLst/>
                <a:latin typeface="Aptos" panose="020B0004020202020204" pitchFamily="34" charset="0"/>
                <a:ea typeface="Aptos" panose="020B0004020202020204" pitchFamily="34" charset="0"/>
                <a:cs typeface="Times New Roman" panose="02020603050405020304" pitchFamily="18" charset="0"/>
              </a:rPr>
            </a:br>
            <a:endParaRPr lang="ru-KZ" sz="2800" dirty="0"/>
          </a:p>
        </p:txBody>
      </p:sp>
      <p:sp>
        <p:nvSpPr>
          <p:cNvPr id="3" name="Подзаголовок 2">
            <a:extLst>
              <a:ext uri="{FF2B5EF4-FFF2-40B4-BE49-F238E27FC236}">
                <a16:creationId xmlns:a16="http://schemas.microsoft.com/office/drawing/2014/main" id="{0BB7214F-DC7D-4243-261E-042DFF507671}"/>
              </a:ext>
            </a:extLst>
          </p:cNvPr>
          <p:cNvSpPr>
            <a:spLocks noGrp="1"/>
          </p:cNvSpPr>
          <p:nvPr>
            <p:ph type="subTitle" idx="1"/>
          </p:nvPr>
        </p:nvSpPr>
        <p:spPr>
          <a:xfrm>
            <a:off x="4463143" y="3956279"/>
            <a:ext cx="5813214" cy="1086237"/>
          </a:xfrm>
        </p:spPr>
        <p:txBody>
          <a:bodyPr>
            <a:normAutofit fontScale="70000" lnSpcReduction="20000"/>
          </a:bodyPr>
          <a:lstStyle/>
          <a:p>
            <a:pPr algn="r"/>
            <a:r>
              <a:rPr lang="ru-RU" sz="2400" kern="100" dirty="0">
                <a:effectLst/>
                <a:latin typeface="Times New Roman" panose="02020603050405020304" pitchFamily="18" charset="0"/>
                <a:ea typeface="Aptos" panose="020B0004020202020204" pitchFamily="34" charset="0"/>
                <a:cs typeface="Times New Roman" panose="02020603050405020304" pitchFamily="18" charset="0"/>
              </a:rPr>
              <a:t>Петухова Татьяна Александровна</a:t>
            </a:r>
            <a:br>
              <a:rPr lang="ru-KZ" sz="2400" kern="100" dirty="0">
                <a:effectLst/>
                <a:latin typeface="Aptos" panose="020B0004020202020204" pitchFamily="34" charset="0"/>
                <a:ea typeface="Aptos" panose="020B0004020202020204" pitchFamily="34" charset="0"/>
                <a:cs typeface="Times New Roman" panose="02020603050405020304" pitchFamily="18" charset="0"/>
              </a:rPr>
            </a:br>
            <a:r>
              <a:rPr lang="ru-RU" sz="2400" kern="100" dirty="0">
                <a:effectLst/>
                <a:latin typeface="Times New Roman" panose="02020603050405020304" pitchFamily="18" charset="0"/>
                <a:ea typeface="Aptos" panose="020B0004020202020204" pitchFamily="34" charset="0"/>
                <a:cs typeface="Times New Roman" panose="02020603050405020304" pitchFamily="18" charset="0"/>
              </a:rPr>
              <a:t>Методист, преподаватель английского языка</a:t>
            </a:r>
            <a:br>
              <a:rPr lang="ru-KZ" sz="2400" kern="100" dirty="0">
                <a:effectLst/>
                <a:latin typeface="Aptos" panose="020B0004020202020204" pitchFamily="34" charset="0"/>
                <a:ea typeface="Aptos" panose="020B0004020202020204" pitchFamily="34" charset="0"/>
                <a:cs typeface="Times New Roman" panose="02020603050405020304" pitchFamily="18" charset="0"/>
              </a:rPr>
            </a:br>
            <a:r>
              <a:rPr lang="ru-RU" sz="2400" kern="100" dirty="0">
                <a:effectLst/>
                <a:latin typeface="Times New Roman" panose="02020603050405020304" pitchFamily="18" charset="0"/>
                <a:ea typeface="Aptos" panose="020B0004020202020204" pitchFamily="34" charset="0"/>
                <a:cs typeface="Times New Roman" panose="02020603050405020304" pitchFamily="18" charset="0"/>
              </a:rPr>
              <a:t>КГУ «Технологический колледж г.Алтай» УО ВКО</a:t>
            </a:r>
            <a:br>
              <a:rPr lang="ru-KZ" sz="2400" kern="100" dirty="0">
                <a:effectLst/>
                <a:latin typeface="Aptos" panose="020B0004020202020204" pitchFamily="34" charset="0"/>
                <a:ea typeface="Aptos" panose="020B0004020202020204" pitchFamily="34" charset="0"/>
                <a:cs typeface="Times New Roman" panose="02020603050405020304" pitchFamily="18" charset="0"/>
              </a:rPr>
            </a:br>
            <a:endParaRPr lang="ru-KZ" dirty="0"/>
          </a:p>
        </p:txBody>
      </p:sp>
    </p:spTree>
    <p:extLst>
      <p:ext uri="{BB962C8B-B14F-4D97-AF65-F5344CB8AC3E}">
        <p14:creationId xmlns:p14="http://schemas.microsoft.com/office/powerpoint/2010/main" val="9102734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B1E1869-5879-8D27-8B78-D04E4FC67851}"/>
              </a:ext>
            </a:extLst>
          </p:cNvPr>
          <p:cNvSpPr>
            <a:spLocks noGrp="1"/>
          </p:cNvSpPr>
          <p:nvPr>
            <p:ph idx="1"/>
          </p:nvPr>
        </p:nvSpPr>
        <p:spPr>
          <a:xfrm>
            <a:off x="1219200" y="278130"/>
            <a:ext cx="9601200" cy="6301740"/>
          </a:xfrm>
        </p:spPr>
        <p:txBody>
          <a:bodyPr>
            <a:normAutofit fontScale="47500" lnSpcReduction="20000"/>
          </a:bodyPr>
          <a:lstStyle/>
          <a:p>
            <a:pPr indent="450215" algn="just">
              <a:lnSpc>
                <a:spcPct val="115000"/>
              </a:lnSpc>
              <a:spcAft>
                <a:spcPts val="1000"/>
              </a:spcAft>
              <a:buNone/>
            </a:pPr>
            <a:r>
              <a:rPr lang="ru-RU" sz="3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 отечественной и зарубежной методике, говорение трактуется как сложное интегрированное умение, процесс овладения которым связан с рядом трудностей.</a:t>
            </a:r>
            <a:endParaRPr lang="ru-KZ" sz="38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spcAft>
                <a:spcPts val="0"/>
              </a:spcAft>
              <a:buNone/>
            </a:pPr>
            <a:r>
              <a:rPr lang="ru-RU" sz="3800" b="1" dirty="0">
                <a:effectLst/>
                <a:latin typeface="Times New Roman" panose="02020603050405020304" pitchFamily="18" charset="0"/>
                <a:ea typeface="Times New Roman" panose="02020603050405020304" pitchFamily="18" charset="0"/>
                <a:cs typeface="Times New Roman" panose="02020603050405020304" pitchFamily="18" charset="0"/>
              </a:rPr>
              <a:t>1. Страх и неуверенность</a:t>
            </a:r>
            <a:endParaRPr lang="ru-KZ" sz="3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spcAft>
                <a:spcPts val="0"/>
              </a:spcAft>
              <a:buNone/>
            </a:pPr>
            <a:r>
              <a:rPr lang="ru-RU" sz="3800" b="1" dirty="0">
                <a:effectLst/>
                <a:latin typeface="Times New Roman" panose="02020603050405020304" pitchFamily="18" charset="0"/>
                <a:ea typeface="Times New Roman" panose="02020603050405020304" pitchFamily="18" charset="0"/>
                <a:cs typeface="Times New Roman" panose="02020603050405020304" pitchFamily="18" charset="0"/>
              </a:rPr>
              <a:t>Проблема:</a:t>
            </a:r>
            <a:r>
              <a:rPr lang="ru-RU" sz="3800" dirty="0">
                <a:effectLst/>
                <a:latin typeface="Times New Roman" panose="02020603050405020304" pitchFamily="18" charset="0"/>
                <a:ea typeface="Times New Roman" panose="02020603050405020304" pitchFamily="18" charset="0"/>
                <a:cs typeface="Times New Roman" panose="02020603050405020304" pitchFamily="18" charset="0"/>
              </a:rPr>
              <a:t> Многие студенты боятся делать ошибки и стесняются говорить на иностранном языке. </a:t>
            </a:r>
            <a:endParaRPr lang="en-US" sz="3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Bef>
                <a:spcPts val="0"/>
              </a:spcBef>
              <a:spcAft>
                <a:spcPts val="0"/>
              </a:spcAft>
              <a:buNone/>
            </a:pPr>
            <a:r>
              <a:rPr lang="ru-RU" sz="3800" b="1" dirty="0">
                <a:effectLst/>
                <a:latin typeface="Times New Roman" panose="02020603050405020304" pitchFamily="18" charset="0"/>
                <a:ea typeface="Times New Roman" panose="02020603050405020304" pitchFamily="18" charset="0"/>
                <a:cs typeface="Times New Roman" panose="02020603050405020304" pitchFamily="18" charset="0"/>
              </a:rPr>
              <a:t>2. Ограниченный словарный запас</a:t>
            </a:r>
            <a:endParaRPr lang="ru-KZ" sz="3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spcAft>
                <a:spcPts val="0"/>
              </a:spcAft>
              <a:buNone/>
            </a:pPr>
            <a:r>
              <a:rPr lang="ru-RU" sz="3800" b="1" dirty="0">
                <a:effectLst/>
                <a:latin typeface="Times New Roman" panose="02020603050405020304" pitchFamily="18" charset="0"/>
                <a:ea typeface="Times New Roman" panose="02020603050405020304" pitchFamily="18" charset="0"/>
                <a:cs typeface="Times New Roman" panose="02020603050405020304" pitchFamily="18" charset="0"/>
              </a:rPr>
              <a:t>Проблема:</a:t>
            </a:r>
            <a:r>
              <a:rPr lang="ru-RU" sz="3800" dirty="0">
                <a:effectLst/>
                <a:latin typeface="Times New Roman" panose="02020603050405020304" pitchFamily="18" charset="0"/>
                <a:ea typeface="Times New Roman" panose="02020603050405020304" pitchFamily="18" charset="0"/>
                <a:cs typeface="Times New Roman" panose="02020603050405020304" pitchFamily="18" charset="0"/>
              </a:rPr>
              <a:t> Недостаток словарного запаса затрудняет выражение мыслей и понимание собеседника. </a:t>
            </a:r>
            <a:endParaRPr lang="en-US" sz="3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Bef>
                <a:spcPts val="0"/>
              </a:spcBef>
              <a:spcAft>
                <a:spcPts val="0"/>
              </a:spcAft>
              <a:buNone/>
            </a:pPr>
            <a:r>
              <a:rPr lang="ru-RU" sz="3800" b="1" dirty="0">
                <a:effectLst/>
                <a:latin typeface="Times New Roman" panose="02020603050405020304" pitchFamily="18" charset="0"/>
                <a:ea typeface="Times New Roman" panose="02020603050405020304" pitchFamily="18" charset="0"/>
                <a:cs typeface="Times New Roman" panose="02020603050405020304" pitchFamily="18" charset="0"/>
              </a:rPr>
              <a:t>3. Неправильное произношение</a:t>
            </a:r>
            <a:endParaRPr lang="ru-KZ" sz="3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spcAft>
                <a:spcPts val="0"/>
              </a:spcAft>
              <a:buNone/>
            </a:pPr>
            <a:r>
              <a:rPr lang="ru-RU" sz="3800" b="1" dirty="0">
                <a:effectLst/>
                <a:latin typeface="Times New Roman" panose="02020603050405020304" pitchFamily="18" charset="0"/>
                <a:ea typeface="Times New Roman" panose="02020603050405020304" pitchFamily="18" charset="0"/>
                <a:cs typeface="Times New Roman" panose="02020603050405020304" pitchFamily="18" charset="0"/>
              </a:rPr>
              <a:t>Проблема:</a:t>
            </a:r>
            <a:r>
              <a:rPr lang="ru-RU" sz="3800" dirty="0">
                <a:effectLst/>
                <a:latin typeface="Times New Roman" panose="02020603050405020304" pitchFamily="18" charset="0"/>
                <a:ea typeface="Times New Roman" panose="02020603050405020304" pitchFamily="18" charset="0"/>
                <a:cs typeface="Times New Roman" panose="02020603050405020304" pitchFamily="18" charset="0"/>
              </a:rPr>
              <a:t> Трудности с произношением могут мешать правильному пониманию и общению. </a:t>
            </a:r>
            <a:endParaRPr lang="en-US" sz="3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Bef>
                <a:spcPts val="0"/>
              </a:spcBef>
              <a:spcAft>
                <a:spcPts val="0"/>
              </a:spcAft>
              <a:buNone/>
            </a:pPr>
            <a:r>
              <a:rPr lang="ru-RU" sz="3800" b="1" dirty="0">
                <a:effectLst/>
                <a:latin typeface="Times New Roman" panose="02020603050405020304" pitchFamily="18" charset="0"/>
                <a:ea typeface="Times New Roman" panose="02020603050405020304" pitchFamily="18" charset="0"/>
                <a:cs typeface="Times New Roman" panose="02020603050405020304" pitchFamily="18" charset="0"/>
              </a:rPr>
              <a:t>4. Нехватка практики</a:t>
            </a:r>
            <a:endParaRPr lang="ru-KZ" sz="3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20000"/>
              </a:lnSpc>
              <a:spcBef>
                <a:spcPts val="0"/>
              </a:spcBef>
              <a:spcAft>
                <a:spcPts val="0"/>
              </a:spcAft>
              <a:buNone/>
            </a:pPr>
            <a:r>
              <a:rPr lang="ru-RU" sz="3800" b="1" dirty="0">
                <a:effectLst/>
                <a:latin typeface="Times New Roman" panose="02020603050405020304" pitchFamily="18" charset="0"/>
                <a:ea typeface="Times New Roman" panose="02020603050405020304" pitchFamily="18" charset="0"/>
                <a:cs typeface="Times New Roman" panose="02020603050405020304" pitchFamily="18" charset="0"/>
              </a:rPr>
              <a:t>Проблема:</a:t>
            </a:r>
            <a:r>
              <a:rPr lang="ru-RU" sz="3800" dirty="0">
                <a:effectLst/>
                <a:latin typeface="Times New Roman" panose="02020603050405020304" pitchFamily="18" charset="0"/>
                <a:ea typeface="Times New Roman" panose="02020603050405020304" pitchFamily="18" charset="0"/>
                <a:cs typeface="Times New Roman" panose="02020603050405020304" pitchFamily="18" charset="0"/>
              </a:rPr>
              <a:t> Недостаток практики в реальных ситуациях ограничивает способность обучающихся говорить свободно. </a:t>
            </a:r>
            <a:endParaRPr lang="en-US" sz="3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Bef>
                <a:spcPts val="0"/>
              </a:spcBef>
              <a:spcAft>
                <a:spcPts val="0"/>
              </a:spcAft>
              <a:buNone/>
            </a:pPr>
            <a:r>
              <a:rPr lang="ru-RU" sz="3800" b="1" dirty="0">
                <a:effectLst/>
                <a:latin typeface="Times New Roman" panose="02020603050405020304" pitchFamily="18" charset="0"/>
                <a:ea typeface="Times New Roman" panose="02020603050405020304" pitchFamily="18" charset="0"/>
                <a:cs typeface="Times New Roman" panose="02020603050405020304" pitchFamily="18" charset="0"/>
              </a:rPr>
              <a:t>5. Проблемы с грамматикой</a:t>
            </a:r>
            <a:endParaRPr lang="en-US" sz="3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Bef>
                <a:spcPts val="0"/>
              </a:spcBef>
              <a:spcAft>
                <a:spcPts val="0"/>
              </a:spcAft>
              <a:buNone/>
            </a:pPr>
            <a:r>
              <a:rPr lang="ru-RU" sz="3800" b="1" dirty="0">
                <a:effectLst/>
                <a:latin typeface="Times New Roman" panose="02020603050405020304" pitchFamily="18" charset="0"/>
                <a:ea typeface="Times New Roman" panose="02020603050405020304" pitchFamily="18" charset="0"/>
                <a:cs typeface="Times New Roman" panose="02020603050405020304" pitchFamily="18" charset="0"/>
              </a:rPr>
              <a:t>Проблема:</a:t>
            </a:r>
            <a:r>
              <a:rPr lang="ru-RU" sz="3800" dirty="0">
                <a:effectLst/>
                <a:latin typeface="Times New Roman" panose="02020603050405020304" pitchFamily="18" charset="0"/>
                <a:ea typeface="Times New Roman" panose="02020603050405020304" pitchFamily="18" charset="0"/>
                <a:cs typeface="Times New Roman" panose="02020603050405020304" pitchFamily="18" charset="0"/>
              </a:rPr>
              <a:t> Ошибки в грамматике могут мешать пониманию и ясному выражению мыслей. </a:t>
            </a:r>
            <a:endParaRPr lang="en-US" sz="3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20000"/>
              </a:lnSpc>
              <a:spcBef>
                <a:spcPts val="0"/>
              </a:spcBef>
              <a:spcAft>
                <a:spcPts val="0"/>
              </a:spcAft>
              <a:buNone/>
            </a:pPr>
            <a:endParaRPr lang="ru-RU" sz="3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20000"/>
              </a:lnSpc>
              <a:spcBef>
                <a:spcPts val="0"/>
              </a:spcBef>
              <a:spcAft>
                <a:spcPts val="0"/>
              </a:spcAft>
              <a:buNone/>
            </a:pPr>
            <a:r>
              <a:rPr lang="ru-RU" sz="4600" b="1" dirty="0">
                <a:effectLst/>
                <a:latin typeface="Times New Roman" panose="02020603050405020304" pitchFamily="18" charset="0"/>
                <a:ea typeface="Times New Roman" panose="02020603050405020304" pitchFamily="18" charset="0"/>
                <a:cs typeface="Times New Roman" panose="02020603050405020304" pitchFamily="18" charset="0"/>
              </a:rPr>
              <a:t>Использование шаблонов на уроках английского языка доказало свою продуктивность и эффективность. Они выполняют роль своеобразных «опорных сигналов», которые помогают студентам уверенно строить высказывания, избегать пауз и ошибок.</a:t>
            </a:r>
            <a:endParaRPr lang="en-US" sz="4600" b="1"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4968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EF1FF9B-4706-357A-C770-7FB29022F00C}"/>
              </a:ext>
            </a:extLst>
          </p:cNvPr>
          <p:cNvSpPr>
            <a:spLocks noGrp="1"/>
          </p:cNvSpPr>
          <p:nvPr>
            <p:ph type="title"/>
          </p:nvPr>
        </p:nvSpPr>
        <p:spPr>
          <a:xfrm>
            <a:off x="762000" y="119743"/>
            <a:ext cx="11212286" cy="5912757"/>
          </a:xfrm>
        </p:spPr>
        <p:txBody>
          <a:bodyPr>
            <a:normAutofit/>
          </a:bodyPr>
          <a:lstStyle/>
          <a:p>
            <a:pPr indent="449580">
              <a:lnSpc>
                <a:spcPct val="100000"/>
              </a:lnSpc>
            </a:pPr>
            <a:r>
              <a:rPr lang="ru-RU" sz="2000" b="1" dirty="0">
                <a:effectLst/>
                <a:latin typeface="Times New Roman" panose="02020603050405020304" pitchFamily="18" charset="0"/>
                <a:ea typeface="Calibri" panose="020F0502020204030204" pitchFamily="34" charset="0"/>
                <a:cs typeface="Times New Roman" panose="02020603050405020304" pitchFamily="18" charset="0"/>
              </a:rPr>
              <a:t>Результаты педагогической деятельности  </a:t>
            </a:r>
            <a:br>
              <a:rPr lang="ru-KZ" sz="2000" dirty="0">
                <a:effectLst/>
                <a:latin typeface="Calibri" panose="020F0502020204030204" pitchFamily="34" charset="0"/>
                <a:ea typeface="Calibri" panose="020F0502020204030204" pitchFamily="34" charset="0"/>
                <a:cs typeface="Times New Roman" panose="02020603050405020304" pitchFamily="18" charset="0"/>
              </a:rPr>
            </a:br>
            <a:r>
              <a:rPr lang="ru-RU" sz="2000" u="sng" dirty="0">
                <a:effectLst/>
                <a:latin typeface="Times New Roman" panose="02020603050405020304" pitchFamily="18" charset="0"/>
                <a:ea typeface="Calibri" panose="020F0502020204030204" pitchFamily="34" charset="0"/>
                <a:cs typeface="Times New Roman" panose="02020603050405020304" pitchFamily="18" charset="0"/>
              </a:rPr>
              <a:t>Динамика учебных достижений студентов</a:t>
            </a:r>
            <a:br>
              <a:rPr lang="ru-KZ" sz="2000" dirty="0">
                <a:effectLst/>
                <a:latin typeface="Calibri" panose="020F0502020204030204" pitchFamily="34" charset="0"/>
                <a:ea typeface="Calibri" panose="020F0502020204030204" pitchFamily="34" charset="0"/>
                <a:cs typeface="Times New Roman" panose="02020603050405020304" pitchFamily="18" charset="0"/>
              </a:rPr>
            </a:b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На протяжении многих лет ведётся мониторинг образовательной деятельности студентов с целью выявления </a:t>
            </a:r>
            <a:r>
              <a:rPr lang="ru-RU" sz="2000" dirty="0" err="1">
                <a:effectLst/>
                <a:latin typeface="Times New Roman" panose="02020603050405020304" pitchFamily="18" charset="0"/>
                <a:ea typeface="Calibri" panose="020F0502020204030204" pitchFamily="34" charset="0"/>
                <a:cs typeface="Times New Roman" panose="02020603050405020304" pitchFamily="18" charset="0"/>
              </a:rPr>
              <a:t>общеучебных</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 умений и навыков.</a:t>
            </a:r>
            <a:br>
              <a:rPr lang="ru-KZ" sz="2000" dirty="0">
                <a:effectLst/>
                <a:latin typeface="Calibri" panose="020F0502020204030204" pitchFamily="34" charset="0"/>
                <a:ea typeface="Calibri" panose="020F0502020204030204" pitchFamily="34" charset="0"/>
                <a:cs typeface="Times New Roman" panose="02020603050405020304" pitchFamily="18" charset="0"/>
              </a:rPr>
            </a:b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Постоянно проводятся входной, промежуточный, итоговый контроли. </a:t>
            </a:r>
            <a:br>
              <a:rPr lang="ru-KZ" sz="2000" dirty="0">
                <a:effectLst/>
                <a:latin typeface="Calibri" panose="020F0502020204030204" pitchFamily="34" charset="0"/>
                <a:ea typeface="Calibri" panose="020F0502020204030204" pitchFamily="34" charset="0"/>
                <a:cs typeface="Times New Roman" panose="02020603050405020304" pitchFamily="18" charset="0"/>
              </a:rPr>
            </a:b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Мониторинг образовательной деятельности позволяет выяснить, как студенты владеют навыками иноязычной речи, а также грамматическими навыками.</a:t>
            </a:r>
            <a:br>
              <a:rPr lang="ru-KZ" sz="2000" dirty="0">
                <a:effectLst/>
                <a:latin typeface="Times New Roman" panose="02020603050405020304" pitchFamily="18" charset="0"/>
                <a:ea typeface="Times New Roman" panose="02020603050405020304" pitchFamily="18" charset="0"/>
              </a:rPr>
            </a:br>
            <a:r>
              <a:rPr lang="ru-RU" sz="2000" b="1" dirty="0">
                <a:effectLst/>
                <a:latin typeface="Times New Roman" panose="02020603050405020304" pitchFamily="18" charset="0"/>
                <a:ea typeface="Calibri" panose="020F0502020204030204" pitchFamily="34" charset="0"/>
                <a:cs typeface="Times New Roman" panose="02020603050405020304" pitchFamily="18" charset="0"/>
              </a:rPr>
              <a:t>Мониторинг образовательной деятельности по предмету английский язык.</a:t>
            </a:r>
            <a:endParaRPr lang="ru-KZ" sz="2000" dirty="0"/>
          </a:p>
        </p:txBody>
      </p:sp>
      <p:graphicFrame>
        <p:nvGraphicFramePr>
          <p:cNvPr id="10" name="Объект 5">
            <a:extLst>
              <a:ext uri="{FF2B5EF4-FFF2-40B4-BE49-F238E27FC236}">
                <a16:creationId xmlns:a16="http://schemas.microsoft.com/office/drawing/2014/main" id="{5A9721B3-BD9A-F480-91FB-198E24D265C9}"/>
              </a:ext>
            </a:extLst>
          </p:cNvPr>
          <p:cNvGraphicFramePr>
            <a:graphicFrameLocks noGrp="1"/>
          </p:cNvGraphicFramePr>
          <p:nvPr>
            <p:ph idx="1"/>
            <p:extLst>
              <p:ext uri="{D42A27DB-BD31-4B8C-83A1-F6EECF244321}">
                <p14:modId xmlns:p14="http://schemas.microsoft.com/office/powerpoint/2010/main" val="2332923767"/>
              </p:ext>
            </p:extLst>
          </p:nvPr>
        </p:nvGraphicFramePr>
        <p:xfrm>
          <a:off x="1371600" y="2781300"/>
          <a:ext cx="9601200" cy="3086100"/>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a:extLst>
              <a:ext uri="{FF2B5EF4-FFF2-40B4-BE49-F238E27FC236}">
                <a16:creationId xmlns:a16="http://schemas.microsoft.com/office/drawing/2014/main" id="{5E190B08-4C75-F36D-7A82-B83FC4C0DB89}"/>
              </a:ext>
            </a:extLst>
          </p:cNvPr>
          <p:cNvSpPr txBox="1"/>
          <p:nvPr/>
        </p:nvSpPr>
        <p:spPr>
          <a:xfrm>
            <a:off x="1473200" y="6032500"/>
            <a:ext cx="10274300" cy="707886"/>
          </a:xfrm>
          <a:prstGeom prst="rect">
            <a:avLst/>
          </a:prstGeom>
          <a:noFill/>
        </p:spPr>
        <p:txBody>
          <a:bodyPr wrap="square">
            <a:spAutoFit/>
          </a:bodyPr>
          <a:lstStyle/>
          <a:p>
            <a:r>
              <a:rPr lang="ru-RU" sz="2000" b="1" dirty="0"/>
              <a:t>Уровень учебных достижений студентов по предмету свидетельствует о положительной динамике. </a:t>
            </a:r>
            <a:endParaRPr lang="ru-KZ" sz="2000" b="1" dirty="0"/>
          </a:p>
        </p:txBody>
      </p:sp>
    </p:spTree>
    <p:extLst>
      <p:ext uri="{BB962C8B-B14F-4D97-AF65-F5344CB8AC3E}">
        <p14:creationId xmlns:p14="http://schemas.microsoft.com/office/powerpoint/2010/main" val="4114171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3CF95-F94C-7C45-02EE-0A6297B34CD8}"/>
            </a:ext>
          </a:extLst>
        </p:cNvPr>
        <p:cNvGrpSpPr/>
        <p:nvPr/>
      </p:nvGrpSpPr>
      <p:grpSpPr>
        <a:xfrm>
          <a:off x="0" y="0"/>
          <a:ext cx="0" cy="0"/>
          <a:chOff x="0" y="0"/>
          <a:chExt cx="0" cy="0"/>
        </a:xfrm>
      </p:grpSpPr>
      <p:sp>
        <p:nvSpPr>
          <p:cNvPr id="3" name="Объект 2">
            <a:extLst>
              <a:ext uri="{FF2B5EF4-FFF2-40B4-BE49-F238E27FC236}">
                <a16:creationId xmlns:a16="http://schemas.microsoft.com/office/drawing/2014/main" id="{717A5786-082D-872F-A274-AA0A80685B2E}"/>
              </a:ext>
            </a:extLst>
          </p:cNvPr>
          <p:cNvSpPr>
            <a:spLocks noGrp="1"/>
          </p:cNvSpPr>
          <p:nvPr>
            <p:ph idx="1"/>
          </p:nvPr>
        </p:nvSpPr>
        <p:spPr>
          <a:xfrm>
            <a:off x="1104900" y="386443"/>
            <a:ext cx="10731500" cy="6331857"/>
          </a:xfrm>
        </p:spPr>
        <p:txBody>
          <a:bodyPr>
            <a:normAutofit fontScale="85000" lnSpcReduction="20000"/>
          </a:bodyPr>
          <a:lstStyle/>
          <a:p>
            <a:pPr marL="0" indent="0" algn="just">
              <a:buNone/>
            </a:pPr>
            <a:r>
              <a:rPr lang="ru-RU" sz="3300" dirty="0"/>
              <a:t>Шаблоны снижают языковую тревожность, так как дают готовую структуру для ответа, и одновременно развивают коммуникативную компетенцию, позволяя студентам тренировать аргументацию, описание, выражение эмоций и планов. В результате обучающиеся быстрее овладевают навыками устной речи, становятся более активными в диалогах и дискуссиях, а их речь приобретает связность и логичность.</a:t>
            </a:r>
          </a:p>
          <a:p>
            <a:pPr marL="0" indent="0">
              <a:buNone/>
            </a:pPr>
            <a:endParaRPr lang="ru-RU" sz="3300" dirty="0"/>
          </a:p>
          <a:p>
            <a:pPr marL="0" indent="0" algn="just">
              <a:buNone/>
            </a:pPr>
            <a:r>
              <a:rPr lang="ru-RU" sz="3300" dirty="0"/>
              <a:t>Таким образом, систематическое использование речевых шаблонов является продуктивным методом, который не только облегчает процесс обучения, но и повышает мотивацию студентов, делая уроки английского языка более практико-ориентированными и результативными.</a:t>
            </a:r>
          </a:p>
          <a:p>
            <a:pPr marL="0" indent="0">
              <a:buNone/>
            </a:pPr>
            <a:endParaRPr lang="ru-RU" dirty="0"/>
          </a:p>
          <a:p>
            <a:pPr marL="0" indent="0">
              <a:buNone/>
            </a:pPr>
            <a:endParaRPr lang="ru-RU" sz="4700" dirty="0"/>
          </a:p>
          <a:p>
            <a:pPr marL="0" indent="0" algn="ctr">
              <a:buNone/>
            </a:pPr>
            <a:r>
              <a:rPr lang="ru-RU" sz="4700" dirty="0"/>
              <a:t>СПАСИБО ЗА ВНИМАНИЕ</a:t>
            </a:r>
            <a:endParaRPr lang="ru-KZ" sz="4700" dirty="0"/>
          </a:p>
        </p:txBody>
      </p:sp>
    </p:spTree>
    <p:extLst>
      <p:ext uri="{BB962C8B-B14F-4D97-AF65-F5344CB8AC3E}">
        <p14:creationId xmlns:p14="http://schemas.microsoft.com/office/powerpoint/2010/main" val="851229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E245C05B-1824-4F38-F513-132F59E220E4}"/>
              </a:ext>
            </a:extLst>
          </p:cNvPr>
          <p:cNvSpPr>
            <a:spLocks noGrp="1"/>
          </p:cNvSpPr>
          <p:nvPr>
            <p:ph idx="1"/>
          </p:nvPr>
        </p:nvSpPr>
        <p:spPr>
          <a:xfrm>
            <a:off x="903514" y="228599"/>
            <a:ext cx="10972800" cy="6509657"/>
          </a:xfrm>
        </p:spPr>
        <p:txBody>
          <a:bodyPr>
            <a:normAutofit fontScale="25000" lnSpcReduction="20000"/>
          </a:bodyPr>
          <a:lstStyle/>
          <a:p>
            <a:pPr algn="just">
              <a:lnSpc>
                <a:spcPct val="107000"/>
              </a:lnSpc>
              <a:spcAft>
                <a:spcPts val="800"/>
              </a:spcAft>
              <a:buNone/>
            </a:pPr>
            <a:r>
              <a:rPr lang="ru-RU" sz="1800" i="1"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ru-KZ" sz="7600" b="1" kern="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Коммуникативно-ориентированное обучение (</a:t>
            </a:r>
            <a:r>
              <a:rPr lang="ru-KZ" sz="7600" b="1" kern="1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Communicative</a:t>
            </a:r>
            <a:r>
              <a:rPr lang="ru-KZ" sz="7600" b="1" kern="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Language </a:t>
            </a:r>
            <a:r>
              <a:rPr lang="ru-KZ" sz="7600" b="1" kern="1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Teaching</a:t>
            </a:r>
            <a:r>
              <a:rPr lang="ru-KZ" sz="7600" b="1" kern="1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CLT) — это подход в изучении языка, который акцентирует внимание на взаимодействии и использовании языка для общения. </a:t>
            </a:r>
            <a:endParaRPr lang="en-US" sz="7600" b="1" i="1" u="sng"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20000"/>
              </a:lnSpc>
              <a:spcBef>
                <a:spcPts val="0"/>
              </a:spcBef>
              <a:spcAft>
                <a:spcPts val="0"/>
              </a:spcAft>
              <a:buNone/>
            </a:pPr>
            <a:r>
              <a:rPr lang="ru-KZ" sz="7600" b="1" i="1" u="sng" kern="100" dirty="0">
                <a:effectLst/>
                <a:latin typeface="Times New Roman" panose="02020603050405020304" pitchFamily="18" charset="0"/>
                <a:ea typeface="Aptos" panose="020B0004020202020204" pitchFamily="34" charset="0"/>
                <a:cs typeface="Times New Roman" panose="02020603050405020304" pitchFamily="18" charset="0"/>
              </a:rPr>
              <a:t>Тема исследования:</a:t>
            </a:r>
            <a:r>
              <a:rPr lang="ru-KZ" sz="76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 Использование </a:t>
            </a:r>
            <a:r>
              <a:rPr lang="ru-RU" sz="7600" kern="100" dirty="0">
                <a:effectLst/>
                <a:latin typeface="Times New Roman" panose="02020603050405020304" pitchFamily="18" charset="0"/>
                <a:ea typeface="Aptos" panose="020B0004020202020204" pitchFamily="34" charset="0"/>
                <a:cs typeface="Times New Roman" panose="02020603050405020304" pitchFamily="18" charset="0"/>
              </a:rPr>
              <a:t>шаблонов </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на уроках английского языка</a:t>
            </a:r>
            <a:r>
              <a:rPr lang="ru-RU" sz="7600" kern="100" dirty="0">
                <a:effectLst/>
                <a:latin typeface="Times New Roman" panose="02020603050405020304" pitchFamily="18" charset="0"/>
                <a:ea typeface="Aptos" panose="020B0004020202020204" pitchFamily="34" charset="0"/>
                <a:cs typeface="Times New Roman" panose="02020603050405020304" pitchFamily="18" charset="0"/>
              </a:rPr>
              <a:t> как один из методов улучшения устной </a:t>
            </a:r>
            <a:r>
              <a:rPr lang="ru-RU" sz="7600" kern="100" dirty="0">
                <a:latin typeface="Times New Roman" panose="02020603050405020304" pitchFamily="18" charset="0"/>
                <a:ea typeface="Aptos" panose="020B0004020202020204" pitchFamily="34" charset="0"/>
                <a:cs typeface="Times New Roman" panose="02020603050405020304" pitchFamily="18" charset="0"/>
              </a:rPr>
              <a:t>и</a:t>
            </a:r>
            <a:r>
              <a:rPr lang="ru-RU" sz="7600" kern="100" dirty="0">
                <a:effectLst/>
                <a:latin typeface="Times New Roman" panose="02020603050405020304" pitchFamily="18" charset="0"/>
                <a:ea typeface="Aptos" panose="020B0004020202020204" pitchFamily="34" charset="0"/>
                <a:cs typeface="Times New Roman" panose="02020603050405020304" pitchFamily="18" charset="0"/>
              </a:rPr>
              <a:t>ноязычной речи студентов</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ru-KZ" sz="7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20000"/>
              </a:lnSpc>
              <a:spcBef>
                <a:spcPts val="0"/>
              </a:spcBef>
              <a:spcAft>
                <a:spcPts val="0"/>
              </a:spcAft>
              <a:buNone/>
            </a:pPr>
            <a:r>
              <a:rPr lang="ru-KZ" sz="7600" b="1" i="1" u="sng" kern="100" dirty="0">
                <a:effectLst/>
                <a:latin typeface="Times New Roman" panose="02020603050405020304" pitchFamily="18" charset="0"/>
                <a:ea typeface="Aptos" panose="020B0004020202020204" pitchFamily="34" charset="0"/>
                <a:cs typeface="Times New Roman" panose="02020603050405020304" pitchFamily="18" charset="0"/>
              </a:rPr>
              <a:t>Цель исследования:</a:t>
            </a:r>
            <a:r>
              <a:rPr lang="ru-KZ" sz="76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теоретическое обоснование, разработка, апробация и внедрение системы взаимодействия педагога и студентов в процессе применения </a:t>
            </a:r>
            <a:r>
              <a:rPr lang="ru-RU" sz="7600" kern="100" dirty="0">
                <a:effectLst/>
                <a:latin typeface="Times New Roman" panose="02020603050405020304" pitchFamily="18" charset="0"/>
                <a:ea typeface="Aptos" panose="020B0004020202020204" pitchFamily="34" charset="0"/>
                <a:cs typeface="Times New Roman" panose="02020603050405020304" pitchFamily="18" charset="0"/>
              </a:rPr>
              <a:t>шаблонов </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на уроках английского языка.</a:t>
            </a:r>
            <a:endParaRPr lang="ru-KZ" sz="7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20000"/>
              </a:lnSpc>
              <a:spcBef>
                <a:spcPts val="0"/>
              </a:spcBef>
              <a:spcAft>
                <a:spcPts val="0"/>
              </a:spcAft>
              <a:buNone/>
            </a:pPr>
            <a:r>
              <a:rPr lang="ru-KZ" sz="7600" b="1" i="1" u="sng" kern="100" dirty="0">
                <a:effectLst/>
                <a:latin typeface="Times New Roman" panose="02020603050405020304" pitchFamily="18" charset="0"/>
                <a:ea typeface="Aptos" panose="020B0004020202020204" pitchFamily="34" charset="0"/>
                <a:cs typeface="Times New Roman" panose="02020603050405020304" pitchFamily="18" charset="0"/>
              </a:rPr>
              <a:t>Объект исследования:</a:t>
            </a:r>
            <a:r>
              <a:rPr lang="ru-KZ" sz="76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учебный процесс в колледже по развитию устной речи у студентов  в процессе применения </a:t>
            </a:r>
            <a:r>
              <a:rPr lang="ru-RU" sz="7600" kern="100" dirty="0">
                <a:effectLst/>
                <a:latin typeface="Times New Roman" panose="02020603050405020304" pitchFamily="18" charset="0"/>
                <a:ea typeface="Aptos" panose="020B0004020202020204" pitchFamily="34" charset="0"/>
                <a:cs typeface="Times New Roman" panose="02020603050405020304" pitchFamily="18" charset="0"/>
              </a:rPr>
              <a:t>шаблонов</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ru-KZ" sz="7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20000"/>
              </a:lnSpc>
              <a:spcBef>
                <a:spcPts val="0"/>
              </a:spcBef>
              <a:spcAft>
                <a:spcPts val="0"/>
              </a:spcAft>
              <a:buNone/>
            </a:pPr>
            <a:r>
              <a:rPr lang="ru-KZ" sz="7600" b="1" i="1" u="sng" kern="100" dirty="0">
                <a:effectLst/>
                <a:latin typeface="Times New Roman" panose="02020603050405020304" pitchFamily="18" charset="0"/>
                <a:ea typeface="Aptos" panose="020B0004020202020204" pitchFamily="34" charset="0"/>
                <a:cs typeface="Times New Roman" panose="02020603050405020304" pitchFamily="18" charset="0"/>
              </a:rPr>
              <a:t>Предмет исследования:</a:t>
            </a:r>
            <a:r>
              <a:rPr lang="ru-KZ" sz="76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применени</a:t>
            </a:r>
            <a:r>
              <a:rPr lang="ru-RU" sz="7600" kern="100" dirty="0">
                <a:effectLst/>
                <a:latin typeface="Times New Roman" panose="02020603050405020304" pitchFamily="18" charset="0"/>
                <a:ea typeface="Aptos" panose="020B0004020202020204" pitchFamily="34" charset="0"/>
                <a:cs typeface="Times New Roman" panose="02020603050405020304" pitchFamily="18" charset="0"/>
              </a:rPr>
              <a:t>е </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ru-RU" sz="7600" kern="100" dirty="0">
                <a:effectLst/>
                <a:latin typeface="Times New Roman" panose="02020603050405020304" pitchFamily="18" charset="0"/>
                <a:ea typeface="Aptos" panose="020B0004020202020204" pitchFamily="34" charset="0"/>
                <a:cs typeface="Times New Roman" panose="02020603050405020304" pitchFamily="18" charset="0"/>
              </a:rPr>
              <a:t>шаблонов на уроках английского языка</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 как один из </a:t>
            </a:r>
            <a:r>
              <a:rPr lang="ru-RU" sz="7600" kern="100" dirty="0">
                <a:effectLst/>
                <a:latin typeface="Times New Roman" panose="02020603050405020304" pitchFamily="18" charset="0"/>
                <a:ea typeface="Aptos" panose="020B0004020202020204" pitchFamily="34" charset="0"/>
                <a:cs typeface="Times New Roman" panose="02020603050405020304" pitchFamily="18" charset="0"/>
              </a:rPr>
              <a:t>методов</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 способствующих развитию устной речи студентов на иностранном языке.</a:t>
            </a:r>
            <a:endParaRPr lang="ru-KZ" sz="7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20000"/>
              </a:lnSpc>
              <a:spcBef>
                <a:spcPts val="0"/>
              </a:spcBef>
              <a:spcAft>
                <a:spcPts val="0"/>
              </a:spcAft>
              <a:buNone/>
            </a:pPr>
            <a:r>
              <a:rPr lang="ru-KZ" sz="7600" b="1" i="1" u="sng" kern="100" dirty="0">
                <a:effectLst/>
                <a:latin typeface="Times New Roman" panose="02020603050405020304" pitchFamily="18" charset="0"/>
                <a:ea typeface="Aptos" panose="020B0004020202020204" pitchFamily="34" charset="0"/>
                <a:cs typeface="Times New Roman" panose="02020603050405020304" pitchFamily="18" charset="0"/>
              </a:rPr>
              <a:t>Гипотеза:</a:t>
            </a:r>
            <a:r>
              <a:rPr lang="ru-KZ" sz="76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применение </a:t>
            </a:r>
            <a:r>
              <a:rPr lang="ru-RU" sz="7600" kern="100" dirty="0">
                <a:effectLst/>
                <a:latin typeface="Times New Roman" panose="02020603050405020304" pitchFamily="18" charset="0"/>
                <a:ea typeface="Aptos" panose="020B0004020202020204" pitchFamily="34" charset="0"/>
                <a:cs typeface="Times New Roman" panose="02020603050405020304" pitchFamily="18" charset="0"/>
              </a:rPr>
              <a:t>шаблонов на уроках английского языка </a:t>
            </a: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способствует развитию устной речи студентов на иностранном языке, если: исследованы взаимодействия учителя и студента, уточнены его сущность и компонентный состав, позволяющий обеспечить эффективность учебной деятельности и как следствие – развитие устной речи студентов на иностранном языке.</a:t>
            </a:r>
            <a:endParaRPr lang="ru-KZ" sz="7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20000"/>
              </a:lnSpc>
              <a:spcBef>
                <a:spcPts val="0"/>
              </a:spcBef>
              <a:spcAft>
                <a:spcPts val="0"/>
              </a:spcAft>
              <a:buNone/>
            </a:pPr>
            <a:r>
              <a:rPr lang="ru-KZ" sz="7600" b="1" i="1" u="sng" kern="100" dirty="0">
                <a:effectLst/>
                <a:latin typeface="Times New Roman" panose="02020603050405020304" pitchFamily="18" charset="0"/>
                <a:ea typeface="Aptos" panose="020B0004020202020204" pitchFamily="34" charset="0"/>
                <a:cs typeface="Times New Roman" panose="02020603050405020304" pitchFamily="18" charset="0"/>
              </a:rPr>
              <a:t>Задачи:</a:t>
            </a:r>
            <a:endParaRPr lang="ru-KZ" sz="76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20000"/>
              </a:lnSpc>
              <a:spcBef>
                <a:spcPts val="0"/>
              </a:spcBef>
              <a:spcAft>
                <a:spcPts val="0"/>
              </a:spcAft>
              <a:buNone/>
            </a:pP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1) Изучение работ педагогов и психологов по  </a:t>
            </a:r>
            <a:r>
              <a:rPr lang="ru-RU" sz="7600" kern="100" dirty="0">
                <a:effectLst/>
                <a:latin typeface="Times New Roman" panose="02020603050405020304" pitchFamily="18" charset="0"/>
                <a:ea typeface="Aptos" panose="020B0004020202020204" pitchFamily="34" charset="0"/>
                <a:cs typeface="Times New Roman" panose="02020603050405020304" pitchFamily="18" charset="0"/>
              </a:rPr>
              <a:t>данной теме.</a:t>
            </a:r>
            <a:endParaRPr lang="ru-KZ" sz="7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20000"/>
              </a:lnSpc>
              <a:spcBef>
                <a:spcPts val="0"/>
              </a:spcBef>
              <a:spcAft>
                <a:spcPts val="0"/>
              </a:spcAft>
              <a:buNone/>
            </a:pPr>
            <a:r>
              <a:rPr lang="ru-KZ" sz="7600" kern="100" dirty="0">
                <a:effectLst/>
                <a:latin typeface="Times New Roman" panose="02020603050405020304" pitchFamily="18" charset="0"/>
                <a:ea typeface="Aptos" panose="020B0004020202020204" pitchFamily="34" charset="0"/>
                <a:cs typeface="Times New Roman" panose="02020603050405020304" pitchFamily="18" charset="0"/>
              </a:rPr>
              <a:t>2) Изучение влияния различных средств обучения на развитие устной речи студентов  на уроках английского языка.</a:t>
            </a:r>
            <a:endParaRPr lang="ru-RU" sz="7600"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lnSpc>
                <a:spcPct val="120000"/>
              </a:lnSpc>
              <a:spcBef>
                <a:spcPts val="0"/>
              </a:spcBef>
              <a:spcAft>
                <a:spcPts val="0"/>
              </a:spcAft>
              <a:buNone/>
            </a:pPr>
            <a:r>
              <a:rPr lang="ru-KZ" sz="7600" kern="100" dirty="0">
                <a:latin typeface="Times New Roman" panose="02020603050405020304" pitchFamily="18" charset="0"/>
                <a:ea typeface="Aptos" panose="020B0004020202020204" pitchFamily="34" charset="0"/>
                <a:cs typeface="Times New Roman" panose="02020603050405020304" pitchFamily="18" charset="0"/>
              </a:rPr>
              <a:t>3) Анализ, сравнение, синтез, обобщение, как метод исследования.</a:t>
            </a:r>
            <a:endParaRPr lang="ru-KZ" sz="7600" kern="100" dirty="0">
              <a:latin typeface="Aptos" panose="020B0004020202020204" pitchFamily="34" charset="0"/>
              <a:ea typeface="Aptos" panose="020B0004020202020204" pitchFamily="34" charset="0"/>
              <a:cs typeface="Times New Roman" panose="02020603050405020304" pitchFamily="18" charset="0"/>
            </a:endParaRPr>
          </a:p>
          <a:p>
            <a:pPr algn="just">
              <a:lnSpc>
                <a:spcPct val="120000"/>
              </a:lnSpc>
              <a:spcBef>
                <a:spcPts val="0"/>
              </a:spcBef>
              <a:spcAft>
                <a:spcPts val="0"/>
              </a:spcAft>
              <a:buNone/>
            </a:pPr>
            <a:endParaRPr lang="ru-KZ" sz="7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ru-KZ" dirty="0"/>
          </a:p>
        </p:txBody>
      </p:sp>
    </p:spTree>
    <p:extLst>
      <p:ext uri="{BB962C8B-B14F-4D97-AF65-F5344CB8AC3E}">
        <p14:creationId xmlns:p14="http://schemas.microsoft.com/office/powerpoint/2010/main" val="5262139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BB623-5936-123C-A85A-682268ADD777}"/>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2BA5B228-ED5C-6C63-FFE8-A9178AAC798C}"/>
              </a:ext>
            </a:extLst>
          </p:cNvPr>
          <p:cNvSpPr txBox="1"/>
          <p:nvPr/>
        </p:nvSpPr>
        <p:spPr>
          <a:xfrm>
            <a:off x="727529" y="252817"/>
            <a:ext cx="11364685" cy="6668492"/>
          </a:xfrm>
          <a:prstGeom prst="rect">
            <a:avLst/>
          </a:prstGeom>
          <a:noFill/>
        </p:spPr>
        <p:txBody>
          <a:bodyPr wrap="square">
            <a:spAutoFit/>
          </a:bodyPr>
          <a:lstStyle/>
          <a:p>
            <a:pPr indent="450215" algn="ctr">
              <a:lnSpc>
                <a:spcPct val="115000"/>
              </a:lnSpc>
              <a:spcAft>
                <a:spcPts val="1000"/>
              </a:spcAft>
              <a:buNone/>
            </a:pPr>
            <a:r>
              <a:rPr lang="ru-RU"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Методы обучения говорению, которые я использую на практике:</a:t>
            </a: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1. Ролевая игра (Role Play)</a:t>
            </a:r>
            <a:endParaRPr lang="ru-KZ"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Описание:</a:t>
            </a:r>
            <a:r>
              <a:rPr lang="ru-RU" sz="2200" dirty="0">
                <a:effectLst/>
                <a:latin typeface="Times New Roman" panose="02020603050405020304" pitchFamily="18" charset="0"/>
                <a:ea typeface="Times New Roman" panose="02020603050405020304" pitchFamily="18" charset="0"/>
                <a:cs typeface="Times New Roman" panose="02020603050405020304" pitchFamily="18" charset="0"/>
              </a:rPr>
              <a:t> Обучающиеся  разыгрывают различные сценарии, например, поход в магазин, визит к врачу или деловую встречу. </a:t>
            </a:r>
            <a:endParaRPr lang="ru-KZ"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Аргументация:</a:t>
            </a:r>
            <a:r>
              <a:rPr lang="ru-RU" sz="2200" dirty="0">
                <a:effectLst/>
                <a:latin typeface="Times New Roman" panose="02020603050405020304" pitchFamily="18" charset="0"/>
                <a:ea typeface="Times New Roman" panose="02020603050405020304" pitchFamily="18" charset="0"/>
                <a:cs typeface="Times New Roman" panose="02020603050405020304" pitchFamily="18" charset="0"/>
              </a:rPr>
              <a:t> Ролевые игры помогают развивать коммуникативные навыки и уверенность в себе, так как учащиеся практикуют язык в контексте реальных жизненных ситуаций. Это также развивает способность импровизировать и использовать широкий спектр лексики.</a:t>
            </a:r>
            <a:endParaRPr lang="ru-KZ"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2. Парные и групповые обсуждения (</a:t>
            </a:r>
            <a:r>
              <a:rPr lang="ru-RU" sz="2200" b="1" dirty="0" err="1">
                <a:effectLst/>
                <a:latin typeface="Times New Roman" panose="02020603050405020304" pitchFamily="18" charset="0"/>
                <a:ea typeface="Times New Roman" panose="02020603050405020304" pitchFamily="18" charset="0"/>
                <a:cs typeface="Times New Roman" panose="02020603050405020304" pitchFamily="18" charset="0"/>
              </a:rPr>
              <a:t>Pair</a:t>
            </a: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 and Group </a:t>
            </a:r>
            <a:r>
              <a:rPr lang="ru-RU" sz="2200" b="1" dirty="0" err="1">
                <a:effectLst/>
                <a:latin typeface="Times New Roman" panose="02020603050405020304" pitchFamily="18" charset="0"/>
                <a:ea typeface="Times New Roman" panose="02020603050405020304" pitchFamily="18" charset="0"/>
                <a:cs typeface="Times New Roman" panose="02020603050405020304" pitchFamily="18" charset="0"/>
              </a:rPr>
              <a:t>Discussions</a:t>
            </a: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KZ"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Описание:</a:t>
            </a:r>
            <a:r>
              <a:rPr lang="ru-RU" sz="2200" dirty="0">
                <a:effectLst/>
                <a:latin typeface="Times New Roman" panose="02020603050405020304" pitchFamily="18" charset="0"/>
                <a:ea typeface="Times New Roman" panose="02020603050405020304" pitchFamily="18" charset="0"/>
                <a:cs typeface="Times New Roman" panose="02020603050405020304" pitchFamily="18" charset="0"/>
              </a:rPr>
              <a:t> Обучающиеся работают в парах или небольших группах, обсуждая заданные темы. </a:t>
            </a:r>
            <a:endParaRPr lang="ru-KZ"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Аргументация:</a:t>
            </a:r>
            <a:r>
              <a:rPr lang="ru-RU" sz="2200" dirty="0">
                <a:effectLst/>
                <a:latin typeface="Times New Roman" panose="02020603050405020304" pitchFamily="18" charset="0"/>
                <a:ea typeface="Times New Roman" panose="02020603050405020304" pitchFamily="18" charset="0"/>
                <a:cs typeface="Times New Roman" panose="02020603050405020304" pitchFamily="18" charset="0"/>
              </a:rPr>
              <a:t> Этот метод способствует активному использованию языка и развивает умение вести диалог. Работая в группах, студенты учатся выражать свои мысли, аргументировать свою точку зрения и слушать других.</a:t>
            </a:r>
            <a:endParaRPr lang="ru-KZ"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3. Прослушивание и повторение (</a:t>
            </a:r>
            <a:r>
              <a:rPr lang="ru-RU" sz="2200" b="1" dirty="0" err="1">
                <a:effectLst/>
                <a:latin typeface="Times New Roman" panose="02020603050405020304" pitchFamily="18" charset="0"/>
                <a:ea typeface="Times New Roman" panose="02020603050405020304" pitchFamily="18" charset="0"/>
                <a:cs typeface="Times New Roman" panose="02020603050405020304" pitchFamily="18" charset="0"/>
              </a:rPr>
              <a:t>Listening</a:t>
            </a: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ru-RU" sz="2200" b="1" dirty="0" err="1">
                <a:effectLst/>
                <a:latin typeface="Times New Roman" panose="02020603050405020304" pitchFamily="18" charset="0"/>
                <a:ea typeface="Times New Roman" panose="02020603050405020304" pitchFamily="18" charset="0"/>
                <a:cs typeface="Times New Roman" panose="02020603050405020304" pitchFamily="18" charset="0"/>
              </a:rPr>
              <a:t>Repetition</a:t>
            </a: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KZ"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Описание:</a:t>
            </a:r>
            <a:r>
              <a:rPr lang="ru-RU" sz="2200" dirty="0">
                <a:effectLst/>
                <a:latin typeface="Times New Roman" panose="02020603050405020304" pitchFamily="18" charset="0"/>
                <a:ea typeface="Times New Roman" panose="02020603050405020304" pitchFamily="18" charset="0"/>
                <a:cs typeface="Times New Roman" panose="02020603050405020304" pitchFamily="18" charset="0"/>
              </a:rPr>
              <a:t> Обучающиеся слушают аудиозаписи (например, диалоги, тексты) и повторяют услышанное. </a:t>
            </a:r>
            <a:endParaRPr lang="ru-KZ"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u-RU" sz="2200" b="1" dirty="0">
                <a:effectLst/>
                <a:latin typeface="Times New Roman" panose="02020603050405020304" pitchFamily="18" charset="0"/>
                <a:ea typeface="Times New Roman" panose="02020603050405020304" pitchFamily="18" charset="0"/>
                <a:cs typeface="Times New Roman" panose="02020603050405020304" pitchFamily="18" charset="0"/>
              </a:rPr>
              <a:t>Аргументация:</a:t>
            </a:r>
            <a:r>
              <a:rPr lang="ru-RU" sz="2200" dirty="0">
                <a:effectLst/>
                <a:latin typeface="Times New Roman" panose="02020603050405020304" pitchFamily="18" charset="0"/>
                <a:ea typeface="Times New Roman" panose="02020603050405020304" pitchFamily="18" charset="0"/>
                <a:cs typeface="Times New Roman" panose="02020603050405020304" pitchFamily="18" charset="0"/>
              </a:rPr>
              <a:t> Этот метод помогает улучшить произношение, интонацию и ритм речи. Повторение способствует запоминанию новых слов и фраз, а также улучшает навыки восприятия на слух.</a:t>
            </a:r>
            <a:endParaRPr lang="ru-KZ" sz="2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39049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E0BB9-93A5-B54A-B6C8-BE1A669D462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C6DEE6DE-C443-4B5A-37B6-36C6DBBA3A6C}"/>
              </a:ext>
            </a:extLst>
          </p:cNvPr>
          <p:cNvSpPr txBox="1"/>
          <p:nvPr/>
        </p:nvSpPr>
        <p:spPr>
          <a:xfrm>
            <a:off x="762000" y="0"/>
            <a:ext cx="11430000" cy="6832640"/>
          </a:xfrm>
          <a:prstGeom prst="rect">
            <a:avLst/>
          </a:prstGeom>
          <a:noFill/>
        </p:spPr>
        <p:txBody>
          <a:bodyPr wrap="square">
            <a:spAutoFit/>
          </a:bodyPr>
          <a:lstStyle/>
          <a:p>
            <a:pPr algn="just">
              <a:buNone/>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.Интерактивные технологии (Interactive Technology)</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Описание:</a:t>
            </a: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 Использование приложений, онлайн-платформ и других цифровых ресурсов для практики говорения.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Аргументация:</a:t>
            </a: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 Интерактивные технологии предлагают студентам разнообразные и увлекательные способы практиковать язык. Приложения могут предоставлять мгновенную обратную связь, что помогает быстро исправлять ошибки и улучшать навыки.</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5. Мнемонические техники (</a:t>
            </a:r>
            <a:r>
              <a:rPr lang="ru-RU" sz="2000" b="1" dirty="0" err="1">
                <a:effectLst/>
                <a:latin typeface="Times New Roman" panose="02020603050405020304" pitchFamily="18" charset="0"/>
                <a:ea typeface="Times New Roman" panose="02020603050405020304" pitchFamily="18" charset="0"/>
                <a:cs typeface="Times New Roman" panose="02020603050405020304" pitchFamily="18" charset="0"/>
              </a:rPr>
              <a:t>Mnemonic</a:t>
            </a: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 Devices)</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Описание:</a:t>
            </a: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 Использование ассоциаций, рифм, визуальных образов и других приемов для запоминания слов и фраз.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Аргументация:</a:t>
            </a: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 Мнемонические техники облегчают запоминание новой лексики и фраз, что способствует более свободному использованию языка. Этот метод особенно полезен для освоения сложной или многочисленной лексики.</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6. Рассказ историй (</a:t>
            </a:r>
            <a:r>
              <a:rPr lang="ru-RU" sz="2000" b="1" dirty="0" err="1">
                <a:effectLst/>
                <a:latin typeface="Times New Roman" panose="02020603050405020304" pitchFamily="18" charset="0"/>
                <a:ea typeface="Times New Roman" panose="02020603050405020304" pitchFamily="18" charset="0"/>
                <a:cs typeface="Times New Roman" panose="02020603050405020304" pitchFamily="18" charset="0"/>
              </a:rPr>
              <a:t>Storytelling</a:t>
            </a: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Описание:</a:t>
            </a: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 Учащиеся составляют и рассказывают истории на изучаемом языке. </a:t>
            </a: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Аргументация:</a:t>
            </a: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 Рассказ историй развивает творческое мышление и навыки повествования. Он помогает студентам использовать язык более свободно и выразительно, а также улучшает умение структурировать свои мысли.</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7. Использование видеоматериалов (Video-Based Learning)</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Описание:</a:t>
            </a: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 Просмотр и обсуждение видеоматериалов, таких как фильмы, сериалы, интервью и видеоблоги. </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Аргументация:</a:t>
            </a: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Видеоматериалы предоставляют аутентичные примеры использования языка в разных контекстах. Они помогают улучшить понимание на слух, произношение и расширить культурное понимание.</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05883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7914522-3108-2D00-BDB2-D25DEC756219}"/>
              </a:ext>
            </a:extLst>
          </p:cNvPr>
          <p:cNvSpPr txBox="1"/>
          <p:nvPr/>
        </p:nvSpPr>
        <p:spPr>
          <a:xfrm>
            <a:off x="1164772" y="319598"/>
            <a:ext cx="10439400" cy="4832092"/>
          </a:xfrm>
          <a:prstGeom prst="rect">
            <a:avLst/>
          </a:prstGeom>
          <a:noFill/>
        </p:spPr>
        <p:txBody>
          <a:bodyPr wrap="square">
            <a:spAutoFit/>
          </a:bodyPr>
          <a:lstStyle/>
          <a:p>
            <a:r>
              <a:rPr lang="ru-RU" sz="2800" dirty="0"/>
              <a:t>Современные тенденции в преподавании иностранных языков требуют от педагога не только владения методикой, но и умения создавать условия для активного речевого взаимодействия студентов. Одним из эффективных инструментов развития устной речи является использование шаблонов </a:t>
            </a:r>
            <a:r>
              <a:rPr lang="ru-RU" sz="2800" b="1" dirty="0"/>
              <a:t>(</a:t>
            </a:r>
            <a:r>
              <a:rPr lang="ru-RU" sz="2800" b="1" dirty="0" err="1"/>
              <a:t>speech</a:t>
            </a:r>
            <a:r>
              <a:rPr lang="ru-RU" sz="2800" b="1" dirty="0"/>
              <a:t> </a:t>
            </a:r>
            <a:r>
              <a:rPr lang="ru-RU" sz="2800" b="1" dirty="0" err="1"/>
              <a:t>patterns</a:t>
            </a:r>
            <a:r>
              <a:rPr lang="ru-RU" sz="2800" b="1" dirty="0"/>
              <a:t>, sentence </a:t>
            </a:r>
            <a:r>
              <a:rPr lang="ru-RU" sz="2800" b="1" dirty="0" err="1"/>
              <a:t>frames</a:t>
            </a:r>
            <a:r>
              <a:rPr lang="ru-RU" sz="2800" b="1" dirty="0"/>
              <a:t>)</a:t>
            </a:r>
            <a:r>
              <a:rPr lang="ru-RU" sz="2800" dirty="0"/>
              <a:t> — готовых речевых конструкций, которые помогают студентам строить высказывания, выражать мнение и участвовать в диалоге.</a:t>
            </a:r>
          </a:p>
          <a:p>
            <a:r>
              <a:rPr lang="ru-RU" sz="2800" dirty="0"/>
              <a:t>Шаблоны служат своеобразной опорой </a:t>
            </a:r>
            <a:r>
              <a:rPr lang="ru-RU" sz="2800" b="1" dirty="0"/>
              <a:t>(</a:t>
            </a:r>
            <a:r>
              <a:rPr lang="ru-RU" sz="2800" b="1" dirty="0" err="1"/>
              <a:t>scaffolding</a:t>
            </a:r>
            <a:r>
              <a:rPr lang="ru-RU" sz="2800" b="1" dirty="0"/>
              <a:t>), </a:t>
            </a:r>
            <a:r>
              <a:rPr lang="ru-RU" sz="2800" dirty="0"/>
              <a:t>позволяя обучающимся говорить уверенно, грамматически правильно и постепенно переходить от репродуктивной к продуктивной речи.</a:t>
            </a:r>
            <a:endParaRPr lang="ru-KZ" sz="2800" dirty="0"/>
          </a:p>
        </p:txBody>
      </p:sp>
    </p:spTree>
    <p:extLst>
      <p:ext uri="{BB962C8B-B14F-4D97-AF65-F5344CB8AC3E}">
        <p14:creationId xmlns:p14="http://schemas.microsoft.com/office/powerpoint/2010/main" val="2646523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55A29D1-C6D9-1008-0337-209BB448FD74}"/>
              </a:ext>
            </a:extLst>
          </p:cNvPr>
          <p:cNvSpPr txBox="1"/>
          <p:nvPr/>
        </p:nvSpPr>
        <p:spPr>
          <a:xfrm>
            <a:off x="1088571" y="159957"/>
            <a:ext cx="6096000" cy="1138773"/>
          </a:xfrm>
          <a:prstGeom prst="rect">
            <a:avLst/>
          </a:prstGeom>
          <a:noFill/>
        </p:spPr>
        <p:txBody>
          <a:bodyPr wrap="square">
            <a:spAutoFit/>
          </a:bodyPr>
          <a:lstStyle/>
          <a:p>
            <a:r>
              <a:rPr lang="ru-RU" sz="1600" b="1" dirty="0">
                <a:solidFill>
                  <a:srgbClr val="000000"/>
                </a:solidFill>
                <a:effectLst/>
                <a:latin typeface="Times New Roman" panose="02020603050405020304" pitchFamily="18" charset="0"/>
                <a:ea typeface="Times New Roman" panose="02020603050405020304" pitchFamily="18" charset="0"/>
              </a:rPr>
              <a:t>Примеры заданий по говорению:</a:t>
            </a:r>
            <a:br>
              <a:rPr lang="ru-KZ" sz="1600" dirty="0">
                <a:effectLst/>
                <a:latin typeface="Times New Roman" panose="02020603050405020304" pitchFamily="18" charset="0"/>
                <a:ea typeface="Times New Roman" panose="02020603050405020304" pitchFamily="18" charset="0"/>
              </a:rPr>
            </a:br>
            <a:r>
              <a:rPr lang="ru-RU" sz="1600" dirty="0">
                <a:effectLst/>
                <a:latin typeface="Times New Roman" panose="02020603050405020304" pitchFamily="18" charset="0"/>
                <a:ea typeface="Times New Roman" panose="02020603050405020304" pitchFamily="18" charset="0"/>
              </a:rPr>
              <a:t> </a:t>
            </a:r>
            <a:br>
              <a:rPr lang="ru-KZ" sz="1600" dirty="0">
                <a:effectLst/>
                <a:latin typeface="Times New Roman" panose="02020603050405020304" pitchFamily="18" charset="0"/>
                <a:ea typeface="Times New Roman" panose="02020603050405020304" pitchFamily="18" charset="0"/>
              </a:rPr>
            </a:br>
            <a:r>
              <a:rPr lang="ru-RU" sz="1800" b="1" dirty="0">
                <a:solidFill>
                  <a:srgbClr val="000000"/>
                </a:solidFill>
                <a:effectLst/>
                <a:latin typeface="Times New Roman" panose="02020603050405020304" pitchFamily="18" charset="0"/>
                <a:ea typeface="Times New Roman" panose="02020603050405020304" pitchFamily="18" charset="0"/>
              </a:rPr>
              <a:t>Природные катаклизмы  - Natural Disasters </a:t>
            </a:r>
            <a:br>
              <a:rPr lang="ru-KZ" sz="1600" dirty="0">
                <a:effectLst/>
                <a:latin typeface="Times New Roman" panose="02020603050405020304" pitchFamily="18" charset="0"/>
                <a:ea typeface="Times New Roman" panose="02020603050405020304" pitchFamily="18" charset="0"/>
              </a:rPr>
            </a:br>
            <a:endParaRPr lang="ru-KZ" dirty="0"/>
          </a:p>
        </p:txBody>
      </p:sp>
      <p:sp>
        <p:nvSpPr>
          <p:cNvPr id="5" name="TextBox 4">
            <a:extLst>
              <a:ext uri="{FF2B5EF4-FFF2-40B4-BE49-F238E27FC236}">
                <a16:creationId xmlns:a16="http://schemas.microsoft.com/office/drawing/2014/main" id="{6FC68C28-ED5A-EFA6-1CC8-81EC0127BD21}"/>
              </a:ext>
            </a:extLst>
          </p:cNvPr>
          <p:cNvSpPr txBox="1"/>
          <p:nvPr/>
        </p:nvSpPr>
        <p:spPr>
          <a:xfrm>
            <a:off x="1088571" y="1298730"/>
            <a:ext cx="4691743" cy="4401205"/>
          </a:xfrm>
          <a:prstGeom prst="rect">
            <a:avLst/>
          </a:prstGeom>
          <a:noFill/>
        </p:spPr>
        <p:txBody>
          <a:bodyPr wrap="square">
            <a:spAutoFit/>
          </a:bodyPr>
          <a:lstStyle/>
          <a:p>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Choose</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one natural disaster and discuss what safety measures you would take if you were in a situation where it occurred. Explain which actions would help you and your loved ones minimize damage from the catastrophe and save lives. </a:t>
            </a:r>
          </a:p>
          <a:p>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Выберите</a:t>
            </a: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 один из природных катаклизмов и расскажите о том, какие меры безопасности вы бы предприняли, если бы оказались в ситуации его возникновения. Объясните, какие действия помогли бы вам и вашим близким минимизировать ущерб от катастрофы и сохранить жизнь.</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C3E8BB00-6D00-CA77-6584-F3707DA47B62}"/>
              </a:ext>
            </a:extLst>
          </p:cNvPr>
          <p:cNvSpPr txBox="1"/>
          <p:nvPr/>
        </p:nvSpPr>
        <p:spPr>
          <a:xfrm>
            <a:off x="5965371" y="159957"/>
            <a:ext cx="6096000" cy="7017306"/>
          </a:xfrm>
          <a:prstGeom prst="rect">
            <a:avLst/>
          </a:prstGeom>
          <a:noFill/>
        </p:spPr>
        <p:txBody>
          <a:bodyPr wrap="square">
            <a:spAutoFit/>
          </a:bodyPr>
          <a:lstStyle/>
          <a:p>
            <a:pPr algn="just">
              <a:lnSpc>
                <a:spcPct val="115000"/>
              </a:lnSpc>
              <a:spcAft>
                <a:spcPts val="1000"/>
              </a:spcAf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Упражнение 5: Обсуждение проблемы</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Инструкция:</a:t>
            </a: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Prepare a monologue on the topic "Environmental Problems" using the following sentence frames</a:t>
            </a:r>
            <a:r>
              <a:rPr lang="ru-RU" sz="2000" dirty="0">
                <a:effectLst/>
                <a:latin typeface="Times New Roman" panose="02020603050405020304" pitchFamily="18" charset="0"/>
                <a:ea typeface="Times New Roman" panose="02020603050405020304" pitchFamily="18" charset="0"/>
                <a:cs typeface="Times New Roman" panose="02020603050405020304" pitchFamily="18" charset="0"/>
              </a:rPr>
              <a:t>/ Подготовьте монолог на тему "Проблемы окружающей среды", используя следующие шаблоны:</a:t>
            </a:r>
          </a:p>
          <a:p>
            <a:pPr algn="just">
              <a:buNone/>
            </a:pP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Introduction: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"One of the biggest environmental problems today is..."</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Description: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"It affects... and causes..."</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Personal Opinion: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"I believe we should... because..."</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Conclusion:</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"In conclusion, if we... we can..."</a:t>
            </a:r>
            <a:endPar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buNone/>
            </a:pPr>
            <a:endPar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15000"/>
              </a:lnSpc>
              <a:spcAft>
                <a:spcPts val="1000"/>
              </a:spcAft>
              <a:buNone/>
            </a:pPr>
            <a:r>
              <a:rPr lang="ru-RU" sz="2000" b="1" dirty="0">
                <a:effectLst/>
                <a:latin typeface="Times New Roman" panose="02020603050405020304" pitchFamily="18" charset="0"/>
                <a:ea typeface="Times New Roman" panose="02020603050405020304" pitchFamily="18" charset="0"/>
                <a:cs typeface="Times New Roman" panose="02020603050405020304" pitchFamily="18" charset="0"/>
              </a:rPr>
              <a:t>Пример</a:t>
            </a:r>
            <a:r>
              <a:rPr lang="en-US" sz="20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"One of the biggest environmental problems today is plastic pollution. It affects our oceans and wildlife, causing harm to marine animals and contaminating water. I believe we should reduce our use of plastic and recycle more because it will help protect the environment. In conclusion, if we all take small steps, we can make a big difference in saving our planet."</a:t>
            </a:r>
            <a:endParaRPr lang="ru-KZ" sz="20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buNone/>
            </a:pPr>
            <a:r>
              <a:rPr lang="en-US" sz="1800" b="1" dirty="0">
                <a:effectLst/>
                <a:latin typeface="Times New Roman" panose="02020603050405020304" pitchFamily="18" charset="0"/>
                <a:ea typeface="Times New Roman" panose="02020603050405020304" pitchFamily="18" charset="0"/>
              </a:rPr>
              <a:t> </a:t>
            </a:r>
            <a:endParaRPr lang="ru-KZ"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13220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2094D7-FDFE-F47B-0A26-B5DEC0BF2F05}"/>
              </a:ext>
            </a:extLst>
          </p:cNvPr>
          <p:cNvSpPr txBox="1"/>
          <p:nvPr/>
        </p:nvSpPr>
        <p:spPr>
          <a:xfrm>
            <a:off x="870858" y="108305"/>
            <a:ext cx="4974772" cy="6927537"/>
          </a:xfrm>
          <a:prstGeom prst="rect">
            <a:avLst/>
          </a:prstGeom>
          <a:noFill/>
        </p:spPr>
        <p:txBody>
          <a:bodyPr wrap="square">
            <a:spAutoFit/>
          </a:bodyPr>
          <a:lstStyle/>
          <a:p>
            <a:pPr algn="just">
              <a:lnSpc>
                <a:spcPct val="115000"/>
              </a:lnSpc>
              <a:spcAft>
                <a:spcPts val="1000"/>
              </a:spcAft>
              <a:buNone/>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Упражнение 8: Рассказ о профессии</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ru-RU" b="1" dirty="0">
                <a:effectLst/>
                <a:latin typeface="Times New Roman" panose="02020603050405020304" pitchFamily="18" charset="0"/>
                <a:ea typeface="Times New Roman" panose="02020603050405020304" pitchFamily="18" charset="0"/>
                <a:cs typeface="Times New Roman" panose="02020603050405020304" pitchFamily="18" charset="0"/>
              </a:rPr>
              <a:t>Инструкция:</a:t>
            </a:r>
            <a:r>
              <a:rPr lang="ru-RU" dirty="0">
                <a:effectLst/>
                <a:latin typeface="Times New Roman" panose="02020603050405020304" pitchFamily="18" charset="0"/>
                <a:ea typeface="Times New Roman" panose="02020603050405020304" pitchFamily="18" charset="0"/>
                <a:cs typeface="Times New Roman" panose="02020603050405020304" pitchFamily="18" charset="0"/>
              </a:rPr>
              <a:t> Подготовьте монолог о профессии, которая вас интересует или которую вы хотели бы выбрать, используя следующие шаблоны:</a:t>
            </a:r>
            <a:endParaRPr lang="ru-KZ"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Introduction: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"I would like to talk about the profession of..."</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Description: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"It involves... and requires..."</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Reasons: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"I am interested in this profession because..."</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Future Plans: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"In the future, I hope to..."</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ru-RU" sz="1800" b="1" dirty="0">
                <a:effectLst/>
                <a:latin typeface="Times New Roman" panose="02020603050405020304" pitchFamily="18" charset="0"/>
                <a:ea typeface="Times New Roman" panose="02020603050405020304" pitchFamily="18" charset="0"/>
              </a:rPr>
              <a:t>Пример</a:t>
            </a:r>
            <a:r>
              <a:rPr lang="en-US" sz="1800" b="1" dirty="0">
                <a:effectLst/>
                <a:latin typeface="Times New Roman" panose="02020603050405020304" pitchFamily="18" charset="0"/>
                <a:ea typeface="Times New Roman" panose="02020603050405020304" pitchFamily="18" charset="0"/>
              </a:rPr>
              <a:t>:</a:t>
            </a:r>
            <a:r>
              <a:rPr lang="ru-RU" sz="1800" b="1" dirty="0">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"I would like to talk about the profession of a </a:t>
            </a:r>
            <a:r>
              <a:rPr lang="en-US" sz="1800" b="1" dirty="0">
                <a:effectLst/>
                <a:latin typeface="Times New Roman" panose="02020603050405020304" pitchFamily="18" charset="0"/>
                <a:ea typeface="Times New Roman" panose="02020603050405020304" pitchFamily="18" charset="0"/>
              </a:rPr>
              <a:t>gas welder."</a:t>
            </a:r>
          </a:p>
          <a:p>
            <a:pPr>
              <a:buNone/>
            </a:pPr>
            <a:r>
              <a:rPr lang="en-US" sz="1800" dirty="0">
                <a:effectLst/>
                <a:latin typeface="Times New Roman" panose="02020603050405020304" pitchFamily="18" charset="0"/>
                <a:ea typeface="Times New Roman" panose="02020603050405020304" pitchFamily="18" charset="0"/>
              </a:rPr>
              <a:t>"It involves joining metal parts using gas welding equipment and requires precision, technical knowledge, and attention to safety."</a:t>
            </a:r>
          </a:p>
          <a:p>
            <a:pPr>
              <a:buNone/>
            </a:pPr>
            <a:r>
              <a:rPr lang="en-US" sz="1800" dirty="0">
                <a:effectLst/>
                <a:latin typeface="Times New Roman" panose="02020603050405020304" pitchFamily="18" charset="0"/>
                <a:ea typeface="Times New Roman" panose="02020603050405020304" pitchFamily="18" charset="0"/>
              </a:rPr>
              <a:t>"I am interested in this profession because it combines manual skills and technical thinking. I enjoy working with my hands and creating strong, reliable constructions."</a:t>
            </a:r>
          </a:p>
          <a:p>
            <a:pPr>
              <a:buNone/>
            </a:pPr>
            <a:r>
              <a:rPr lang="en-US" sz="1800" dirty="0">
                <a:effectLst/>
                <a:latin typeface="Times New Roman" panose="02020603050405020304" pitchFamily="18" charset="0"/>
                <a:ea typeface="Times New Roman" panose="02020603050405020304" pitchFamily="18" charset="0"/>
              </a:rPr>
              <a:t>"In the future, I hope to become a qualified gas welder and work on important industrial projects."</a:t>
            </a:r>
          </a:p>
          <a:p>
            <a:pPr>
              <a:buNone/>
            </a:pPr>
            <a:endParaRPr lang="ru-KZ" dirty="0"/>
          </a:p>
        </p:txBody>
      </p:sp>
      <p:sp>
        <p:nvSpPr>
          <p:cNvPr id="7" name="TextBox 6">
            <a:extLst>
              <a:ext uri="{FF2B5EF4-FFF2-40B4-BE49-F238E27FC236}">
                <a16:creationId xmlns:a16="http://schemas.microsoft.com/office/drawing/2014/main" id="{34ABF083-F175-D5C1-40E8-D026182A3D9B}"/>
              </a:ext>
            </a:extLst>
          </p:cNvPr>
          <p:cNvSpPr txBox="1"/>
          <p:nvPr/>
        </p:nvSpPr>
        <p:spPr>
          <a:xfrm>
            <a:off x="5845630" y="140706"/>
            <a:ext cx="6063342" cy="3170099"/>
          </a:xfrm>
          <a:prstGeom prst="rect">
            <a:avLst/>
          </a:prstGeom>
          <a:noFill/>
        </p:spPr>
        <p:txBody>
          <a:bodyPr wrap="square">
            <a:spAutoFit/>
          </a:bodyPr>
          <a:lstStyle/>
          <a:p>
            <a:r>
              <a:rPr lang="ru-RU" sz="2000" b="1" dirty="0">
                <a:latin typeface="Times New Roman" panose="02020603050405020304" pitchFamily="18" charset="0"/>
                <a:ea typeface="Times New Roman" panose="02020603050405020304" pitchFamily="18" charset="0"/>
              </a:rPr>
              <a:t>Пример</a:t>
            </a:r>
            <a:r>
              <a:rPr lang="en-US" sz="2000" b="1" dirty="0">
                <a:latin typeface="Times New Roman" panose="02020603050405020304" pitchFamily="18" charset="0"/>
                <a:ea typeface="Times New Roman" panose="02020603050405020304" pitchFamily="18" charset="0"/>
              </a:rPr>
              <a:t>:</a:t>
            </a:r>
            <a:r>
              <a:rPr lang="ru-RU" sz="2000" b="1" dirty="0">
                <a:latin typeface="Times New Roman" panose="02020603050405020304" pitchFamily="18" charset="0"/>
                <a:ea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"I would like to talk about the profession of </a:t>
            </a:r>
            <a:r>
              <a:rPr lang="en-US" sz="2000" b="1" dirty="0">
                <a:latin typeface="Times New Roman" panose="02020603050405020304" pitchFamily="18" charset="0"/>
                <a:cs typeface="Times New Roman" panose="02020603050405020304" pitchFamily="18" charset="0"/>
              </a:rPr>
              <a:t>a cook</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"It involves preparing meals, creating new recipes, and requires creativity, accuracy, and a good sense of taste."</a:t>
            </a:r>
          </a:p>
          <a:p>
            <a:pPr algn="just"/>
            <a:r>
              <a:rPr lang="en-US" sz="2000" dirty="0">
                <a:latin typeface="Times New Roman" panose="02020603050405020304" pitchFamily="18" charset="0"/>
                <a:cs typeface="Times New Roman" panose="02020603050405020304" pitchFamily="18" charset="0"/>
              </a:rPr>
              <a:t>"I am interested in this profession because I love cooking and enjoy making people happy through food. It allows me to express my creativity."</a:t>
            </a:r>
          </a:p>
          <a:p>
            <a:r>
              <a:rPr lang="en-US" sz="2000" dirty="0">
                <a:latin typeface="Times New Roman" panose="02020603050405020304" pitchFamily="18" charset="0"/>
                <a:cs typeface="Times New Roman" panose="02020603050405020304" pitchFamily="18" charset="0"/>
              </a:rPr>
              <a:t>"In the future, I hope to become a professional chef, open my own restaurant, and share my culinary ideas with others."</a:t>
            </a:r>
            <a:endParaRPr lang="ru-KZ" sz="20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59782230-38AA-B165-917F-7512587EA128}"/>
              </a:ext>
            </a:extLst>
          </p:cNvPr>
          <p:cNvSpPr txBox="1"/>
          <p:nvPr/>
        </p:nvSpPr>
        <p:spPr>
          <a:xfrm>
            <a:off x="5845630" y="3300974"/>
            <a:ext cx="6259284" cy="3416320"/>
          </a:xfrm>
          <a:prstGeom prst="rect">
            <a:avLst/>
          </a:prstGeom>
          <a:noFill/>
        </p:spPr>
        <p:txBody>
          <a:bodyPr wrap="square">
            <a:spAutoFit/>
          </a:bodyPr>
          <a:lstStyle/>
          <a:p>
            <a:pPr algn="just"/>
            <a:r>
              <a:rPr lang="ru-RU" b="1" dirty="0">
                <a:latin typeface="Times New Roman" panose="02020603050405020304" pitchFamily="18" charset="0"/>
                <a:ea typeface="Times New Roman" panose="02020603050405020304" pitchFamily="18" charset="0"/>
              </a:rPr>
              <a:t>Пример</a:t>
            </a:r>
            <a:r>
              <a:rPr lang="en-US" b="1" dirty="0">
                <a:latin typeface="Times New Roman" panose="02020603050405020304" pitchFamily="18" charset="0"/>
                <a:ea typeface="Times New Roman" panose="02020603050405020304" pitchFamily="18" charset="0"/>
              </a:rPr>
              <a:t>:</a:t>
            </a:r>
            <a:r>
              <a:rPr lang="ru-RU" b="1" dirty="0">
                <a:latin typeface="Times New Roman" panose="02020603050405020304" pitchFamily="18" charset="0"/>
                <a:ea typeface="Times New Roman" panose="02020603050405020304" pitchFamily="18" charset="0"/>
              </a:rPr>
              <a:t> </a:t>
            </a:r>
            <a:r>
              <a:rPr lang="en-US" dirty="0"/>
              <a:t>"</a:t>
            </a:r>
            <a:r>
              <a:rPr lang="en-US" dirty="0">
                <a:latin typeface="Times New Roman" panose="02020603050405020304" pitchFamily="18" charset="0"/>
                <a:cs typeface="Times New Roman" panose="02020603050405020304" pitchFamily="18" charset="0"/>
              </a:rPr>
              <a:t>I would like to talk about the profession of </a:t>
            </a:r>
            <a:r>
              <a:rPr lang="en-US" b="1" dirty="0">
                <a:latin typeface="Times New Roman" panose="02020603050405020304" pitchFamily="18" charset="0"/>
                <a:cs typeface="Times New Roman" panose="02020603050405020304" pitchFamily="18" charset="0"/>
              </a:rPr>
              <a:t>a builder."</a:t>
            </a:r>
          </a:p>
          <a:p>
            <a:pPr algn="just"/>
            <a:r>
              <a:rPr lang="en-US" dirty="0">
                <a:latin typeface="Times New Roman" panose="02020603050405020304" pitchFamily="18" charset="0"/>
                <a:cs typeface="Times New Roman" panose="02020603050405020304" pitchFamily="18" charset="0"/>
              </a:rPr>
              <a:t>"It involves constructing houses, buildings, and other structures, and requires physical strength, technical skills, and teamwork. Builders work with different materials such as concrete, wood, and steel, and must follow safety rules and construction plans."</a:t>
            </a:r>
          </a:p>
          <a:p>
            <a:pPr algn="just"/>
            <a:r>
              <a:rPr lang="en-US" dirty="0">
                <a:latin typeface="Times New Roman" panose="02020603050405020304" pitchFamily="18" charset="0"/>
                <a:cs typeface="Times New Roman" panose="02020603050405020304" pitchFamily="18" charset="0"/>
              </a:rPr>
              <a:t>"I am interested in this profession because it is creative and practical. Builders make a visible contribution to society by creating places where people live, work, and study. I enjoy working with my hands and seeing real results of my work."</a:t>
            </a:r>
          </a:p>
          <a:p>
            <a:pPr algn="just"/>
            <a:r>
              <a:rPr lang="en-US" dirty="0">
                <a:latin typeface="Times New Roman" panose="02020603050405020304" pitchFamily="18" charset="0"/>
                <a:cs typeface="Times New Roman" panose="02020603050405020304" pitchFamily="18" charset="0"/>
              </a:rPr>
              <a:t>"In the future, I hope to become a professional builder, take part in large construction projects, and help improve the infrastructure of my city."</a:t>
            </a:r>
            <a:endParaRPr lang="ru-KZ"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522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BA80BC1-044B-6BC2-52A5-2E9BD0896F50}"/>
              </a:ext>
            </a:extLst>
          </p:cNvPr>
          <p:cNvSpPr txBox="1"/>
          <p:nvPr/>
        </p:nvSpPr>
        <p:spPr>
          <a:xfrm>
            <a:off x="1055914" y="298495"/>
            <a:ext cx="8055429" cy="6261009"/>
          </a:xfrm>
          <a:prstGeom prst="rect">
            <a:avLst/>
          </a:prstGeom>
          <a:noFill/>
        </p:spPr>
        <p:txBody>
          <a:bodyPr wrap="square">
            <a:spAutoFit/>
          </a:bodyPr>
          <a:lstStyle/>
          <a:p>
            <a:pPr algn="just">
              <a:lnSpc>
                <a:spcPct val="115000"/>
              </a:lnSpc>
              <a:spcAft>
                <a:spcPts val="1000"/>
              </a:spcAft>
              <a:buNone/>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Упражнение 2: Рассказ о планах на выходные</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Инструкция:</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Пары обучающихся задают друг другу вопросы о планах на предстоящие выходные, используя следующие шаблоны и клише:</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Questions: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"What are your plans for the weekend?"</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ru-RU" sz="1800" b="1" dirty="0" err="1">
                <a:effectLst/>
                <a:latin typeface="Times New Roman" panose="02020603050405020304" pitchFamily="18" charset="0"/>
                <a:ea typeface="Times New Roman" panose="02020603050405020304" pitchFamily="18" charset="0"/>
                <a:cs typeface="Times New Roman" panose="02020603050405020304" pitchFamily="18" charset="0"/>
              </a:rPr>
              <a:t>Responses</a:t>
            </a: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I'm</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dirty="0" err="1">
                <a:effectLst/>
                <a:latin typeface="Times New Roman" panose="02020603050405020304" pitchFamily="18" charset="0"/>
                <a:ea typeface="Times New Roman" panose="02020603050405020304" pitchFamily="18" charset="0"/>
                <a:cs typeface="Times New Roman" panose="02020603050405020304" pitchFamily="18" charset="0"/>
              </a:rPr>
              <a:t>planning</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to..."</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Invitations: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"Do you want to... with me?"</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Accepting Invitations: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"Sure, I'd love to!"</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Declining Invitations: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"Thanks, but I have other plans."</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Пример</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"Hey, what are your plans for the weekend?" </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 "I'm planning to go to the movies with my friends on Saturday. What about you?" A: "I don't have any specific plans yet. Do you want to go hiking with me on Sunday?" B: "Sure, I'd love to! What time should we meet?" </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"Let's meet at 9 AM at the park entrance." </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 "Sounds good! See you then."</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968230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E80300-E988-C845-756B-7CF816B21AA7}"/>
              </a:ext>
            </a:extLst>
          </p:cNvPr>
          <p:cNvSpPr txBox="1"/>
          <p:nvPr/>
        </p:nvSpPr>
        <p:spPr>
          <a:xfrm>
            <a:off x="925284" y="234375"/>
            <a:ext cx="9274629" cy="6389250"/>
          </a:xfrm>
          <a:prstGeom prst="rect">
            <a:avLst/>
          </a:prstGeom>
          <a:noFill/>
        </p:spPr>
        <p:txBody>
          <a:bodyPr wrap="square">
            <a:spAutoFit/>
          </a:bodyPr>
          <a:lstStyle/>
          <a:p>
            <a:pPr algn="just">
              <a:lnSpc>
                <a:spcPct val="115000"/>
              </a:lnSpc>
              <a:spcAft>
                <a:spcPts val="1000"/>
              </a:spcAft>
              <a:buNone/>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Упражнение 3: Обсуждение любимых книг, фильмов или музыки</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Инструкция:</a:t>
            </a:r>
            <a:r>
              <a:rPr lang="ru-RU" sz="1800" dirty="0">
                <a:effectLst/>
                <a:latin typeface="Times New Roman" panose="02020603050405020304" pitchFamily="18" charset="0"/>
                <a:ea typeface="Times New Roman" panose="02020603050405020304" pitchFamily="18" charset="0"/>
                <a:cs typeface="Times New Roman" panose="02020603050405020304" pitchFamily="18" charset="0"/>
              </a:rPr>
              <a:t> Студенты обсуждают свои предпочтения в книгах, фильмах или музыке, используя следующие шаблоны и клише:</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Asking for Recommendations: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"Can you recommend any good books/films/songs?"</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Sharing Preferences: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"I enjoy reading/watching/listening to..."</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Agreeing/Disagreeing:</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"I agree/disagree with you because..."</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Reasons: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"I like it because..."</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ru-RU" sz="1800" b="1" dirty="0">
                <a:effectLst/>
                <a:latin typeface="Times New Roman" panose="02020603050405020304" pitchFamily="18" charset="0"/>
                <a:ea typeface="Times New Roman" panose="02020603050405020304" pitchFamily="18" charset="0"/>
                <a:cs typeface="Times New Roman" panose="02020603050405020304" pitchFamily="18" charset="0"/>
              </a:rPr>
              <a:t>Пример</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"Hey, have you read any good books lately?" </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 "Yes, I just finished reading 'Harry Potter' and it was amazing! Can you recommend any good books?" </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"I enjoy reading mystery novels. Have you heard of 'Sherlock Holmes'?" </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B: "Yes, I've heard of it but haven't read it yet. I'll definitely check it out. Thanks!" </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 "No problem! Let me know what you think of it."</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buNone/>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ru-KZ"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4540501"/>
      </p:ext>
    </p:extLst>
  </p:cSld>
  <p:clrMapOvr>
    <a:masterClrMapping/>
  </p:clrMapOvr>
</p:sld>
</file>

<file path=ppt/theme/theme1.xml><?xml version="1.0" encoding="utf-8"?>
<a:theme xmlns:a="http://schemas.openxmlformats.org/drawingml/2006/main" name="Уголки">
  <a:themeElements>
    <a:clrScheme name="Уголки">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Уголки">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Уголки">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TM10001105[[fn=Уголки]]</Template>
  <TotalTime>1228</TotalTime>
  <Words>2028</Words>
  <Application>Microsoft Office PowerPoint</Application>
  <PresentationFormat>Широкоэкранный</PresentationFormat>
  <Paragraphs>122</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Aptos</vt:lpstr>
      <vt:lpstr>Calibri</vt:lpstr>
      <vt:lpstr>Franklin Gothic Book</vt:lpstr>
      <vt:lpstr>Symbol</vt:lpstr>
      <vt:lpstr>Times New Roman</vt:lpstr>
      <vt:lpstr>Уголки</vt:lpstr>
      <vt:lpstr>Тема: «Использование шаблонов на уроках английского языка как один из методов улучшения устной иноязычной речи студентов»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Результаты педагогической деятельности   Динамика учебных достижений студентов На протяжении многих лет ведётся мониторинг образовательной деятельности студентов с целью выявления общеучебных умений и навыков. Постоянно проводятся входной, промежуточный, итоговый контроли.  Мониторинг образовательной деятельности позволяет выяснить, как студенты владеют навыками иноязычной речи, а также грамматическими навыками. Мониторинг образовательной деятельности по предмету английский язык.</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Настя Фомина</dc:creator>
  <cp:lastModifiedBy>Настя Фомина</cp:lastModifiedBy>
  <cp:revision>10</cp:revision>
  <cp:lastPrinted>2026-04-05T18:59:21Z</cp:lastPrinted>
  <dcterms:created xsi:type="dcterms:W3CDTF">2025-04-17T05:15:28Z</dcterms:created>
  <dcterms:modified xsi:type="dcterms:W3CDTF">2026-04-05T19:00:50Z</dcterms:modified>
</cp:coreProperties>
</file>