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5" r:id="rId2"/>
    <p:sldId id="259" r:id="rId3"/>
    <p:sldId id="260" r:id="rId4"/>
    <p:sldId id="262" r:id="rId5"/>
    <p:sldId id="258" r:id="rId6"/>
    <p:sldId id="279" r:id="rId7"/>
    <p:sldId id="278" r:id="rId8"/>
    <p:sldId id="257" r:id="rId9"/>
    <p:sldId id="261" r:id="rId10"/>
    <p:sldId id="269" r:id="rId11"/>
    <p:sldId id="281" r:id="rId12"/>
    <p:sldId id="282" r:id="rId13"/>
    <p:sldId id="280" r:id="rId14"/>
    <p:sldId id="283" r:id="rId15"/>
    <p:sldId id="274" r:id="rId16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C22"/>
    <a:srgbClr val="951F2B"/>
    <a:srgbClr val="6C2A0E"/>
    <a:srgbClr val="E3C666"/>
    <a:srgbClr val="807C4F"/>
    <a:srgbClr val="A4A36B"/>
    <a:srgbClr val="EDD671"/>
    <a:srgbClr val="8DA8D5"/>
    <a:srgbClr val="5CB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16" d="100"/>
          <a:sy n="116" d="100"/>
        </p:scale>
        <p:origin x="-3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#1">
  <dgm:title val=""/>
  <dgm:desc val=""/>
  <dgm:catLst>
    <dgm:cat type="accent4" pri="11100"/>
  </dgm:catLst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3#1" qsCatId="simple" csTypeId="urn:microsoft.com/office/officeart/2005/8/colors/accent4_1#1" csCatId="accent1" phldr="1"/>
      <dgm:spPr/>
    </dgm:pt>
    <dgm:pt modelId="{3F25DA44-7F3E-4C17-A40B-7F663FDBEA65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Живой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кейс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(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письмо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,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чертёж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,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фото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)</a:t>
          </a:r>
        </a:p>
      </dgm:t>
    </dgm:pt>
    <dgm:pt modelId="{EE9066D1-3403-4469-8E8C-0D40A82430F2}" type="parTrans" cxnId="{E86BC37B-580B-4F20-8FD1-9847BE383BF5}">
      <dgm:prSet/>
      <dgm:spPr/>
    </dgm:pt>
    <dgm:pt modelId="{8EC5AF5E-9C9F-410A-A755-A3EA5186F948}" type="sibTrans" cxnId="{E86BC37B-580B-4F20-8FD1-9847BE383BF5}">
      <dgm:prSet/>
      <dgm:spPr/>
      <dgm:t>
        <a:bodyPr/>
        <a:lstStyle/>
        <a:p>
          <a:endParaRPr lang="zh-CN" altLang="en-US"/>
        </a:p>
      </dgm:t>
    </dgm:pt>
    <dgm:pt modelId="{2E2F4D3A-969C-4DB2-9FA9-5C4A40369351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Анализ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инженерного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решени</a:t>
          </a:r>
          <a:r>
            <a:rPr lang="ru-RU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я</a:t>
          </a:r>
        </a:p>
      </dgm:t>
    </dgm:pt>
    <dgm:pt modelId="{1E934BFE-4D40-486C-8784-F698A10C4CF5}" type="parTrans" cxnId="{8FBDB70B-98BE-4EBF-86B5-1450E9A7BF4B}">
      <dgm:prSet/>
      <dgm:spPr/>
    </dgm:pt>
    <dgm:pt modelId="{EC1AFF77-9232-4EEB-95CB-85CEAB3B1FC0}" type="sibTrans" cxnId="{8FBDB70B-98BE-4EBF-86B5-1450E9A7BF4B}">
      <dgm:prSet/>
      <dgm:spPr/>
      <dgm:t>
        <a:bodyPr/>
        <a:lstStyle/>
        <a:p>
          <a:endParaRPr lang="zh-CN" altLang="en-US"/>
        </a:p>
      </dgm:t>
    </dgm:pt>
    <dgm:pt modelId="{37B86CFA-59B5-46FA-8A6B-9FB187CE14DF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Исследование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межнационального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контекста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(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кто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и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как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работал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вместе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)</a:t>
          </a:r>
        </a:p>
      </dgm:t>
    </dgm:pt>
    <dgm:pt modelId="{9DABF4F3-A9E6-40B1-A863-AC9409CC14BB}" type="parTrans" cxnId="{BC26F199-8155-45E3-84EE-AB2195A0E8DC}">
      <dgm:prSet/>
      <dgm:spPr/>
    </dgm:pt>
    <dgm:pt modelId="{18EFF3C3-47F9-402B-A3F3-E9310EA281B4}" type="sibTrans" cxnId="{BC26F199-8155-45E3-84EE-AB2195A0E8DC}">
      <dgm:prSet/>
      <dgm:spPr/>
      <dgm:t>
        <a:bodyPr/>
        <a:lstStyle/>
        <a:p>
          <a:endParaRPr lang="ru-RU"/>
        </a:p>
      </dgm:t>
    </dgm:pt>
    <dgm:pt modelId="{1EE90071-69B4-4FD5-B9C3-E34A46B1922A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Создание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микро</a:t>
          </a:r>
          <a:r>
            <a: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-</a:t>
          </a:r>
          <a:r>
            <a:rPr lang="en-US" altLang="en-US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проекта</a:t>
          </a:r>
        </a:p>
      </dgm:t>
    </dgm:pt>
    <dgm:pt modelId="{08049F81-E9A4-40CF-82CE-75C9EE02AE5A}" type="parTrans" cxnId="{EFFC79BA-80DA-498C-991D-8153ABA16BC2}">
      <dgm:prSet/>
      <dgm:spPr/>
    </dgm:pt>
    <dgm:pt modelId="{8FBC4EDF-FD15-4859-BE9B-41B7EF119EA5}" type="sibTrans" cxnId="{EFFC79BA-80DA-498C-991D-8153ABA16BC2}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CF0CE-3323-464D-9C63-05C1BDB053F5}" type="pres">
      <dgm:prSet presAssocID="{8EC5AF5E-9C9F-410A-A755-A3EA5186F94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FA465F6-7607-499F-BFB2-52F4E071FB67}" type="pres">
      <dgm:prSet presAssocID="{8EC5AF5E-9C9F-410A-A755-A3EA5186F948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552FB8E7-A5FB-4CC3-94C3-CE0BDF19F9F1}" type="pres">
      <dgm:prSet presAssocID="{2E2F4D3A-969C-4DB2-9FA9-5C4A403693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C3794-50AA-4D44-83C9-CE28317C3317}" type="pres">
      <dgm:prSet presAssocID="{EC1AFF77-9232-4EEB-95CB-85CEAB3B1FC0}" presName="sibTrans" presStyleLbl="sibTrans2D1" presStyleIdx="1" presStyleCnt="3"/>
      <dgm:spPr/>
      <dgm:t>
        <a:bodyPr/>
        <a:lstStyle/>
        <a:p>
          <a:endParaRPr lang="ru-RU"/>
        </a:p>
      </dgm:t>
    </dgm:pt>
    <dgm:pt modelId="{5AFF040D-0639-4120-9E39-DA822CF9F321}" type="pres">
      <dgm:prSet presAssocID="{EC1AFF77-9232-4EEB-95CB-85CEAB3B1FC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A1E15D63-E1FF-4A28-A04F-A2B65927BC31}" type="pres">
      <dgm:prSet presAssocID="{37B86CFA-59B5-46FA-8A6B-9FB187CE14D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9A4D-8C22-45B4-8231-DA75C96F7378}" type="pres">
      <dgm:prSet presAssocID="{18EFF3C3-47F9-402B-A3F3-E9310EA281B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C46F7EE0-260B-4B9F-AD9D-F58668A82909}" type="pres">
      <dgm:prSet presAssocID="{18EFF3C3-47F9-402B-A3F3-E9310EA281B4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4175BD11-6367-45F4-B666-33BDCDFA2EB7}" type="pres">
      <dgm:prSet presAssocID="{1EE90071-69B4-4FD5-B9C3-E34A46B1922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ED81A7-F70F-4E14-9167-1E44512567F5}" type="presOf" srcId="{8EC5AF5E-9C9F-410A-A755-A3EA5186F948}" destId="{5FA465F6-7607-499F-BFB2-52F4E071FB67}" srcOrd="1" destOrd="0" presId="urn:microsoft.com/office/officeart/2005/8/layout/process1"/>
    <dgm:cxn modelId="{FCE8EA10-D0DC-4056-A92D-01CA68021134}" type="presOf" srcId="{18EFF3C3-47F9-402B-A3F3-E9310EA281B4}" destId="{B2AC9A4D-8C22-45B4-8231-DA75C96F7378}" srcOrd="0" destOrd="0" presId="urn:microsoft.com/office/officeart/2005/8/layout/process1"/>
    <dgm:cxn modelId="{71B010F3-8064-4191-9143-BB051330B6D8}" type="presOf" srcId="{1EE90071-69B4-4FD5-B9C3-E34A46B1922A}" destId="{4175BD11-6367-45F4-B666-33BDCDFA2EB7}" srcOrd="0" destOrd="0" presId="urn:microsoft.com/office/officeart/2005/8/layout/process1"/>
    <dgm:cxn modelId="{1A3E9208-B5E4-4898-898C-6E1A3609B12D}" type="presOf" srcId="{37B86CFA-59B5-46FA-8A6B-9FB187CE14DF}" destId="{A1E15D63-E1FF-4A28-A04F-A2B65927BC31}" srcOrd="0" destOrd="0" presId="urn:microsoft.com/office/officeart/2005/8/layout/process1"/>
    <dgm:cxn modelId="{77088E66-CD9B-49E7-AC0E-D71A29B58FE2}" type="presOf" srcId="{18EFF3C3-47F9-402B-A3F3-E9310EA281B4}" destId="{C46F7EE0-260B-4B9F-AD9D-F58668A82909}" srcOrd="1" destOrd="0" presId="urn:microsoft.com/office/officeart/2005/8/layout/process1"/>
    <dgm:cxn modelId="{5E38C5A8-80EA-4125-B3F4-FFF1FF53C811}" type="presOf" srcId="{EC1AFF77-9232-4EEB-95CB-85CEAB3B1FC0}" destId="{5AFF040D-0639-4120-9E39-DA822CF9F321}" srcOrd="1" destOrd="0" presId="urn:microsoft.com/office/officeart/2005/8/layout/process1"/>
    <dgm:cxn modelId="{B8608EBD-367A-4F6B-83DB-0ECDCD57D0E8}" type="presOf" srcId="{8EC5AF5E-9C9F-410A-A755-A3EA5186F948}" destId="{8A5CF0CE-3323-464D-9C63-05C1BDB053F5}" srcOrd="0" destOrd="0" presId="urn:microsoft.com/office/officeart/2005/8/layout/process1"/>
    <dgm:cxn modelId="{C2CF9665-F2A8-44BB-A690-9E2F722AB0CA}" type="presOf" srcId="{8EB1D179-D23D-41D4-AEEF-E4B9FEB06903}" destId="{BF708676-7EFC-4C81-9D3A-3E677EAC1C7B}" srcOrd="0" destOrd="0" presId="urn:microsoft.com/office/officeart/2005/8/layout/process1"/>
    <dgm:cxn modelId="{E86BC37B-580B-4F20-8FD1-9847BE383BF5}" srcId="{8EB1D179-D23D-41D4-AEEF-E4B9FEB06903}" destId="{3F25DA44-7F3E-4C17-A40B-7F663FDBEA65}" srcOrd="0" destOrd="0" parTransId="{EE9066D1-3403-4469-8E8C-0D40A82430F2}" sibTransId="{8EC5AF5E-9C9F-410A-A755-A3EA5186F948}"/>
    <dgm:cxn modelId="{93577940-CCE3-4CEC-BA00-A24574F5DC09}" type="presOf" srcId="{EC1AFF77-9232-4EEB-95CB-85CEAB3B1FC0}" destId="{353C3794-50AA-4D44-83C9-CE28317C3317}" srcOrd="0" destOrd="0" presId="urn:microsoft.com/office/officeart/2005/8/layout/process1"/>
    <dgm:cxn modelId="{EFFC79BA-80DA-498C-991D-8153ABA16BC2}" srcId="{8EB1D179-D23D-41D4-AEEF-E4B9FEB06903}" destId="{1EE90071-69B4-4FD5-B9C3-E34A46B1922A}" srcOrd="3" destOrd="0" parTransId="{08049F81-E9A4-40CF-82CE-75C9EE02AE5A}" sibTransId="{8FBC4EDF-FD15-4859-BE9B-41B7EF119EA5}"/>
    <dgm:cxn modelId="{8FBDB70B-98BE-4EBF-86B5-1450E9A7BF4B}" srcId="{8EB1D179-D23D-41D4-AEEF-E4B9FEB06903}" destId="{2E2F4D3A-969C-4DB2-9FA9-5C4A40369351}" srcOrd="1" destOrd="0" parTransId="{1E934BFE-4D40-486C-8784-F698A10C4CF5}" sibTransId="{EC1AFF77-9232-4EEB-95CB-85CEAB3B1FC0}"/>
    <dgm:cxn modelId="{7C66E3FD-6B02-4A77-BCE5-7544CCE1F21E}" type="presOf" srcId="{3F25DA44-7F3E-4C17-A40B-7F663FDBEA65}" destId="{111DEAC9-5D4C-4A6A-A44E-082A26F60596}" srcOrd="0" destOrd="0" presId="urn:microsoft.com/office/officeart/2005/8/layout/process1"/>
    <dgm:cxn modelId="{52C24D48-AFB4-478A-BB46-0524C7B05EA0}" type="presOf" srcId="{2E2F4D3A-969C-4DB2-9FA9-5C4A40369351}" destId="{552FB8E7-A5FB-4CC3-94C3-CE0BDF19F9F1}" srcOrd="0" destOrd="0" presId="urn:microsoft.com/office/officeart/2005/8/layout/process1"/>
    <dgm:cxn modelId="{BC26F199-8155-45E3-84EE-AB2195A0E8DC}" srcId="{8EB1D179-D23D-41D4-AEEF-E4B9FEB06903}" destId="{37B86CFA-59B5-46FA-8A6B-9FB187CE14DF}" srcOrd="2" destOrd="0" parTransId="{9DABF4F3-A9E6-40B1-A863-AC9409CC14BB}" sibTransId="{18EFF3C3-47F9-402B-A3F3-E9310EA281B4}"/>
    <dgm:cxn modelId="{CAA8396E-AE84-4627-93CA-2B96DBB52F77}" type="presParOf" srcId="{BF708676-7EFC-4C81-9D3A-3E677EAC1C7B}" destId="{111DEAC9-5D4C-4A6A-A44E-082A26F60596}" srcOrd="0" destOrd="0" presId="urn:microsoft.com/office/officeart/2005/8/layout/process1"/>
    <dgm:cxn modelId="{E67EC4C9-602A-43C3-9844-5051D0AF6077}" type="presParOf" srcId="{BF708676-7EFC-4C81-9D3A-3E677EAC1C7B}" destId="{8A5CF0CE-3323-464D-9C63-05C1BDB053F5}" srcOrd="1" destOrd="0" presId="urn:microsoft.com/office/officeart/2005/8/layout/process1"/>
    <dgm:cxn modelId="{DFCF01A0-1351-4962-92DE-8E81B6DA7257}" type="presParOf" srcId="{8A5CF0CE-3323-464D-9C63-05C1BDB053F5}" destId="{5FA465F6-7607-499F-BFB2-52F4E071FB67}" srcOrd="0" destOrd="0" presId="urn:microsoft.com/office/officeart/2005/8/layout/process1"/>
    <dgm:cxn modelId="{24C941F1-6DC8-44D3-80E1-94DEE5063AFF}" type="presParOf" srcId="{BF708676-7EFC-4C81-9D3A-3E677EAC1C7B}" destId="{552FB8E7-A5FB-4CC3-94C3-CE0BDF19F9F1}" srcOrd="2" destOrd="0" presId="urn:microsoft.com/office/officeart/2005/8/layout/process1"/>
    <dgm:cxn modelId="{50A076E6-C2EB-421B-B533-F5325540C8A6}" type="presParOf" srcId="{BF708676-7EFC-4C81-9D3A-3E677EAC1C7B}" destId="{353C3794-50AA-4D44-83C9-CE28317C3317}" srcOrd="3" destOrd="0" presId="urn:microsoft.com/office/officeart/2005/8/layout/process1"/>
    <dgm:cxn modelId="{F364B029-47E1-4D33-8553-21747568F65B}" type="presParOf" srcId="{353C3794-50AA-4D44-83C9-CE28317C3317}" destId="{5AFF040D-0639-4120-9E39-DA822CF9F321}" srcOrd="0" destOrd="0" presId="urn:microsoft.com/office/officeart/2005/8/layout/process1"/>
    <dgm:cxn modelId="{CC065E00-652D-4B34-BA43-45FCF1B005E2}" type="presParOf" srcId="{BF708676-7EFC-4C81-9D3A-3E677EAC1C7B}" destId="{A1E15D63-E1FF-4A28-A04F-A2B65927BC31}" srcOrd="4" destOrd="0" presId="urn:microsoft.com/office/officeart/2005/8/layout/process1"/>
    <dgm:cxn modelId="{D5E7B265-3300-4D14-B72D-C6D283B78C13}" type="presParOf" srcId="{BF708676-7EFC-4C81-9D3A-3E677EAC1C7B}" destId="{B2AC9A4D-8C22-45B4-8231-DA75C96F7378}" srcOrd="5" destOrd="0" presId="urn:microsoft.com/office/officeart/2005/8/layout/process1"/>
    <dgm:cxn modelId="{25054E99-78F7-4980-ABFC-5AEED0F1C7B6}" type="presParOf" srcId="{B2AC9A4D-8C22-45B4-8231-DA75C96F7378}" destId="{C46F7EE0-260B-4B9F-AD9D-F58668A82909}" srcOrd="0" destOrd="0" presId="urn:microsoft.com/office/officeart/2005/8/layout/process1"/>
    <dgm:cxn modelId="{FFE4808A-CC86-42A4-846C-8881DDFA1E91}" type="presParOf" srcId="{BF708676-7EFC-4C81-9D3A-3E677EAC1C7B}" destId="{4175BD11-6367-45F4-B666-33BDCDFA2EB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DEAC9-5D4C-4A6A-A44E-082A26F60596}">
      <dsp:nvSpPr>
        <dsp:cNvPr id="0" name=""/>
        <dsp:cNvSpPr/>
      </dsp:nvSpPr>
      <dsp:spPr>
        <a:xfrm>
          <a:off x="4829" y="507580"/>
          <a:ext cx="2111715" cy="12670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Живой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кейс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(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письмо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,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чертёж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,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фото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)</a:t>
          </a:r>
        </a:p>
      </dsp:txBody>
      <dsp:txXfrm>
        <a:off x="41939" y="544690"/>
        <a:ext cx="2037495" cy="1192809"/>
      </dsp:txXfrm>
    </dsp:sp>
    <dsp:sp modelId="{8A5CF0CE-3323-464D-9C63-05C1BDB053F5}">
      <dsp:nvSpPr>
        <dsp:cNvPr id="0" name=""/>
        <dsp:cNvSpPr/>
      </dsp:nvSpPr>
      <dsp:spPr>
        <a:xfrm>
          <a:off x="2327716" y="879242"/>
          <a:ext cx="447683" cy="5237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>
        <a:off x="2327716" y="983983"/>
        <a:ext cx="313378" cy="314223"/>
      </dsp:txXfrm>
    </dsp:sp>
    <dsp:sp modelId="{552FB8E7-A5FB-4CC3-94C3-CE0BDF19F9F1}">
      <dsp:nvSpPr>
        <dsp:cNvPr id="0" name=""/>
        <dsp:cNvSpPr/>
      </dsp:nvSpPr>
      <dsp:spPr>
        <a:xfrm>
          <a:off x="2961231" y="507580"/>
          <a:ext cx="2111715" cy="12670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Анализ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инженерного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решени</a:t>
          </a:r>
          <a:r>
            <a:rPr lang="ru-RU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я</a:t>
          </a:r>
        </a:p>
      </dsp:txBody>
      <dsp:txXfrm>
        <a:off x="2998341" y="544690"/>
        <a:ext cx="2037495" cy="1192809"/>
      </dsp:txXfrm>
    </dsp:sp>
    <dsp:sp modelId="{353C3794-50AA-4D44-83C9-CE28317C3317}">
      <dsp:nvSpPr>
        <dsp:cNvPr id="0" name=""/>
        <dsp:cNvSpPr/>
      </dsp:nvSpPr>
      <dsp:spPr>
        <a:xfrm>
          <a:off x="5284118" y="879242"/>
          <a:ext cx="447683" cy="5237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>
        <a:off x="5284118" y="983983"/>
        <a:ext cx="313378" cy="314223"/>
      </dsp:txXfrm>
    </dsp:sp>
    <dsp:sp modelId="{A1E15D63-E1FF-4A28-A04F-A2B65927BC31}">
      <dsp:nvSpPr>
        <dsp:cNvPr id="0" name=""/>
        <dsp:cNvSpPr/>
      </dsp:nvSpPr>
      <dsp:spPr>
        <a:xfrm>
          <a:off x="5917633" y="507580"/>
          <a:ext cx="2111715" cy="12670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Исследование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межнационального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контекста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(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кто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и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как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работал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вместе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)</a:t>
          </a:r>
        </a:p>
      </dsp:txBody>
      <dsp:txXfrm>
        <a:off x="5954743" y="544690"/>
        <a:ext cx="2037495" cy="1192809"/>
      </dsp:txXfrm>
    </dsp:sp>
    <dsp:sp modelId="{B2AC9A4D-8C22-45B4-8231-DA75C96F7378}">
      <dsp:nvSpPr>
        <dsp:cNvPr id="0" name=""/>
        <dsp:cNvSpPr/>
      </dsp:nvSpPr>
      <dsp:spPr>
        <a:xfrm>
          <a:off x="8240520" y="879242"/>
          <a:ext cx="447683" cy="5237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8240520" y="983983"/>
        <a:ext cx="313378" cy="314223"/>
      </dsp:txXfrm>
    </dsp:sp>
    <dsp:sp modelId="{4175BD11-6367-45F4-B666-33BDCDFA2EB7}">
      <dsp:nvSpPr>
        <dsp:cNvPr id="0" name=""/>
        <dsp:cNvSpPr/>
      </dsp:nvSpPr>
      <dsp:spPr>
        <a:xfrm>
          <a:off x="8874034" y="507580"/>
          <a:ext cx="2111715" cy="12670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Создание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 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микро</a:t>
          </a:r>
          <a:r>
            <a:rPr lang="en-US" altLang="ru-RU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-</a:t>
          </a:r>
          <a:r>
            <a:rPr lang="en-US" altLang="en-US" sz="1700" kern="1200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rPr>
            <a:t>проекта</a:t>
          </a:r>
        </a:p>
      </dsp:txBody>
      <dsp:txXfrm>
        <a:off x="8911144" y="544690"/>
        <a:ext cx="2037495" cy="1192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2026/4/6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999374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cs typeface="+mn-cs"/>
              </a:rPr>
              <a:t>2026/4/6</a:t>
            </a:fld>
            <a:endParaRPr lang="zh-CN" altLang="en-US" strike="noStrike" noProof="1"/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5980693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单击以编辑母版副标题样式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-91440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zh-CN" dirty="0"/>
              <a:t>单击此处编辑母版文本样式</a:t>
            </a:r>
          </a:p>
          <a:p>
            <a:pPr lvl="1" indent="-228600"/>
            <a:r>
              <a:rPr lang="zh-CN" altLang="zh-CN" dirty="0"/>
              <a:t>第二级</a:t>
            </a:r>
          </a:p>
          <a:p>
            <a:pPr lvl="2" indent="-228600"/>
            <a:r>
              <a:rPr lang="zh-CN" altLang="zh-CN" dirty="0"/>
              <a:t>第三级</a:t>
            </a:r>
          </a:p>
          <a:p>
            <a:pPr lvl="3" indent="-228600"/>
            <a:r>
              <a:rPr lang="zh-CN" altLang="zh-CN" dirty="0"/>
              <a:t>第四级</a:t>
            </a:r>
          </a:p>
          <a:p>
            <a:pPr lvl="4" indent="-228600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ea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j-cs"/>
          <a:sym typeface="Arial" panose="020B060402020202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  <a:sym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  <a:sym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  <a:sym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  <a:sym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  <a:sym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8F81475-5777-4D30-80A8-136CBC115DA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2026/4/6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>
            <a:alphaModFix amt="84000"/>
          </a:blip>
          <a:srcRect r="3755"/>
          <a:stretch>
            <a:fillRect/>
          </a:stretch>
        </p:blipFill>
        <p:spPr>
          <a:xfrm>
            <a:off x="16476" y="2406"/>
            <a:ext cx="12192000" cy="74231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5330" y="2406"/>
            <a:ext cx="11994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</a:rPr>
              <a:t>«Формирование компетенций будущих специалистов технологического профиля через изучение вклада народов России в Великую Победу»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01232" y="6005384"/>
            <a:ext cx="40283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FFFF00"/>
                </a:solidFill>
              </a:rPr>
              <a:t>Выполнила: </a:t>
            </a:r>
            <a:r>
              <a:rPr lang="ru-RU" sz="2000" b="1" i="1" dirty="0" err="1">
                <a:solidFill>
                  <a:srgbClr val="FFFF00"/>
                </a:solidFill>
              </a:rPr>
              <a:t>Ласынова</a:t>
            </a:r>
            <a:r>
              <a:rPr lang="ru-RU" sz="2000" b="1" i="1" dirty="0">
                <a:solidFill>
                  <a:srgbClr val="FFFF00"/>
                </a:solidFill>
              </a:rPr>
              <a:t> Г.А.</a:t>
            </a:r>
          </a:p>
          <a:p>
            <a:pPr algn="just"/>
            <a:r>
              <a:rPr lang="ru-RU" sz="2000" b="1" i="1" dirty="0">
                <a:solidFill>
                  <a:srgbClr val="FFFF00"/>
                </a:solidFill>
              </a:rPr>
              <a:t>преподаватель </a:t>
            </a:r>
            <a:endParaRPr lang="ru-RU" sz="2000" b="1" i="1" dirty="0" smtClean="0">
              <a:solidFill>
                <a:srgbClr val="FFFF00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Когалымского </a:t>
            </a:r>
            <a:r>
              <a:rPr lang="ru-RU" sz="2000" b="1" i="1" dirty="0">
                <a:solidFill>
                  <a:srgbClr val="FFFF00"/>
                </a:solidFill>
              </a:rPr>
              <a:t>политехнического колледжа</a:t>
            </a:r>
          </a:p>
        </p:txBody>
      </p:sp>
    </p:spTree>
    <p:extLst>
      <p:ext uri="{BB962C8B-B14F-4D97-AF65-F5344CB8AC3E}">
        <p14:creationId xmlns:p14="http://schemas.microsoft.com/office/powerpoint/2010/main" val="305129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 6"/>
          <p:cNvSpPr/>
          <p:nvPr/>
        </p:nvSpPr>
        <p:spPr>
          <a:xfrm>
            <a:off x="9000490" y="360680"/>
            <a:ext cx="3191510" cy="1710055"/>
          </a:xfrm>
          <a:prstGeom prst="rect">
            <a:avLst/>
          </a:prstGeom>
          <a:solidFill>
            <a:srgbClr val="951F2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291" name="矩形 7"/>
          <p:cNvSpPr/>
          <p:nvPr/>
        </p:nvSpPr>
        <p:spPr>
          <a:xfrm>
            <a:off x="0" y="360680"/>
            <a:ext cx="990600" cy="1709738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矩形 6"/>
          <p:cNvSpPr/>
          <p:nvPr/>
        </p:nvSpPr>
        <p:spPr>
          <a:xfrm>
            <a:off x="9000490" y="3109595"/>
            <a:ext cx="3191510" cy="2047240"/>
          </a:xfrm>
          <a:prstGeom prst="rect">
            <a:avLst/>
          </a:prstGeom>
          <a:solidFill>
            <a:srgbClr val="951F2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990600" y="615950"/>
            <a:ext cx="8004175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en-US" sz="36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История</a:t>
            </a:r>
            <a:r>
              <a:rPr lang="en-US" altLang="ru-RU" sz="36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четвёртая</a:t>
            </a:r>
            <a:r>
              <a:rPr lang="en-US" altLang="ru-RU" sz="36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 </a:t>
            </a:r>
          </a:p>
          <a:p>
            <a:pPr algn="r"/>
            <a:r>
              <a:rPr lang="en-US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Т</a:t>
            </a:r>
            <a:r>
              <a:rPr lang="en-US" altLang="ru-RU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-34 </a:t>
            </a:r>
            <a:r>
              <a:rPr lang="en-US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против</a:t>
            </a:r>
            <a:r>
              <a:rPr lang="en-US" altLang="ru-RU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«Тигра»</a:t>
            </a:r>
            <a:r>
              <a:rPr lang="en-US" altLang="ru-RU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: </a:t>
            </a:r>
            <a:r>
              <a:rPr lang="en-US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победа</a:t>
            </a:r>
            <a:r>
              <a:rPr lang="en-US" altLang="ru-RU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простоты</a:t>
            </a:r>
          </a:p>
        </p:txBody>
      </p:sp>
      <p:sp>
        <p:nvSpPr>
          <p:cNvPr id="6" name="矩形 7"/>
          <p:cNvSpPr/>
          <p:nvPr/>
        </p:nvSpPr>
        <p:spPr>
          <a:xfrm>
            <a:off x="0" y="3109595"/>
            <a:ext cx="3264535" cy="2047875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9163050" y="3109595"/>
            <a:ext cx="2866390" cy="204660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8275" y="3109595"/>
            <a:ext cx="2867025" cy="204724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553460" y="2405380"/>
            <a:ext cx="492950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Blip>
                <a:blip r:embed="rId4"/>
              </a:buBlip>
            </a:pP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Противник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делал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ставку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на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сложные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дорогие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«Тигры»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«Пантеры»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pPr marL="285750" indent="-285750">
              <a:buFont typeface="Wingdings" panose="05000000000000000000" charset="0"/>
              <a:buChar char="§"/>
            </a:pPr>
            <a:endParaRPr lang="en-US" altLang="ru-RU">
              <a:solidFill>
                <a:srgbClr val="807C4F"/>
              </a:solidFill>
              <a:latin typeface="Impact" panose="020B0806030902050204" charset="0"/>
              <a:cs typeface="Impact" panose="020B0806030902050204" charset="0"/>
            </a:endParaRPr>
          </a:p>
          <a:p>
            <a:pPr marL="285750" indent="-285750">
              <a:buFont typeface="Wingdings" panose="05000000000000000000" charset="0"/>
              <a:buBlip>
                <a:blip r:embed="rId4"/>
              </a:buBlip>
            </a:pP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Советские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инженеры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упростили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конструкцию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Т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‑34 —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без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потери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боевой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эффективности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pPr marL="285750" indent="-285750">
              <a:buFont typeface="Wingdings" panose="05000000000000000000" charset="0"/>
              <a:buChar char="§"/>
            </a:pPr>
            <a:endParaRPr lang="en-US" altLang="ru-RU">
              <a:solidFill>
                <a:srgbClr val="807C4F"/>
              </a:solidFill>
              <a:latin typeface="Impact" panose="020B0806030902050204" charset="0"/>
              <a:cs typeface="Impact" panose="020B0806030902050204" charset="0"/>
            </a:endParaRPr>
          </a:p>
          <a:p>
            <a:pPr marL="285750" indent="-285750">
              <a:buFont typeface="Wingdings" panose="05000000000000000000" charset="0"/>
              <a:buBlip>
                <a:blip r:embed="rId4"/>
              </a:buBlip>
            </a:pP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Это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позволило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наладить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массовое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производство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на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обычных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заводах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pPr>
              <a:buFont typeface="Wingdings" panose="05000000000000000000" charset="0"/>
            </a:pPr>
            <a:endParaRPr lang="en-US" altLang="ru-RU">
              <a:solidFill>
                <a:srgbClr val="807C4F"/>
              </a:solidFill>
              <a:latin typeface="Impact" panose="020B0806030902050204" charset="0"/>
              <a:cs typeface="Impact" panose="020B0806030902050204" charset="0"/>
            </a:endParaRPr>
          </a:p>
          <a:p>
            <a:pPr marL="285750" indent="-285750">
              <a:buFont typeface="Wingdings" panose="05000000000000000000" charset="0"/>
              <a:buBlip>
                <a:blip r:embed="rId4"/>
              </a:buBlip>
            </a:pP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У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станков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стояли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рабочие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разных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национальностей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многие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—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без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специального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образования</a:t>
            </a:r>
            <a:r>
              <a:rPr lang="en-US" altLang="ru-RU">
                <a:solidFill>
                  <a:srgbClr val="807C4F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矩形 2"/>
          <p:cNvSpPr>
            <a:spLocks noChangeArrowheads="1"/>
          </p:cNvSpPr>
          <p:nvPr/>
        </p:nvSpPr>
        <p:spPr bwMode="auto">
          <a:xfrm>
            <a:off x="451485" y="2718435"/>
            <a:ext cx="6724015" cy="28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Студент</a:t>
            </a:r>
            <a:r>
              <a:rPr kumimoji="0" lang="ru-RU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строитель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выполнил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3D</a:t>
            </a:r>
            <a:r>
              <a:rPr kumimoji="0" lang="ru-RU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моделирование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корпуса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танка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</a:t>
            </a:r>
            <a:r>
              <a:rPr kumimoji="0" lang="ru-RU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34.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Затем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он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сравнил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количество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сварных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швов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его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конструкции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аналогичным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показателем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немецкой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боевой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машины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Анализ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показал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что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</a:t>
            </a:r>
            <a:r>
              <a:rPr kumimoji="0" lang="ru-RU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34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число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сварных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швов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существенно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меньше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act" panose="020B0806030902050204" charset="0"/>
              <a:ea typeface="Arial" panose="020B0604020202020204" pitchFamily="34" charset="0"/>
              <a:cs typeface="Impact" panose="020B080603090205020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Это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конструктивное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решение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способствовало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повышению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надёжности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танка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упрощало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его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ремонт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полевых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условиях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—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важные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преимущества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условиях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военного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времени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 </a:t>
            </a:r>
          </a:p>
        </p:txBody>
      </p:sp>
      <p:sp>
        <p:nvSpPr>
          <p:cNvPr id="3" name="矩形 7"/>
          <p:cNvSpPr/>
          <p:nvPr/>
        </p:nvSpPr>
        <p:spPr>
          <a:xfrm>
            <a:off x="7577455" y="1655445"/>
            <a:ext cx="4614545" cy="2677160"/>
          </a:xfrm>
          <a:prstGeom prst="rect">
            <a:avLst/>
          </a:prstGeom>
          <a:solidFill>
            <a:srgbClr val="6C2A0E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矩形 7"/>
          <p:cNvSpPr/>
          <p:nvPr/>
        </p:nvSpPr>
        <p:spPr>
          <a:xfrm>
            <a:off x="7577455" y="4181475"/>
            <a:ext cx="4614545" cy="2677160"/>
          </a:xfrm>
          <a:prstGeom prst="rect">
            <a:avLst/>
          </a:prstGeom>
          <a:solidFill>
            <a:srgbClr val="6C2A0E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7689215" y="4181475"/>
            <a:ext cx="4048760" cy="2677160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89215" y="1655445"/>
            <a:ext cx="4048760" cy="2677160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7842250" y="1848485"/>
            <a:ext cx="3748405" cy="2673350"/>
          </a:xfrm>
          <a:prstGeom prst="rect">
            <a:avLst/>
          </a:prstGeom>
        </p:spPr>
      </p:pic>
      <p:sp>
        <p:nvSpPr>
          <p:cNvPr id="9" name="矩形 7"/>
          <p:cNvSpPr/>
          <p:nvPr/>
        </p:nvSpPr>
        <p:spPr>
          <a:xfrm>
            <a:off x="0" y="0"/>
            <a:ext cx="12192000" cy="1656080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51" name="矩形 6"/>
          <p:cNvSpPr>
            <a:spLocks noChangeArrowheads="1"/>
          </p:cNvSpPr>
          <p:nvPr/>
        </p:nvSpPr>
        <p:spPr bwMode="auto">
          <a:xfrm>
            <a:off x="347345" y="430530"/>
            <a:ext cx="8940800" cy="122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3D-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модель</a:t>
            </a:r>
            <a:r>
              <a:rPr kumimoji="0" lang="en-US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студента</a:t>
            </a:r>
            <a:r>
              <a:rPr kumimoji="0" lang="en-US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строителя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t="35265" r="9437" b="30432"/>
          <a:stretch>
            <a:fillRect/>
          </a:stretch>
        </p:blipFill>
        <p:spPr bwMode="auto">
          <a:xfrm>
            <a:off x="7842250" y="4714240"/>
            <a:ext cx="3748405" cy="19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7"/>
          <p:cNvSpPr/>
          <p:nvPr/>
        </p:nvSpPr>
        <p:spPr>
          <a:xfrm>
            <a:off x="0" y="0"/>
            <a:ext cx="12192000" cy="1656080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51" name="矩形 6"/>
          <p:cNvSpPr>
            <a:spLocks noChangeArrowheads="1"/>
          </p:cNvSpPr>
          <p:nvPr/>
        </p:nvSpPr>
        <p:spPr bwMode="auto">
          <a:xfrm>
            <a:off x="1486535" y="215265"/>
            <a:ext cx="9218295" cy="122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От</a:t>
            </a:r>
            <a:r>
              <a:rPr kumimoji="0" lang="en-US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историй</a:t>
            </a:r>
            <a:r>
              <a:rPr kumimoji="0" lang="en-US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—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</a:t>
            </a:r>
            <a:r>
              <a:rPr kumimoji="0" lang="en-US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системе</a:t>
            </a:r>
            <a:r>
              <a:rPr kumimoji="0" lang="en-US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2A0E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компетенций</a:t>
            </a:r>
          </a:p>
        </p:txBody>
      </p:sp>
      <p:pic>
        <p:nvPicPr>
          <p:cNvPr id="11" name="Изображение 10" descr="i[1]-no-bg-preview (carve.photos)"/>
          <p:cNvPicPr>
            <a:picLocks noChangeAspect="1"/>
          </p:cNvPicPr>
          <p:nvPr/>
        </p:nvPicPr>
        <p:blipFill>
          <a:blip r:embed="rId2"/>
          <a:srcRect l="73818" t="11531" r="2434" b="9679"/>
          <a:stretch>
            <a:fillRect/>
          </a:stretch>
        </p:blipFill>
        <p:spPr>
          <a:xfrm>
            <a:off x="9948545" y="2043430"/>
            <a:ext cx="1547495" cy="1993900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/>
        </p:nvGraphicFramePr>
        <p:xfrm>
          <a:off x="750570" y="3590925"/>
          <a:ext cx="10990580" cy="2282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Изображение 12" descr="i[1]-no-bg-preview (carve.photos)"/>
          <p:cNvPicPr>
            <a:picLocks noChangeAspect="1"/>
          </p:cNvPicPr>
          <p:nvPr/>
        </p:nvPicPr>
        <p:blipFill>
          <a:blip r:embed="rId2"/>
          <a:srcRect l="47780" t="10590" r="32370" b="10620"/>
          <a:stretch>
            <a:fillRect/>
          </a:stretch>
        </p:blipFill>
        <p:spPr>
          <a:xfrm>
            <a:off x="7143115" y="2043430"/>
            <a:ext cx="1293495" cy="1993900"/>
          </a:xfrm>
          <a:prstGeom prst="rect">
            <a:avLst/>
          </a:prstGeom>
        </p:spPr>
      </p:pic>
      <p:pic>
        <p:nvPicPr>
          <p:cNvPr id="14" name="Изображение 13" descr="i[1]-no-bg-preview (carve.photos)"/>
          <p:cNvPicPr>
            <a:picLocks noChangeAspect="1"/>
          </p:cNvPicPr>
          <p:nvPr/>
        </p:nvPicPr>
        <p:blipFill>
          <a:blip r:embed="rId2"/>
          <a:srcRect l="25991" t="11983" r="57706" b="9227"/>
          <a:stretch>
            <a:fillRect/>
          </a:stretch>
        </p:blipFill>
        <p:spPr>
          <a:xfrm>
            <a:off x="4360545" y="1916430"/>
            <a:ext cx="1062355" cy="1993900"/>
          </a:xfrm>
          <a:prstGeom prst="rect">
            <a:avLst/>
          </a:prstGeom>
        </p:spPr>
      </p:pic>
      <p:pic>
        <p:nvPicPr>
          <p:cNvPr id="15" name="Изображение 14" descr="i[1]-no-bg-preview (carve.photos)"/>
          <p:cNvPicPr>
            <a:picLocks noChangeAspect="1"/>
          </p:cNvPicPr>
          <p:nvPr/>
        </p:nvPicPr>
        <p:blipFill>
          <a:blip r:embed="rId2"/>
          <a:srcRect l="-242" t="8645" r="78268" b="12565"/>
          <a:stretch>
            <a:fillRect/>
          </a:stretch>
        </p:blipFill>
        <p:spPr>
          <a:xfrm>
            <a:off x="1069975" y="1916430"/>
            <a:ext cx="1431925" cy="1993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矩形 2"/>
          <p:cNvSpPr>
            <a:spLocks noChangeArrowheads="1"/>
          </p:cNvSpPr>
          <p:nvPr/>
        </p:nvSpPr>
        <p:spPr bwMode="auto">
          <a:xfrm>
            <a:off x="451485" y="2348865"/>
            <a:ext cx="5951220" cy="159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Студенты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начинают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видеть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реальную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связь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истории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профессиональной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деятельностью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проявляют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инициативу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поиске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информации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своих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земляках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эвакуированных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предприятиях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что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повышает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их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вовлечённость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9" name="矩形 7"/>
          <p:cNvSpPr/>
          <p:nvPr/>
        </p:nvSpPr>
        <p:spPr>
          <a:xfrm>
            <a:off x="0" y="0"/>
            <a:ext cx="12192000" cy="1656080"/>
          </a:xfrm>
          <a:prstGeom prst="rect">
            <a:avLst/>
          </a:prstGeom>
          <a:solidFill>
            <a:srgbClr val="6C2A0E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51" name="矩形 6"/>
          <p:cNvSpPr>
            <a:spLocks noChangeArrowheads="1"/>
          </p:cNvSpPr>
          <p:nvPr/>
        </p:nvSpPr>
        <p:spPr bwMode="auto">
          <a:xfrm>
            <a:off x="451485" y="431165"/>
            <a:ext cx="6619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Что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меняется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студентов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?</a:t>
            </a:r>
          </a:p>
        </p:txBody>
      </p:sp>
      <p:pic>
        <p:nvPicPr>
          <p:cNvPr id="12" name="Изображение 11" descr="эмблема"/>
          <p:cNvPicPr>
            <a:picLocks noChangeAspect="1"/>
          </p:cNvPicPr>
          <p:nvPr/>
        </p:nvPicPr>
        <p:blipFill>
          <a:blip r:embed="rId2"/>
          <a:srcRect l="10653" t="11813" r="10226"/>
          <a:stretch>
            <a:fillRect/>
          </a:stretch>
        </p:blipFill>
        <p:spPr>
          <a:xfrm>
            <a:off x="10673715" y="0"/>
            <a:ext cx="1518285" cy="1797050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898640" y="2279650"/>
            <a:ext cx="4953635" cy="3302635"/>
          </a:xfrm>
          <a:prstGeom prst="rect">
            <a:avLst/>
          </a:prstGeom>
        </p:spPr>
      </p:pic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451485" y="4231005"/>
            <a:ext cx="5951220" cy="159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Формируется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устойчивый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интерес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предмету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осознанное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отношение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будущей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профессии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развивается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самостоятельность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критическое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мышление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анализе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историко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технических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данных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3001645" y="8255"/>
            <a:ext cx="9190355" cy="6858000"/>
          </a:xfrm>
          <a:prstGeom prst="rect">
            <a:avLst/>
          </a:prstGeom>
        </p:spPr>
      </p:pic>
      <p:grpSp>
        <p:nvGrpSpPr>
          <p:cNvPr id="7170" name="Group 3"/>
          <p:cNvGrpSpPr/>
          <p:nvPr/>
        </p:nvGrpSpPr>
        <p:grpSpPr>
          <a:xfrm>
            <a:off x="0" y="8255"/>
            <a:ext cx="4490720" cy="6858000"/>
            <a:chOff x="0" y="0"/>
            <a:chExt cx="5080625" cy="6858001"/>
          </a:xfrm>
          <a:solidFill>
            <a:srgbClr val="6C2A0E"/>
          </a:solidFill>
        </p:grpSpPr>
        <p:sp>
          <p:nvSpPr>
            <p:cNvPr id="7171" name="矩形 6"/>
            <p:cNvSpPr/>
            <p:nvPr/>
          </p:nvSpPr>
          <p:spPr>
            <a:xfrm>
              <a:off x="0" y="1"/>
              <a:ext cx="4731657" cy="6858000"/>
            </a:xfrm>
            <a:prstGeom prst="rect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172" name="等腰三角形 7"/>
            <p:cNvSpPr/>
            <p:nvPr/>
          </p:nvSpPr>
          <p:spPr>
            <a:xfrm rot="5400000">
              <a:off x="4623480" y="108173"/>
              <a:ext cx="565315" cy="348968"/>
            </a:xfrm>
            <a:prstGeom prst="triangle">
              <a:avLst>
                <a:gd name="adj" fmla="val 50000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3" name="Текстовое поле 2"/>
          <p:cNvSpPr txBox="1"/>
          <p:nvPr/>
        </p:nvSpPr>
        <p:spPr>
          <a:xfrm>
            <a:off x="392430" y="77470"/>
            <a:ext cx="4182110" cy="2065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Сторителлинг</a:t>
            </a:r>
            <a:r>
              <a:rPr lang="en-US" altLang="ru-RU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— </a:t>
            </a:r>
            <a:r>
              <a:rPr lang="en-US" altLang="en-US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инновация</a:t>
            </a:r>
            <a:r>
              <a:rPr lang="en-US" altLang="ru-RU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преподавании</a:t>
            </a:r>
            <a:r>
              <a:rPr lang="en-US" altLang="ru-RU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истории</a:t>
            </a:r>
            <a:r>
              <a:rPr lang="en-US" altLang="ru-RU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СПО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50495" y="2750820"/>
            <a:ext cx="3934460" cy="3322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•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Превращает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сложные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понятия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(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толерантность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технологическая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гибкость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профэтика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)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личный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опыт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через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сопереживание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герою</a:t>
            </a:r>
          </a:p>
          <a:p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•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Воспитывает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не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исполнителя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а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мыслящего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профессионала</a:t>
            </a:r>
          </a:p>
          <a:p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•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Готовит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к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работе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ru-RU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крупных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многонациональных</a:t>
            </a:r>
            <a:r>
              <a:rPr lang="en-US" altLang="ru-RU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коллективах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6"/>
          <p:cNvSpPr/>
          <p:nvPr/>
        </p:nvSpPr>
        <p:spPr>
          <a:xfrm>
            <a:off x="0" y="276860"/>
            <a:ext cx="2187575" cy="1709738"/>
          </a:xfrm>
          <a:prstGeom prst="rect">
            <a:avLst/>
          </a:prstGeom>
          <a:solidFill>
            <a:srgbClr val="951F2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59" name="矩形 7"/>
          <p:cNvSpPr/>
          <p:nvPr/>
        </p:nvSpPr>
        <p:spPr>
          <a:xfrm>
            <a:off x="11201400" y="276860"/>
            <a:ext cx="990600" cy="1709738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23850" y="2767965"/>
            <a:ext cx="58877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Благодарим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всех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участников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за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проявленный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интерес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к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формированию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компетенций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будущих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специалистов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технологического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профиля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через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изучение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исторического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вклада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народов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России</a:t>
            </a:r>
            <a:r>
              <a:rPr lang="en-US" altLang="ru-RU" sz="200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93065" y="4478655"/>
            <a:ext cx="5610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Надеемся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что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ru-RU" altLang="ru-RU" dirty="0" smtClean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использование данного опыта </a:t>
            </a:r>
            <a:r>
              <a:rPr lang="en-US" altLang="en-US" dirty="0" err="1" smtClean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поможет</a:t>
            </a:r>
            <a:r>
              <a:rPr lang="en-US" altLang="ru-RU" dirty="0" smtClean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глубже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понять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значимость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Победы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вдохновит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дальнейшее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развитие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профессиональных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навыков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патриотическое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воспитание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современных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dirty="0" err="1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условиях</a:t>
            </a:r>
            <a:r>
              <a:rPr lang="en-US" altLang="ru-RU" dirty="0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</p:txBody>
      </p:sp>
      <p:pic>
        <p:nvPicPr>
          <p:cNvPr id="5" name="Изображение 4" descr="7599-image_url-3be71be0ff9828789f04d93bf125004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065" y="1986598"/>
            <a:ext cx="5334635" cy="39693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6793230" y="2766060"/>
            <a:ext cx="5020945" cy="1325880"/>
          </a:xfrm>
        </p:spPr>
        <p:txBody>
          <a:bodyPr vert="horz" wrap="square" lIns="91440" tIns="45720" rIns="91440" bIns="45720" numCol="1" anchor="b" anchorCtr="0" compatLnSpc="1"/>
          <a:lstStyle/>
          <a:p>
            <a:pPr marL="914400" marR="0" lvl="0" indent="-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ТРАДИЦИОННЫЕ </a:t>
            </a:r>
            <a:r>
              <a:rPr kumimoji="0" lang="ru-RU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УРОКИ</a:t>
            </a:r>
          </a:p>
        </p:txBody>
      </p:sp>
      <p:sp>
        <p:nvSpPr>
          <p:cNvPr id="6147" name="矩形 2"/>
          <p:cNvSpPr>
            <a:spLocks noChangeArrowheads="1"/>
          </p:cNvSpPr>
          <p:nvPr/>
        </p:nvSpPr>
        <p:spPr bwMode="auto">
          <a:xfrm>
            <a:off x="554990" y="3076575"/>
            <a:ext cx="4163695" cy="277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Традиционные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уроки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истории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часто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оказываются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далекими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профдеятельности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студентов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технологов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Сторителлинг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-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метод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оживляющий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обучение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основе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реальных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историй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вклада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народов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России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Великую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Победу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что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повышает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интерес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вовлеченность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студентов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6151" name="矩形 6"/>
          <p:cNvSpPr>
            <a:spLocks noChangeArrowheads="1"/>
          </p:cNvSpPr>
          <p:nvPr/>
        </p:nvSpPr>
        <p:spPr bwMode="auto">
          <a:xfrm>
            <a:off x="554990" y="1303655"/>
            <a:ext cx="5466080" cy="177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Как</a:t>
            </a:r>
            <a:r>
              <a:rPr kumimoji="0" lang="en-US" alt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сделать</a:t>
            </a:r>
            <a:r>
              <a:rPr kumimoji="0" lang="en-US" alt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историю</a:t>
            </a:r>
            <a:r>
              <a:rPr kumimoji="0" lang="en-US" alt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интересной</a:t>
            </a:r>
            <a:r>
              <a:rPr kumimoji="0" lang="en-US" alt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для</a:t>
            </a:r>
            <a:r>
              <a:rPr kumimoji="0" lang="en-US" alt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будущего</a:t>
            </a:r>
            <a:r>
              <a:rPr kumimoji="0" lang="en-US" alt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технолога</a:t>
            </a:r>
            <a:r>
              <a:rPr kumimoji="0" lang="en-US" alt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?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Arial" panose="020B0604020202020204" pitchFamily="34" charset="0"/>
                <a:cs typeface="+mn-cs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8" t="37616" r="11344" b="39712"/>
          <a:stretch>
            <a:fillRect/>
          </a:stretch>
        </p:blipFill>
        <p:spPr bwMode="auto">
          <a:xfrm>
            <a:off x="7244080" y="1304925"/>
            <a:ext cx="4119245" cy="177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2" t="56329" r="11180" b="20999"/>
          <a:stretch>
            <a:fillRect/>
          </a:stretch>
        </p:blipFill>
        <p:spPr bwMode="auto">
          <a:xfrm>
            <a:off x="7244080" y="4235450"/>
            <a:ext cx="4119245" cy="177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375" y="86995"/>
            <a:ext cx="603885" cy="6038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949960" y="321945"/>
            <a:ext cx="8164195" cy="1325880"/>
          </a:xfrm>
        </p:spPr>
        <p:txBody>
          <a:bodyPr vert="horz" wrap="square" lIns="91440" tIns="45720" rIns="91440" bIns="45720" numCol="1" anchor="b" anchorCtr="0" compatLnSpc="1"/>
          <a:lstStyle/>
          <a:p>
            <a:pPr marL="914400" marR="0" lvl="0" indent="-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Проблема и ее решения</a:t>
            </a:r>
          </a:p>
        </p:txBody>
      </p:sp>
      <p:sp>
        <p:nvSpPr>
          <p:cNvPr id="7176" name="矩形 7"/>
          <p:cNvSpPr>
            <a:spLocks noChangeArrowheads="1"/>
          </p:cNvSpPr>
          <p:nvPr/>
        </p:nvSpPr>
        <p:spPr bwMode="auto">
          <a:xfrm>
            <a:off x="949960" y="2247265"/>
            <a:ext cx="4869180" cy="236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ea typeface="Arial" panose="020B0604020202020204" pitchFamily="34" charset="0"/>
                <a:cs typeface="+mn-cs"/>
                <a:sym typeface="Arial" panose="020B0604020202020204" pitchFamily="34" charset="0"/>
              </a:rPr>
              <a:t>• 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1942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год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Челябинск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танковый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завод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•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Эвакуированные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сварщики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Украина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Белоруссия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Прибалтика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•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Местные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Татарстан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Башкирия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Сибирь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•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Проблема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языковой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барьер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разный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опыт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надо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варить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броню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-34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десятками</a:t>
            </a:r>
          </a:p>
        </p:txBody>
      </p:sp>
      <p:sp>
        <p:nvSpPr>
          <p:cNvPr id="9225" name="任意多边形 9"/>
          <p:cNvSpPr/>
          <p:nvPr/>
        </p:nvSpPr>
        <p:spPr>
          <a:xfrm>
            <a:off x="6169025" y="1700213"/>
            <a:ext cx="1433513" cy="4608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3552" y="0"/>
              </a:cxn>
              <a:cxn ang="0">
                <a:pos x="235221" y="4609459"/>
              </a:cxn>
              <a:cxn ang="0">
                <a:pos x="0" y="4258264"/>
              </a:cxn>
              <a:cxn ang="0">
                <a:pos x="0" y="0"/>
              </a:cxn>
            </a:cxnLst>
            <a:rect l="0" t="0" r="0" b="0"/>
            <a:pathLst>
              <a:path w="1433474" h="4607565">
                <a:moveTo>
                  <a:pt x="0" y="0"/>
                </a:moveTo>
                <a:lnTo>
                  <a:pt x="1433474" y="0"/>
                </a:lnTo>
                <a:lnTo>
                  <a:pt x="235209" y="4607565"/>
                </a:lnTo>
                <a:lnTo>
                  <a:pt x="0" y="42565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/>
          <a:lstStyle/>
          <a:p>
            <a:endParaRPr lang="en-US">
              <a:ea typeface="Arial" panose="020B0604020202020204" pitchFamily="34" charset="0"/>
            </a:endParaRPr>
          </a:p>
        </p:txBody>
      </p:sp>
      <p:sp>
        <p:nvSpPr>
          <p:cNvPr id="9226" name="任意多边形 13"/>
          <p:cNvSpPr/>
          <p:nvPr/>
        </p:nvSpPr>
        <p:spPr>
          <a:xfrm rot="-5400000" flipH="1">
            <a:off x="6686550" y="1168400"/>
            <a:ext cx="4510088" cy="5554663"/>
          </a:xfrm>
          <a:custGeom>
            <a:avLst/>
            <a:gdLst/>
            <a:ahLst/>
            <a:cxnLst>
              <a:cxn ang="0">
                <a:pos x="0" y="1111047"/>
              </a:cxn>
              <a:cxn ang="0">
                <a:pos x="0" y="1620031"/>
              </a:cxn>
              <a:cxn ang="0">
                <a:pos x="4510086" y="508983"/>
              </a:cxn>
              <a:cxn ang="0">
                <a:pos x="4510086" y="5555233"/>
              </a:cxn>
              <a:cxn ang="0">
                <a:pos x="4510087" y="5555233"/>
              </a:cxn>
              <a:cxn ang="0">
                <a:pos x="4510087" y="0"/>
              </a:cxn>
              <a:cxn ang="0">
                <a:pos x="0" y="1111047"/>
              </a:cxn>
            </a:cxnLst>
            <a:rect l="0" t="0" r="0" b="0"/>
            <a:pathLst>
              <a:path w="4510087" h="5554091">
                <a:moveTo>
                  <a:pt x="0" y="1110819"/>
                </a:moveTo>
                <a:lnTo>
                  <a:pt x="0" y="1619697"/>
                </a:lnTo>
                <a:lnTo>
                  <a:pt x="4510086" y="508879"/>
                </a:lnTo>
                <a:lnTo>
                  <a:pt x="4510086" y="5554091"/>
                </a:lnTo>
                <a:lnTo>
                  <a:pt x="4510087" y="5554091"/>
                </a:lnTo>
                <a:lnTo>
                  <a:pt x="4510087" y="0"/>
                </a:lnTo>
                <a:lnTo>
                  <a:pt x="0" y="1110819"/>
                </a:lnTo>
                <a:close/>
              </a:path>
            </a:pathLst>
          </a:custGeom>
          <a:solidFill>
            <a:srgbClr val="E0DFB1"/>
          </a:solidFill>
          <a:ln w="12700">
            <a:noFill/>
          </a:ln>
        </p:spPr>
        <p:txBody>
          <a:bodyPr/>
          <a:lstStyle/>
          <a:p>
            <a:endParaRPr lang="en-US">
              <a:ea typeface="Arial" panose="020B0604020202020204" pitchFamily="34" charset="0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6316345" y="1647825"/>
            <a:ext cx="5782310" cy="4552950"/>
          </a:xfrm>
          <a:prstGeom prst="parallelogram">
            <a:avLst/>
          </a:prstGeom>
        </p:spPr>
      </p:pic>
      <p:pic>
        <p:nvPicPr>
          <p:cNvPr id="2" name="Изображение 1"/>
          <p:cNvPicPr/>
          <p:nvPr/>
        </p:nvPicPr>
        <p:blipFill>
          <a:blip/>
          <a:stretch>
            <a:fillRect/>
          </a:stretch>
        </p:blipFill>
        <p:spPr>
          <a:xfrm>
            <a:off x="3738880" y="2940050"/>
            <a:ext cx="3810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057910" y="365125"/>
            <a:ext cx="10515600" cy="1325563"/>
          </a:xfrm>
        </p:spPr>
        <p:txBody>
          <a:bodyPr vert="horz" wrap="square" lIns="91440" tIns="45720" rIns="91440" bIns="45720" numCol="1" anchor="b" anchorCtr="0" compatLnSpc="1"/>
          <a:lstStyle/>
          <a:p>
            <a:pPr marL="914400" marR="0" lvl="0" indent="-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История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.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Уральская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сварка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,</a:t>
            </a:r>
            <a:b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</a:b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которая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не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знала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языковых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барьеров</a:t>
            </a:r>
          </a:p>
        </p:txBody>
      </p:sp>
      <p:sp>
        <p:nvSpPr>
          <p:cNvPr id="8198" name="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85110" y="3131820"/>
            <a:ext cx="3296920" cy="15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На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Урале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в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годы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Великой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Отечественной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войны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совместно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трудились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люди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разных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национальностей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.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В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цехах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металлургического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комбината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немец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,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русский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татарин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находили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общий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язык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через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мастерство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сварки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,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создавая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боевую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технику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.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Это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объединение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культур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было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ключом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к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эффективному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производству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победе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.</a:t>
            </a:r>
          </a:p>
        </p:txBody>
      </p:sp>
      <p:sp>
        <p:nvSpPr>
          <p:cNvPr id="8199" name="矩形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51760" y="2417445"/>
            <a:ext cx="35636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Многоязычный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колорит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заводского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производства</a:t>
            </a:r>
          </a:p>
        </p:txBody>
      </p:sp>
      <p:pic>
        <p:nvPicPr>
          <p:cNvPr id="2" name="Изображение 1"/>
          <p:cNvPicPr/>
          <p:nvPr/>
        </p:nvPicPr>
        <p:blipFill>
          <a:blip r:embed="rId6"/>
          <a:stretch>
            <a:fillRect/>
          </a:stretch>
        </p:blipFill>
        <p:spPr>
          <a:xfrm>
            <a:off x="73660" y="2417445"/>
            <a:ext cx="2826385" cy="1911985"/>
          </a:xfrm>
          <a:prstGeom prst="rect">
            <a:avLst/>
          </a:prstGeom>
        </p:spPr>
      </p:pic>
      <p:sp>
        <p:nvSpPr>
          <p:cNvPr id="3" name="矩形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82965" y="2417445"/>
            <a:ext cx="35636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Учитель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ученик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: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передача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знаний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без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</a:t>
            </a:r>
            <a:r>
              <a:rPr kumimoji="0" lang="ru-RU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233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лов</a:t>
            </a:r>
          </a:p>
        </p:txBody>
      </p:sp>
      <p:sp>
        <p:nvSpPr>
          <p:cNvPr id="4" name="矩形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6315" y="3062605"/>
            <a:ext cx="3296920" cy="15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Опытный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сварщик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из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Башкирии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учил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молодого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армянина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тонкостям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сварочного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дела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.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Их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общение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было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скорее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невербальным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: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глаза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,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жесты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совместная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работа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заменяли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слова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Этот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уникальный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способ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передачи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навыков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позволял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преодолевать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языковые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барьеры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и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быстро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обучать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новых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специалистов</a:t>
            </a:r>
            <a:r>
              <a:rPr kumimoji="0" lang="en-US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+mn-ea"/>
              </a:rPr>
              <a:t>.</a:t>
            </a:r>
          </a:p>
        </p:txBody>
      </p:sp>
      <p:pic>
        <p:nvPicPr>
          <p:cNvPr id="5" name="Изображение 4"/>
          <p:cNvPicPr/>
          <p:nvPr/>
        </p:nvPicPr>
        <p:blipFill>
          <a:blip r:embed="rId7"/>
          <a:srcRect r="16850"/>
          <a:stretch>
            <a:fillRect/>
          </a:stretch>
        </p:blipFill>
        <p:spPr>
          <a:xfrm>
            <a:off x="5915660" y="2472690"/>
            <a:ext cx="2826385" cy="19126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298950" y="1997075"/>
            <a:ext cx="531495" cy="410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000">
                <a:solidFill>
                  <a:srgbClr val="EDD671"/>
                </a:solidFill>
                <a:latin typeface="Impact" panose="020B0806030902050204" charset="0"/>
                <a:cs typeface="Impact" panose="020B0806030902050204" charset="0"/>
              </a:rPr>
              <a:t>№1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998710" y="2007235"/>
            <a:ext cx="531495" cy="410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000">
                <a:solidFill>
                  <a:srgbClr val="EDD671"/>
                </a:solidFill>
                <a:latin typeface="Impact" panose="020B0806030902050204" charset="0"/>
                <a:cs typeface="Impact" panose="020B0806030902050204" charset="0"/>
              </a:rPr>
              <a:t>№2</a:t>
            </a:r>
          </a:p>
          <a:p>
            <a:endParaRPr lang="ru-RU" altLang="en-US" sz="2000">
              <a:solidFill>
                <a:srgbClr val="EDD67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/>
          <p:nvPr/>
        </p:nvPicPr>
        <p:blipFill>
          <a:blip r:embed="rId2"/>
          <a:stretch>
            <a:fillRect/>
          </a:stretch>
        </p:blipFill>
        <p:spPr>
          <a:xfrm>
            <a:off x="5273040" y="8255"/>
            <a:ext cx="6918960" cy="6849110"/>
          </a:xfrm>
          <a:prstGeom prst="rect">
            <a:avLst/>
          </a:prstGeom>
        </p:spPr>
      </p:pic>
      <p:grpSp>
        <p:nvGrpSpPr>
          <p:cNvPr id="7170" name="Group 3"/>
          <p:cNvGrpSpPr/>
          <p:nvPr/>
        </p:nvGrpSpPr>
        <p:grpSpPr>
          <a:xfrm>
            <a:off x="0" y="8255"/>
            <a:ext cx="6096000" cy="6858000"/>
            <a:chOff x="0" y="0"/>
            <a:chExt cx="5080625" cy="6858001"/>
          </a:xfrm>
        </p:grpSpPr>
        <p:sp>
          <p:nvSpPr>
            <p:cNvPr id="7171" name="矩形 6"/>
            <p:cNvSpPr/>
            <p:nvPr/>
          </p:nvSpPr>
          <p:spPr>
            <a:xfrm>
              <a:off x="0" y="1"/>
              <a:ext cx="4731657" cy="6858000"/>
            </a:xfrm>
            <a:prstGeom prst="rect">
              <a:avLst/>
            </a:prstGeom>
            <a:solidFill>
              <a:srgbClr val="A4A36B"/>
            </a:solidFill>
            <a:ln w="12700">
              <a:noFill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172" name="等腰三角形 7"/>
            <p:cNvSpPr/>
            <p:nvPr/>
          </p:nvSpPr>
          <p:spPr>
            <a:xfrm rot="5400000">
              <a:off x="4623480" y="108173"/>
              <a:ext cx="565315" cy="348968"/>
            </a:xfrm>
            <a:prstGeom prst="triangle">
              <a:avLst>
                <a:gd name="adj" fmla="val 50000"/>
              </a:avLst>
            </a:prstGeom>
            <a:solidFill>
              <a:srgbClr val="A4A36B"/>
            </a:solidFill>
            <a:ln w="12700">
              <a:noFill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</a:pPr>
              <a:endParaRPr lang="zh-CN" altLang="zh-CN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3" name="Текстовое поле 2"/>
          <p:cNvSpPr txBox="1"/>
          <p:nvPr/>
        </p:nvSpPr>
        <p:spPr>
          <a:xfrm>
            <a:off x="139065" y="573405"/>
            <a:ext cx="5956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600">
                <a:latin typeface="Impact" panose="020B0806030902050204" charset="0"/>
                <a:cs typeface="Impact" panose="020B0806030902050204" charset="0"/>
              </a:rPr>
              <a:t>Подвиг мастера Садыкова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65430" y="1218565"/>
            <a:ext cx="512508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Молодой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мастер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из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Узбекистана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Садыков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внедрил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обучение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помощью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мелких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схем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жестикуляции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что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устранило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языковые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барьеры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.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Он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сам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показывал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процесс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сварки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создавая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единый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визуальный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язык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без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слов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endParaRPr lang="en-US" altLang="ru-RU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  <a:p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Межнациональная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бригада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под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его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руководством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увеличила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производство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бронекорпусов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три</a:t>
            </a:r>
            <a:r>
              <a:rPr lang="en-US" altLang="ru-RU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раза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.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Этот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пример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демонстрирует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важность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инженерной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эмпатии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гибкости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технологической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практике</a:t>
            </a:r>
            <a:r>
              <a:rPr lang="en-US" altLang="ru-RU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573020" y="163195"/>
            <a:ext cx="993140" cy="410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000">
                <a:solidFill>
                  <a:srgbClr val="EDD671"/>
                </a:solidFill>
                <a:latin typeface="Impact" panose="020B0806030902050204" charset="0"/>
                <a:cs typeface="Impact" panose="020B0806030902050204" charset="0"/>
              </a:rPr>
              <a:t>№3</a:t>
            </a:r>
          </a:p>
        </p:txBody>
      </p:sp>
      <p:pic>
        <p:nvPicPr>
          <p:cNvPr id="8" name="Изображение 7"/>
          <p:cNvPicPr/>
          <p:nvPr/>
        </p:nvPicPr>
        <p:blipFill>
          <a:blip r:embed="rId3"/>
          <a:stretch>
            <a:fillRect/>
          </a:stretch>
        </p:blipFill>
        <p:spPr>
          <a:xfrm>
            <a:off x="894080" y="4356735"/>
            <a:ext cx="386715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257175" y="102870"/>
            <a:ext cx="8164195" cy="1325880"/>
          </a:xfrm>
        </p:spPr>
        <p:txBody>
          <a:bodyPr vert="horz" wrap="square" lIns="91440" tIns="45720" rIns="91440" bIns="45720" numCol="1" anchor="b" anchorCtr="0" compatLnSpc="1"/>
          <a:lstStyle/>
          <a:p>
            <a:pPr marL="914400" marR="0" lvl="0" indent="-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Клей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БФ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—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одна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банка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на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всю</a:t>
            </a:r>
            <a:r>
              <a:rPr kumimoji="0" lang="en-US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роту</a:t>
            </a:r>
          </a:p>
        </p:txBody>
      </p:sp>
      <p:sp>
        <p:nvSpPr>
          <p:cNvPr id="9225" name="任意多边形 9"/>
          <p:cNvSpPr/>
          <p:nvPr/>
        </p:nvSpPr>
        <p:spPr>
          <a:xfrm>
            <a:off x="6169025" y="1700213"/>
            <a:ext cx="1433513" cy="4608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3552" y="0"/>
              </a:cxn>
              <a:cxn ang="0">
                <a:pos x="235221" y="4609459"/>
              </a:cxn>
              <a:cxn ang="0">
                <a:pos x="0" y="4258264"/>
              </a:cxn>
              <a:cxn ang="0">
                <a:pos x="0" y="0"/>
              </a:cxn>
            </a:cxnLst>
            <a:rect l="0" t="0" r="0" b="0"/>
            <a:pathLst>
              <a:path w="1433474" h="4607565">
                <a:moveTo>
                  <a:pt x="0" y="0"/>
                </a:moveTo>
                <a:lnTo>
                  <a:pt x="1433474" y="0"/>
                </a:lnTo>
                <a:lnTo>
                  <a:pt x="235209" y="4607565"/>
                </a:lnTo>
                <a:lnTo>
                  <a:pt x="0" y="42565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/>
          <a:lstStyle/>
          <a:p>
            <a:endParaRPr lang="en-US">
              <a:ea typeface="Arial" panose="020B0604020202020204" pitchFamily="34" charset="0"/>
            </a:endParaRPr>
          </a:p>
        </p:txBody>
      </p:sp>
      <p:sp>
        <p:nvSpPr>
          <p:cNvPr id="9226" name="任意多边形 13"/>
          <p:cNvSpPr/>
          <p:nvPr/>
        </p:nvSpPr>
        <p:spPr>
          <a:xfrm rot="-5400000" flipH="1">
            <a:off x="6686550" y="1168400"/>
            <a:ext cx="4510088" cy="5554663"/>
          </a:xfrm>
          <a:custGeom>
            <a:avLst/>
            <a:gdLst/>
            <a:ahLst/>
            <a:cxnLst>
              <a:cxn ang="0">
                <a:pos x="0" y="1111047"/>
              </a:cxn>
              <a:cxn ang="0">
                <a:pos x="0" y="1620031"/>
              </a:cxn>
              <a:cxn ang="0">
                <a:pos x="4510086" y="508983"/>
              </a:cxn>
              <a:cxn ang="0">
                <a:pos x="4510086" y="5555233"/>
              </a:cxn>
              <a:cxn ang="0">
                <a:pos x="4510087" y="5555233"/>
              </a:cxn>
              <a:cxn ang="0">
                <a:pos x="4510087" y="0"/>
              </a:cxn>
              <a:cxn ang="0">
                <a:pos x="0" y="1111047"/>
              </a:cxn>
            </a:cxnLst>
            <a:rect l="0" t="0" r="0" b="0"/>
            <a:pathLst>
              <a:path w="4510087" h="5554091">
                <a:moveTo>
                  <a:pt x="0" y="1110819"/>
                </a:moveTo>
                <a:lnTo>
                  <a:pt x="0" y="1619697"/>
                </a:lnTo>
                <a:lnTo>
                  <a:pt x="4510086" y="508879"/>
                </a:lnTo>
                <a:lnTo>
                  <a:pt x="4510086" y="5554091"/>
                </a:lnTo>
                <a:lnTo>
                  <a:pt x="4510087" y="5554091"/>
                </a:lnTo>
                <a:lnTo>
                  <a:pt x="4510087" y="0"/>
                </a:lnTo>
                <a:lnTo>
                  <a:pt x="0" y="1110819"/>
                </a:lnTo>
                <a:close/>
              </a:path>
            </a:pathLst>
          </a:custGeom>
          <a:solidFill>
            <a:srgbClr val="E0DFB1"/>
          </a:solidFill>
          <a:ln w="12700">
            <a:noFill/>
          </a:ln>
        </p:spPr>
        <p:txBody>
          <a:bodyPr/>
          <a:lstStyle/>
          <a:p>
            <a:endParaRPr lang="en-US">
              <a:ea typeface="Arial" panose="020B0604020202020204" pitchFamily="34" charset="0"/>
            </a:endParaRPr>
          </a:p>
        </p:txBody>
      </p:sp>
      <p:sp>
        <p:nvSpPr>
          <p:cNvPr id="7176" name="矩形 7"/>
          <p:cNvSpPr>
            <a:spLocks noChangeArrowheads="1"/>
          </p:cNvSpPr>
          <p:nvPr/>
        </p:nvSpPr>
        <p:spPr bwMode="auto">
          <a:xfrm>
            <a:off x="673100" y="1647825"/>
            <a:ext cx="6463030" cy="216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Лето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1943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года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Курская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дуга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полевой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мастерской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появляется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танк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</a:t>
            </a:r>
            <a:r>
              <a:rPr kumimoji="0" lang="ru-RU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-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34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пробитым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бортом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Экипаж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докладывает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повреждении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бою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такая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уязвимость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смертельно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опасна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6409690" y="1647825"/>
            <a:ext cx="5782310" cy="4552950"/>
          </a:xfrm>
          <a:prstGeom prst="parallelogram">
            <a:avLst/>
          </a:prstGeom>
        </p:spPr>
      </p:pic>
      <p:pic>
        <p:nvPicPr>
          <p:cNvPr id="2" name="Изображение 1"/>
          <p:cNvPicPr/>
          <p:nvPr/>
        </p:nvPicPr>
        <p:blipFill>
          <a:blip/>
          <a:stretch>
            <a:fillRect/>
          </a:stretch>
        </p:blipFill>
        <p:spPr>
          <a:xfrm>
            <a:off x="3738880" y="2940050"/>
            <a:ext cx="381000" cy="381000"/>
          </a:xfrm>
          <a:prstGeom prst="rect">
            <a:avLst/>
          </a:prstGeom>
        </p:spPr>
      </p:pic>
      <p:sp>
        <p:nvSpPr>
          <p:cNvPr id="4" name="矩形 7"/>
          <p:cNvSpPr>
            <a:spLocks noChangeArrowheads="1"/>
          </p:cNvSpPr>
          <p:nvPr/>
        </p:nvSpPr>
        <p:spPr bwMode="auto">
          <a:xfrm>
            <a:off x="618490" y="3429000"/>
            <a:ext cx="5765165" cy="225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До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ремонтного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завода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—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неделя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пути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немцы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наступают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Ресурсов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почти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нет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единственное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что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есть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под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рукой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—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банка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мутной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жидкостью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клей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БФ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изобретённый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химиком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Григорием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Петровским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951F2B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217285" y="3703320"/>
            <a:ext cx="5853430" cy="2147570"/>
          </a:xfrm>
          <a:prstGeom prst="round2Diag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146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490220" y="2592705"/>
            <a:ext cx="5020945" cy="1325880"/>
          </a:xfrm>
        </p:spPr>
        <p:txBody>
          <a:bodyPr vert="horz" wrap="square" lIns="91440" tIns="45720" rIns="91440" bIns="45720" numCol="1" anchor="b" anchorCtr="0" compatLnSpc="1"/>
          <a:lstStyle/>
          <a:p>
            <a:pPr marL="914400" marR="0" lvl="0" indent="-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Лейтенант - </a:t>
            </a:r>
            <a:r>
              <a:rPr kumimoji="0" lang="ru-RU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Казах</a:t>
            </a:r>
            <a:br>
              <a:rPr kumimoji="0" lang="ru-RU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</a:b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заклеивает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пробоину</a:t>
            </a:r>
            <a:r>
              <a:rPr kumimoji="0" lang="ru-RU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charset="0"/>
                <a:cs typeface="Impact" panose="020B0806030902050204" charset="0"/>
              </a:rPr>
              <a:t> 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228080" y="1003935"/>
            <a:ext cx="5853430" cy="2147570"/>
          </a:xfrm>
          <a:prstGeom prst="round2Diag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147" name="矩形 2"/>
          <p:cNvSpPr>
            <a:spLocks noChangeArrowheads="1"/>
          </p:cNvSpPr>
          <p:nvPr/>
        </p:nvSpPr>
        <p:spPr bwMode="auto">
          <a:xfrm>
            <a:off x="6837045" y="3918585"/>
            <a:ext cx="4636135" cy="18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После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войны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клей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БФ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получил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широкое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применение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среди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представителей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разных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народов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СССР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Инструкция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ремонту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гласила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: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«НАМЕРТВО»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подчеркивая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надежность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инновационность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метода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6151" name="矩形 6"/>
          <p:cNvSpPr>
            <a:spLocks noChangeArrowheads="1"/>
          </p:cNvSpPr>
          <p:nvPr/>
        </p:nvSpPr>
        <p:spPr bwMode="auto">
          <a:xfrm>
            <a:off x="6421755" y="1302385"/>
            <a:ext cx="5466080" cy="177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Лейтенант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вручную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заклеил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броневой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лист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клей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БФ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несмотря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на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скепсис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сослуживцев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Танк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успешно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прошел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два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боя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без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капитального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ремонта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демонстрируя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эффективность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инновационного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подхода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mpact" panose="020B0806030902050204" charset="0"/>
                <a:ea typeface="Arial" panose="020B0604020202020204" pitchFamily="34" charset="0"/>
                <a:cs typeface="Impact" panose="020B080603090205020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50232" r="9306" b="25347"/>
          <a:stretch>
            <a:fillRect/>
          </a:stretch>
        </p:blipFill>
        <p:spPr bwMode="auto">
          <a:xfrm>
            <a:off x="0" y="3918585"/>
            <a:ext cx="5574030" cy="228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0381" r="9306" b="47429"/>
          <a:stretch>
            <a:fillRect/>
          </a:stretch>
        </p:blipFill>
        <p:spPr bwMode="auto">
          <a:xfrm>
            <a:off x="0" y="854710"/>
            <a:ext cx="5574030" cy="207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6"/>
          <p:cNvSpPr/>
          <p:nvPr/>
        </p:nvSpPr>
        <p:spPr>
          <a:xfrm>
            <a:off x="0" y="259715"/>
            <a:ext cx="2187575" cy="1709738"/>
          </a:xfrm>
          <a:prstGeom prst="rect">
            <a:avLst/>
          </a:prstGeom>
          <a:solidFill>
            <a:srgbClr val="951F2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147" name="矩形 7"/>
          <p:cNvSpPr/>
          <p:nvPr/>
        </p:nvSpPr>
        <p:spPr>
          <a:xfrm>
            <a:off x="11201400" y="259715"/>
            <a:ext cx="990600" cy="1709738"/>
          </a:xfrm>
          <a:prstGeom prst="rect">
            <a:avLst/>
          </a:prstGeom>
          <a:solidFill>
            <a:srgbClr val="A4A36B"/>
          </a:solidFill>
          <a:ln w="12700">
            <a:noFill/>
          </a:ln>
        </p:spPr>
        <p:txBody>
          <a:bodyPr anchor="ctr"/>
          <a:lstStyle/>
          <a:p>
            <a:pPr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187575" y="259715"/>
            <a:ext cx="8999855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  </a:t>
            </a:r>
            <a:r>
              <a:rPr lang="en-US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История</a:t>
            </a:r>
            <a:r>
              <a:rPr lang="en-US" altLang="ru-RU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третья</a:t>
            </a:r>
            <a:r>
              <a:rPr lang="en-US" altLang="ru-RU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. </a:t>
            </a:r>
            <a:r>
              <a:rPr lang="ru-RU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</a:p>
          <a:p>
            <a:r>
              <a:rPr lang="ru-RU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                                   </a:t>
            </a:r>
          </a:p>
          <a:p>
            <a:r>
              <a:rPr lang="ru-RU" altLang="en-US" sz="3600">
                <a:solidFill>
                  <a:srgbClr val="A4A36B"/>
                </a:solidFill>
                <a:latin typeface="Impact" panose="020B0806030902050204" charset="0"/>
                <a:cs typeface="Impact" panose="020B0806030902050204" charset="0"/>
              </a:rPr>
              <a:t>                                    </a:t>
            </a:r>
            <a:r>
              <a:rPr lang="ru-RU" altLang="en-US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Ребёнок</a:t>
            </a:r>
            <a:r>
              <a:rPr lang="en-US" altLang="ru-RU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по</a:t>
            </a:r>
            <a:r>
              <a:rPr lang="en-US" altLang="ru-RU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имени</a:t>
            </a:r>
            <a:r>
              <a:rPr lang="en-US" altLang="ru-RU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36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Эвакуация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01650" y="2717165"/>
            <a:ext cx="6461760" cy="3504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Студенты</a:t>
            </a:r>
            <a:r>
              <a:rPr lang="ru-RU" altLang="en-US" sz="2400">
                <a:latin typeface="Impact" panose="020B0806030902050204" charset="0"/>
                <a:cs typeface="Impact" panose="020B0806030902050204" charset="0"/>
              </a:rPr>
              <a:t>-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IT</a:t>
            </a:r>
            <a:r>
              <a:rPr lang="ru-RU" altLang="en-US" sz="2400">
                <a:latin typeface="Impact" panose="020B0806030902050204" charset="0"/>
                <a:cs typeface="Impact" panose="020B0806030902050204" charset="0"/>
              </a:rPr>
              <a:t> -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специалисты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создают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интерактивную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карту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эвакуированных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заводов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endParaRPr lang="en-US" altLang="ru-RU" sz="2400">
              <a:latin typeface="Impact" panose="020B0806030902050204" charset="0"/>
              <a:cs typeface="Impact" panose="020B0806030902050204" charset="0"/>
            </a:endParaRPr>
          </a:p>
          <a:p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Студент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Игнат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находит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историю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завода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из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Ворошиловграда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(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ныне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Луганск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):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за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18 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дней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его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перевезли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Нижний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Тагил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.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Вместе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с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производством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отправились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рабочие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—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русские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украинцы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армяне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2400">
                <a:latin typeface="Impact" panose="020B0806030902050204" charset="0"/>
                <a:cs typeface="Impact" panose="020B0806030902050204" charset="0"/>
              </a:rPr>
              <a:t>евреи</a:t>
            </a:r>
            <a:r>
              <a:rPr lang="en-US" altLang="ru-RU" sz="2400">
                <a:latin typeface="Impact" panose="020B0806030902050204" charset="0"/>
                <a:cs typeface="Impact" panose="020B0806030902050204" charset="0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6790690" y="2806700"/>
            <a:ext cx="4987925" cy="33254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DFB1"/>
          </a:solidFill>
          <a:ln w="12700">
            <a:noFill/>
          </a:ln>
        </p:spPr>
        <p:txBody>
          <a:bodyPr anchor="ctr"/>
          <a:lstStyle/>
          <a:p>
            <a:pPr algn="ctr">
              <a:buFont typeface="Arial" panose="020B0604020202020204" pitchFamily="34" charset="0"/>
            </a:pPr>
            <a:endParaRPr lang="zh-CN" altLang="zh-CN" sz="16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66" name="矩形 3"/>
          <p:cNvSpPr/>
          <p:nvPr/>
        </p:nvSpPr>
        <p:spPr>
          <a:xfrm>
            <a:off x="0" y="2852738"/>
            <a:ext cx="12192000" cy="4005262"/>
          </a:xfrm>
          <a:prstGeom prst="rect">
            <a:avLst/>
          </a:prstGeom>
          <a:solidFill>
            <a:srgbClr val="F5F4D6"/>
          </a:solidFill>
          <a:ln w="12700">
            <a:noFill/>
          </a:ln>
        </p:spPr>
        <p:txBody>
          <a:bodyPr anchor="ctr"/>
          <a:lstStyle/>
          <a:p>
            <a:pPr algn="ctr">
              <a:buFont typeface="Arial" panose="020B0604020202020204" pitchFamily="34" charset="0"/>
            </a:pPr>
            <a:endParaRPr lang="zh-CN" altLang="zh-CN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519420" y="1341120"/>
            <a:ext cx="50806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Одно</a:t>
            </a:r>
            <a:r>
              <a:rPr lang="en-US" altLang="ru-RU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письмо</a:t>
            </a:r>
            <a:r>
              <a:rPr lang="en-US" altLang="ru-RU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из</a:t>
            </a:r>
            <a:r>
              <a:rPr lang="en-US" altLang="ru-RU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сельского</a:t>
            </a:r>
            <a:r>
              <a:rPr lang="en-US" altLang="ru-RU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 sz="4000">
                <a:solidFill>
                  <a:srgbClr val="951F2B"/>
                </a:solidFill>
                <a:latin typeface="Impact" panose="020B0806030902050204" charset="0"/>
                <a:cs typeface="Impact" panose="020B0806030902050204" charset="0"/>
              </a:rPr>
              <a:t>архива</a:t>
            </a:r>
          </a:p>
        </p:txBody>
      </p:sp>
      <p:pic>
        <p:nvPicPr>
          <p:cNvPr id="7" name="Изображение 6"/>
          <p:cNvPicPr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151765" y="1534795"/>
            <a:ext cx="4711700" cy="3141345"/>
          </a:xfrm>
          <a:prstGeom prst="rect">
            <a:avLst/>
          </a:prstGeom>
          <a:effectLst>
            <a:glow rad="762000">
              <a:schemeClr val="accent4">
                <a:satMod val="175000"/>
                <a:alpha val="17000"/>
              </a:schemeClr>
            </a:glow>
          </a:effectLst>
        </p:spPr>
      </p:pic>
      <p:sp>
        <p:nvSpPr>
          <p:cNvPr id="8" name="Текстовое поле 7"/>
          <p:cNvSpPr txBox="1"/>
          <p:nvPr/>
        </p:nvSpPr>
        <p:spPr>
          <a:xfrm>
            <a:off x="5230495" y="2853055"/>
            <a:ext cx="675386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Во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время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эвакуации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дороге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у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женщины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родилась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дочь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—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её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назвали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ЭВАКУАЦИЯ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endPara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endParaRPr>
          </a:p>
          <a:p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Студент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Игнат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нашёл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сельском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архиве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трогательное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письмо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: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«Наша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дочка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стала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первым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изделием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завода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новом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месте»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Эти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слова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соединили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личную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историю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подвиг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тыла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endPara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endParaRPr>
          </a:p>
          <a:p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Чтобы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оживить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воспоминания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,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добавил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аудиоверсию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писем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—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их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озвучили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студенты</a:t>
            </a:r>
            <a:r>
              <a:rPr lang="ru-RU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-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волонтёры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разных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национальностей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  <a:p>
            <a:endParaRPr lang="en-US" altLang="ru-RU">
              <a:solidFill>
                <a:srgbClr val="6C2A0E"/>
              </a:solidFill>
              <a:latin typeface="Impact" panose="020B0806030902050204" charset="0"/>
              <a:cs typeface="Impact" panose="020B0806030902050204" charset="0"/>
            </a:endParaRPr>
          </a:p>
          <a:p>
            <a:r>
              <a:rPr lang="ru-RU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Этот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проект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стал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победителем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областного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  <a:r>
              <a:rPr lang="en-US" altLang="en-US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конкурса</a:t>
            </a:r>
            <a:r>
              <a:rPr lang="en-US" altLang="ru-RU">
                <a:solidFill>
                  <a:srgbClr val="6C2A0E"/>
                </a:solidFill>
                <a:latin typeface="Impact" panose="020B0806030902050204" charset="0"/>
                <a:cs typeface="Impact" panose="020B0806030902050204" charset="0"/>
              </a:rPr>
              <a:t>.</a:t>
            </a:r>
          </a:p>
        </p:txBody>
      </p:sp>
      <p:pic>
        <p:nvPicPr>
          <p:cNvPr id="9" name="Изображение 8"/>
          <p:cNvPicPr/>
          <p:nvPr/>
        </p:nvPicPr>
        <p:blipFill>
          <a:blip r:embed="rId2"/>
          <a:stretch>
            <a:fillRect/>
          </a:stretch>
        </p:blipFill>
        <p:spPr>
          <a:xfrm>
            <a:off x="370840" y="1858010"/>
            <a:ext cx="4711700" cy="31413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1.9750393700788,&quot;left&quot;:52.05,&quot;top&quot;:195.8,&quot;width&quot;:802.82503937007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1.9750393700788,&quot;left&quot;:52.05,&quot;top&quot;:195.8,&quot;width&quot;:802.825039370078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1.9750393700788,&quot;left&quot;:52.05,&quot;top&quot;:195.8,&quot;width&quot;:802.825039370078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1.9750393700788,&quot;left&quot;:52.05,&quot;top&quot;:195.8,&quot;width&quot;:802.8250393700788}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816</Words>
  <Application>Microsoft Office PowerPoint</Application>
  <PresentationFormat>Произвольный</PresentationFormat>
  <Paragraphs>75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主题</vt:lpstr>
      <vt:lpstr>Презентация PowerPoint</vt:lpstr>
      <vt:lpstr>ТРАДИЦИОННЫЕ УРОКИ</vt:lpstr>
      <vt:lpstr>Проблема и ее решения</vt:lpstr>
      <vt:lpstr>История. Уральская сварка, которая не знала языковых барьеров</vt:lpstr>
      <vt:lpstr>Презентация PowerPoint</vt:lpstr>
      <vt:lpstr>Клей БФ — одна банка на всю роту</vt:lpstr>
      <vt:lpstr>Лейтенант - Казах заклеивает пробоину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PPT TEMPLATE</dc:title>
  <dc:creator>AnnJo</dc:creator>
  <cp:lastModifiedBy>Гульемеш Арслановна Ласынова</cp:lastModifiedBy>
  <cp:revision>45</cp:revision>
  <dcterms:created xsi:type="dcterms:W3CDTF">2014-07-27T16:55:00Z</dcterms:created>
  <dcterms:modified xsi:type="dcterms:W3CDTF">2026-04-06T07:37:50Z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1049-12.2.0.23196</vt:lpwstr>
  </property>
  <property fmtid="{D5CDD505-2E9C-101B-9397-08002B2CF9AE}" pid="3" name="ICV">
    <vt:lpwstr>ADD0D170536349C593EAE0452CA4F0BD_13</vt:lpwstr>
  </property>
</Properties>
</file>