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6" r:id="rId9"/>
    <p:sldId id="267" r:id="rId10"/>
    <p:sldId id="268" r:id="rId11"/>
    <p:sldId id="269" r:id="rId12"/>
    <p:sldId id="262" r:id="rId13"/>
    <p:sldId id="263" r:id="rId14"/>
    <p:sldId id="264" r:id="rId15"/>
    <p:sldId id="265" r:id="rId16"/>
    <p:sldId id="270" r:id="rId17"/>
  </p:sldIdLst>
  <p:sldSz cx="14630400" cy="8229600"/>
  <p:notesSz cx="8229600" cy="14630400"/>
  <p:embeddedFontLst>
    <p:embeddedFont>
      <p:font typeface="Brygada 1918 Semi Bold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Blackadder ITC" pitchFamily="82" charset="0"/>
      <p:regular r:id="rId24"/>
    </p:embeddedFont>
    <p:embeddedFont>
      <p:font typeface="MS Mincho" pitchFamily="49" charset="-128"/>
      <p:regular r:id="rId25"/>
    </p:embeddedFont>
    <p:embeddedFont>
      <p:font typeface="Arial Unicode MS" pitchFamily="34" charset="-128"/>
      <p:regular r:id="rId26"/>
    </p:embeddedFont>
    <p:embeddedFont>
      <p:font typeface="Brygada 1918" charset="0"/>
      <p:regular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-552" y="-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9A6C8-3B4A-4309-B645-AEC14A6AC62A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84124-75CA-41A3-BD2A-BC07900EE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41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747" y="4114800"/>
            <a:ext cx="5224463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3715" y="294468"/>
            <a:ext cx="9918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Шығыс Қазақстан облысы білім басқармасының «Өскемен құрылыс-техникалық колледжі» коммуналдық мемлекеттік мекемесі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97" y="294468"/>
            <a:ext cx="2806353" cy="207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2411" y="2421369"/>
            <a:ext cx="6323311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lvl="0" indent="-514350">
              <a:buFont typeface="Wingdings" pitchFamily="2" charset="2"/>
              <a:buChar char="ü"/>
            </a:pPr>
            <a:r>
              <a:rPr lang="ru-RU" sz="2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Куимова Наталья Владимировна</a:t>
            </a:r>
            <a:endParaRPr lang="ru-RU" sz="2400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514350" lvl="0" indent="-514350">
              <a:buFont typeface="Wingdings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Педагог-</a:t>
            </a:r>
            <a:r>
              <a:rPr lang="ru-RU" sz="2400" i="1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сарапшы</a:t>
            </a:r>
            <a:endParaRPr lang="ru-RU" sz="2400" i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514350" lvl="0" indent="-514350">
              <a:buFont typeface="Wingdings" pitchFamily="2" charset="2"/>
              <a:buChar char="ü"/>
            </a:pPr>
            <a:r>
              <a:rPr lang="kk-KZ" sz="2400" i="1" dirty="0" smtClean="0">
                <a:solidFill>
                  <a:prstClr val="black"/>
                </a:solidFill>
                <a:latin typeface="Times New Roman"/>
                <a:ea typeface="MS Mincho"/>
              </a:rPr>
              <a:t>Қазақ </a:t>
            </a:r>
            <a:r>
              <a:rPr lang="kk-KZ" sz="2400" i="1" dirty="0">
                <a:solidFill>
                  <a:prstClr val="black"/>
                </a:solidFill>
                <a:latin typeface="Times New Roman"/>
                <a:ea typeface="MS Mincho"/>
              </a:rPr>
              <a:t>тілі мен әдебиеті пәнінің оқушысы </a:t>
            </a:r>
            <a:endParaRPr lang="ru-RU" dirty="0"/>
          </a:p>
        </p:txBody>
      </p:sp>
      <p:pic>
        <p:nvPicPr>
          <p:cNvPr id="9220" name="Picture 4" descr="C:\Users\user\Downloads\WhatsApp Image 2026-04-05 at 17.31.56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0" b="40085"/>
          <a:stretch/>
        </p:blipFill>
        <p:spPr bwMode="auto">
          <a:xfrm>
            <a:off x="649768" y="2727702"/>
            <a:ext cx="4340686" cy="44222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980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C:\Users\user\Desktop\Наурыз 2026\2026-04-04_21-42-2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20347" r="32394" b="5441"/>
          <a:stretch/>
        </p:blipFill>
        <p:spPr bwMode="auto">
          <a:xfrm>
            <a:off x="123986" y="2126810"/>
            <a:ext cx="5580543" cy="4467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C:\Users\user\Desktop\Наурыз 2026\2026-04-04_21-23-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10" y="245510"/>
            <a:ext cx="6310727" cy="2981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C:\Users\user\Desktop\Наурыз 2026\2026-04-04_21-37-5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839" y="5384734"/>
            <a:ext cx="6308344" cy="2844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C:\Users\user\Desktop\Наурыз 2026\2026-04-04_23-02-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57" y="112206"/>
            <a:ext cx="4122549" cy="2014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24087" y="4107050"/>
            <a:ext cx="5135775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Это вызывает высокий интерес и дух соревнования.</a:t>
            </a:r>
          </a:p>
        </p:txBody>
      </p:sp>
      <p:sp>
        <p:nvSpPr>
          <p:cNvPr id="3" name="Выгнутая вверх стрелка 2"/>
          <p:cNvSpPr/>
          <p:nvPr/>
        </p:nvSpPr>
        <p:spPr>
          <a:xfrm rot="19391508">
            <a:off x="6005176" y="2925279"/>
            <a:ext cx="2804261" cy="193667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426" y="6946303"/>
            <a:ext cx="2189974" cy="1283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Наурыз 2026\2026-04-04_23-05-2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69" y="188392"/>
            <a:ext cx="1740340" cy="186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аурыз 2026\2026-04-03_23-35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64" y="464789"/>
            <a:ext cx="7459353" cy="4820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7" y="730923"/>
            <a:ext cx="3488531" cy="2067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7457" y="6160577"/>
            <a:ext cx="8477574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Каждый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студент работает в своём темпе.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Сразу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видит правильные и неправильные ответы.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Появляется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рейтинг, что усиливает мотивацию.</a:t>
            </a:r>
          </a:p>
        </p:txBody>
      </p:sp>
      <p:sp>
        <p:nvSpPr>
          <p:cNvPr id="4" name="Выгнутая влево стрелка 3"/>
          <p:cNvSpPr/>
          <p:nvPr/>
        </p:nvSpPr>
        <p:spPr>
          <a:xfrm rot="1682422">
            <a:off x="1728119" y="2649231"/>
            <a:ext cx="2549658" cy="3273097"/>
          </a:xfrm>
          <a:prstGeom prst="curv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759" y="5434741"/>
            <a:ext cx="3285639" cy="2903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6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9768" y="828504"/>
            <a:ext cx="64319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Связь языка с профессией</a:t>
            </a:r>
            <a:endParaRPr lang="en-US" sz="3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4637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Ключевой момент урока — вопрос: </a:t>
            </a:r>
            <a:r>
              <a:rPr lang="en-US" sz="2400" b="1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«А где вам это пригодится?»</a:t>
            </a:r>
            <a:r>
              <a:rPr lang="en-US" sz="24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 Студенты моделируют реальные профессиональные ситуации на казахском языке, используя </a:t>
            </a:r>
            <a:r>
              <a:rPr lang="en-US" sz="2400" dirty="0" err="1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цифровые</a:t>
            </a:r>
            <a:r>
              <a:rPr lang="en-US" sz="24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 инструменты.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304699"/>
            <a:ext cx="4203167" cy="2582465"/>
          </a:xfrm>
          <a:prstGeom prst="roundRect">
            <a:avLst>
              <a:gd name="adj" fmla="val 14101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5" name="Text 3"/>
          <p:cNvSpPr/>
          <p:nvPr/>
        </p:nvSpPr>
        <p:spPr>
          <a:xfrm>
            <a:off x="999768" y="35106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 smtClean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Логисты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99768" y="3939897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ru-RU" sz="20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Студенты выступают в роли логистов туристической компании.</a:t>
            </a:r>
          </a:p>
          <a:p>
            <a:pPr>
              <a:lnSpc>
                <a:spcPts val="2500"/>
              </a:lnSpc>
            </a:pPr>
            <a:r>
              <a:rPr lang="ru-RU" sz="2000" b="1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Ситуация:</a:t>
            </a:r>
          </a:p>
          <a:p>
            <a:pPr>
              <a:lnSpc>
                <a:spcPts val="2500"/>
              </a:lnSpc>
            </a:pPr>
            <a:r>
              <a:rPr lang="ru-RU" sz="20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Организация экологического тура по Казахстану.</a:t>
            </a:r>
            <a:endParaRPr lang="ru-RU" sz="2000" dirty="0">
              <a:latin typeface="Times New Roman" pitchFamily="18" charset="0"/>
              <a:ea typeface="Brygada 1918" pitchFamily="34" charset="-122"/>
              <a:cs typeface="Times New Roman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07437" y="3304699"/>
            <a:ext cx="4215408" cy="2582465"/>
          </a:xfrm>
          <a:prstGeom prst="roundRect">
            <a:avLst>
              <a:gd name="adj" fmla="val 1410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8" name="Text 6"/>
          <p:cNvSpPr/>
          <p:nvPr/>
        </p:nvSpPr>
        <p:spPr>
          <a:xfrm>
            <a:off x="5800872" y="3510677"/>
            <a:ext cx="2480905" cy="302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 smtClean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Сварщики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13415" y="3820835"/>
            <a:ext cx="3803452" cy="1389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Связь через инфраструктуру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экотуризма.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Ситуация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Строительство экологической туристической базы.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621203" y="3304699"/>
            <a:ext cx="4215289" cy="2582465"/>
          </a:xfrm>
          <a:prstGeom prst="roundRect">
            <a:avLst>
              <a:gd name="adj" fmla="val 14101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476854" y="3304699"/>
            <a:ext cx="1831232" cy="516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endParaRPr lang="ru-RU" sz="1950" b="1" dirty="0" smtClean="0">
              <a:latin typeface="Times New Roman" pitchFamily="18" charset="0"/>
              <a:ea typeface="Brygada 1918 Semi Bold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ru-RU" sz="1950" b="1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 </a:t>
            </a:r>
            <a:r>
              <a:rPr lang="ru-RU" sz="1950" b="1" dirty="0" smtClean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         Мастера по ремонту </a:t>
            </a:r>
            <a:endParaRPr lang="ru-RU" sz="1950" b="1" dirty="0" smtClean="0">
              <a:latin typeface="Times New Roman" pitchFamily="18" charset="0"/>
              <a:ea typeface="Brygada 1918 Semi Bold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ru-RU" sz="1950" b="1" dirty="0" smtClean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автомобильного транспорта</a:t>
            </a:r>
            <a:endParaRPr lang="en-US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827181" y="3939897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endParaRPr lang="ru-RU" sz="2000" dirty="0" smtClean="0">
              <a:latin typeface="Times New Roman" pitchFamily="18" charset="0"/>
              <a:ea typeface="Brygada 1918" pitchFamily="34" charset="-122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ru-RU" sz="2000" dirty="0" smtClean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Связь </a:t>
            </a:r>
            <a:r>
              <a:rPr lang="ru-RU" sz="20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через обслуживание транспорта в туризме.</a:t>
            </a:r>
          </a:p>
          <a:p>
            <a:pPr>
              <a:lnSpc>
                <a:spcPts val="2500"/>
              </a:lnSpc>
            </a:pPr>
            <a:r>
              <a:rPr lang="ru-RU" sz="2000" b="1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Ситуация:</a:t>
            </a:r>
          </a:p>
          <a:p>
            <a:pPr>
              <a:lnSpc>
                <a:spcPts val="2500"/>
              </a:lnSpc>
            </a:pPr>
            <a:r>
              <a:rPr lang="ru-RU" sz="20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Подготовка транспорта для экотура</a:t>
            </a:r>
            <a:endParaRPr lang="ru-RU" sz="2000" dirty="0">
              <a:latin typeface="Times New Roman" pitchFamily="18" charset="0"/>
              <a:ea typeface="Brygada 1918" pitchFamily="34" charset="-122"/>
              <a:cs typeface="Times New Roman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46731" y="6248248"/>
            <a:ext cx="13042821" cy="1160740"/>
          </a:xfrm>
          <a:prstGeom prst="roundRect">
            <a:avLst>
              <a:gd name="adj" fmla="val 25648"/>
            </a:avLst>
          </a:prstGeom>
          <a:solidFill>
            <a:srgbClr val="DFE4CE"/>
          </a:solidFill>
          <a:ln/>
        </p:spPr>
      </p:sp>
      <p:sp>
        <p:nvSpPr>
          <p:cNvPr id="15" name="Text 12"/>
          <p:cNvSpPr/>
          <p:nvPr/>
        </p:nvSpPr>
        <p:spPr>
          <a:xfrm>
            <a:off x="1438513" y="5887164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ru-RU" sz="2400" dirty="0" smtClean="0">
              <a:latin typeface="Times New Roman" pitchFamily="18" charset="0"/>
              <a:ea typeface="Brygada 1918" pitchFamily="34" charset="-122"/>
              <a:cs typeface="Times New Roman" pitchFamily="18" charset="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ru-RU" sz="2400" dirty="0" smtClean="0">
              <a:latin typeface="Times New Roman" pitchFamily="18" charset="0"/>
              <a:ea typeface="Brygada 1918" pitchFamily="34" charset="-122"/>
              <a:cs typeface="Times New Roman" pitchFamily="18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dirty="0" smtClean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Цифровые </a:t>
            </a:r>
            <a:r>
              <a:rPr lang="en-US" sz="24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инструменты не просто дополняют обучение — они становятся его неотъемлемой частью, обеспечивая практическую направленность и вовлечённость студентов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90" y="6363263"/>
            <a:ext cx="506074" cy="46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8796" y="542441"/>
            <a:ext cx="8415920" cy="945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Цифровой арсенал преподавателя</a:t>
            </a:r>
            <a:endParaRPr lang="en-US" sz="3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37166" y="1627322"/>
            <a:ext cx="13099446" cy="129423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ru-RU" sz="2800" dirty="0" smtClean="0">
              <a:solidFill>
                <a:srgbClr val="403011"/>
              </a:solidFill>
              <a:latin typeface="Times New Roman" pitchFamily="18" charset="0"/>
              <a:ea typeface="Brygada 1918" pitchFamily="34" charset="-122"/>
              <a:cs typeface="Times New Roman" pitchFamily="18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800" i="1" dirty="0" smtClean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Все </a:t>
            </a:r>
            <a:r>
              <a:rPr lang="en-US" sz="2800" i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перечисленные инструменты — простые, доступные, не требующие сложной технической подготовки. Они легко интегрируются в любой урок казахского языка.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789640"/>
            <a:ext cx="35581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LearningApps, Quizlet, Kahoot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218861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Интерактивные задания, игры, кейсы — интуитивно понятные сервисы для активизации словаря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439144" y="37896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YouTube, Edpuzzle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4218861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Видеоконтент и обучающие ролики для моделирования профессиональных ситуаций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93790" y="5895618"/>
            <a:ext cx="36410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Google Docs, Classroom, Forms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6324838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Облачные сервисы для совместной работы, тест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ов и </a:t>
            </a:r>
            <a:r>
              <a:rPr lang="en-US" sz="2000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обратной связи — удобны и широко доступны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439144" y="5895618"/>
            <a:ext cx="30772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Duolingo, Canva, QR-коды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439144" y="6324838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Мобильные приложения, визуальный дизайн презентаций и мгновенный доступ к заданиям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4" y="3024719"/>
            <a:ext cx="831852" cy="76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69" y="3020557"/>
            <a:ext cx="8286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8" y="5166510"/>
            <a:ext cx="8286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69" y="5104021"/>
            <a:ext cx="8286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50915" y="1402437"/>
            <a:ext cx="5888712" cy="5424607"/>
          </a:xfrm>
          <a:prstGeom prst="roundRect">
            <a:avLst>
              <a:gd name="adj" fmla="val 8781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3" name="Text 1"/>
          <p:cNvSpPr/>
          <p:nvPr/>
        </p:nvSpPr>
        <p:spPr>
          <a:xfrm>
            <a:off x="849273" y="16007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Трудности на пути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94115" y="2134195"/>
            <a:ext cx="48471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Неодинаковый уровень цифровой грамотности у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студентов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1494115" y="3166110"/>
            <a:ext cx="48471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Технические сбои и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нестабильное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Brygada 1918" pitchFamily="34" charset="-122"/>
              <a:cs typeface="Times New Roman" pitchFamily="18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подключение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;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494115" y="4168140"/>
            <a:ext cx="48471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Дополнительное время 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подготовку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материалов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849273" y="4996577"/>
            <a:ext cx="54919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Но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результат стоит этих усилий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888480" y="1600795"/>
            <a:ext cx="33706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Результаты, которые видны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7533323" y="2134195"/>
            <a:ext cx="63107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Студенты становятся активнее на </a:t>
            </a:r>
            <a:r>
              <a:rPr lang="en-US" sz="2000" b="1" dirty="0" smtClean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занятиях</a:t>
            </a:r>
            <a:r>
              <a:rPr lang="ru-RU" sz="2000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;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7533323" y="3136225"/>
            <a:ext cx="63107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Меньше страха говорить на казахском </a:t>
            </a:r>
            <a:r>
              <a:rPr lang="en-US" b="1" dirty="0" smtClean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языке</a:t>
            </a:r>
            <a:r>
              <a:rPr lang="ru-RU" b="1" dirty="0" smtClean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7533323" y="4138255"/>
            <a:ext cx="63107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Возрастает</a:t>
            </a:r>
            <a:r>
              <a:rPr lang="en-US" sz="2000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интерес и </a:t>
            </a:r>
            <a:r>
              <a:rPr lang="en-US" sz="2000" b="1" dirty="0" smtClean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самостоятельность</a:t>
            </a:r>
            <a:r>
              <a:rPr lang="ru-RU" sz="2000" b="1" dirty="0" smtClean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;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10"/>
          <p:cNvSpPr/>
          <p:nvPr/>
        </p:nvSpPr>
        <p:spPr>
          <a:xfrm>
            <a:off x="7533323" y="5140285"/>
            <a:ext cx="63107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Студенты используют казахский язык вне </a:t>
            </a:r>
            <a:r>
              <a:rPr lang="en-US" sz="2000" b="1" dirty="0" smtClean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урока</a:t>
            </a:r>
            <a:r>
              <a:rPr lang="ru-RU" sz="2000" b="1" dirty="0" smtClean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11"/>
          <p:cNvSpPr/>
          <p:nvPr/>
        </p:nvSpPr>
        <p:spPr>
          <a:xfrm>
            <a:off x="7186136" y="5968722"/>
            <a:ext cx="66579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i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«Иногда студенты после занятия спрашивают: "А можно ещё такую игру?" — и это, наверное, лучшая оценка нашей работы.»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hape 12"/>
          <p:cNvSpPr/>
          <p:nvPr/>
        </p:nvSpPr>
        <p:spPr>
          <a:xfrm>
            <a:off x="6888480" y="5968722"/>
            <a:ext cx="22860" cy="635079"/>
          </a:xfrm>
          <a:prstGeom prst="rect">
            <a:avLst/>
          </a:prstGeom>
          <a:solidFill>
            <a:srgbClr val="626C3B"/>
          </a:solidFill>
          <a:ln/>
        </p:spPr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19" y="3134294"/>
            <a:ext cx="414523" cy="38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16" y="4189764"/>
            <a:ext cx="415926" cy="38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3" y="2143957"/>
            <a:ext cx="450819" cy="44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40" y="2143957"/>
            <a:ext cx="4143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40" y="3099475"/>
            <a:ext cx="4143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28" y="4148415"/>
            <a:ext cx="4143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295" y="5106967"/>
            <a:ext cx="4143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607" y="6827044"/>
            <a:ext cx="1890793" cy="1402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89356" y="591026"/>
            <a:ext cx="7986307" cy="1179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900" b="1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Сегодня мы учим не просто языку</a:t>
            </a:r>
            <a:endParaRPr lang="en-US" sz="3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41137" y="1770221"/>
            <a:ext cx="7753832" cy="1446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Внедрение IT-технологий в преподавание казахского языка и литературы в системе ТиПО — это не просто современный тренд, а необходимость. Цифровая среда делает урок интерактивным, практико-ориентированным и доступным. Но самое главное — она делает обучение живым.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41137" y="3418880"/>
            <a:ext cx="3727609" cy="1678186"/>
          </a:xfrm>
          <a:prstGeom prst="roundRect">
            <a:avLst>
              <a:gd name="adj" fmla="val 16866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37352" y="3615095"/>
            <a:ext cx="2358628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 smtClean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2000" b="1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Общение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37352" y="4017526"/>
            <a:ext cx="3335179" cy="883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Живой диалог на казахском языке в профессиональной и цифровой среде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48054" y="3418880"/>
            <a:ext cx="3727609" cy="1678186"/>
          </a:xfrm>
          <a:prstGeom prst="roundRect">
            <a:avLst>
              <a:gd name="adj" fmla="val 16866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44269" y="3615095"/>
            <a:ext cx="2358628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 smtClean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b="1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Мышление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44269" y="4017526"/>
            <a:ext cx="3335179" cy="883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Критический анализ, формулировка идей, создание собственного контента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241137" y="5276374"/>
            <a:ext cx="7634526" cy="1383744"/>
          </a:xfrm>
          <a:prstGeom prst="roundRect">
            <a:avLst>
              <a:gd name="adj" fmla="val 20454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37352" y="5472589"/>
            <a:ext cx="2358628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 smtClean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b="1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Профессия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437352" y="5875020"/>
            <a:ext cx="7242096" cy="588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b="1" i="1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Язык как инструмент карьеры и конкурентоспособности на глобальном рынке труда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670409" y="6994505"/>
            <a:ext cx="7634526" cy="776645"/>
          </a:xfrm>
          <a:prstGeom prst="roundRect">
            <a:avLst>
              <a:gd name="adj" fmla="val 36443"/>
            </a:avLst>
          </a:prstGeom>
          <a:solidFill>
            <a:srgbClr val="DFE4CE"/>
          </a:solidFill>
          <a:ln/>
        </p:spPr>
      </p:sp>
      <p:sp>
        <p:nvSpPr>
          <p:cNvPr id="16" name="Text 12"/>
          <p:cNvSpPr/>
          <p:nvPr/>
        </p:nvSpPr>
        <p:spPr>
          <a:xfrm>
            <a:off x="6854190" y="7088386"/>
            <a:ext cx="6832878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«От того, как мы это делаем, зависит будущее наших студентов.»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t="22614" b="22614"/>
          <a:stretch/>
        </p:blipFill>
        <p:spPr bwMode="auto">
          <a:xfrm>
            <a:off x="9701939" y="6439546"/>
            <a:ext cx="4928460" cy="1906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2438400"/>
            <a:ext cx="130714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811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10026"/>
            <a:ext cx="7556421" cy="2480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900" dirty="0">
                <a:latin typeface="Blackadder ITC" pitchFamily="82" charset="0"/>
                <a:ea typeface="Brygada 1918 Semi Bold" pitchFamily="34" charset="-122"/>
                <a:cs typeface="Brygada 1918 Semi Bold" pitchFamily="34" charset="-120"/>
              </a:rPr>
              <a:t>Цифровая грамотность и </a:t>
            </a:r>
            <a:r>
              <a:rPr lang="en-US" sz="3900" dirty="0" smtClean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IT-</a:t>
            </a:r>
            <a:r>
              <a:rPr lang="en-US" sz="3900" dirty="0" err="1" smtClean="0">
                <a:latin typeface="Blackadder ITC" pitchFamily="82" charset="0"/>
                <a:ea typeface="Brygada 1918 Semi Bold" pitchFamily="34" charset="-122"/>
                <a:cs typeface="Brygada 1918 Semi Bold" pitchFamily="34" charset="-120"/>
              </a:rPr>
              <a:t>технологии</a:t>
            </a:r>
            <a:r>
              <a:rPr lang="en-US" sz="3900" dirty="0" smtClean="0">
                <a:latin typeface="Blackadder ITC" pitchFamily="82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3900" dirty="0">
                <a:latin typeface="Blackadder ITC" pitchFamily="82" charset="0"/>
                <a:ea typeface="Brygada 1918 Semi Bold" pitchFamily="34" charset="-122"/>
                <a:cs typeface="Brygada 1918 Semi Bold" pitchFamily="34" charset="-120"/>
              </a:rPr>
              <a:t>в преподавании казахского языка и </a:t>
            </a:r>
            <a:r>
              <a:rPr lang="en-US" sz="3900" dirty="0" smtClean="0">
                <a:latin typeface="Blackadder ITC" pitchFamily="82" charset="0"/>
                <a:ea typeface="Brygada 1918 Semi Bold" pitchFamily="34" charset="-122"/>
                <a:cs typeface="Brygada 1918 Semi Bold" pitchFamily="34" charset="-120"/>
              </a:rPr>
              <a:t>литературы</a:t>
            </a:r>
            <a:endParaRPr lang="ru-RU" sz="3900" dirty="0" smtClean="0">
              <a:latin typeface="Brygada 1918 Semi Bold" pitchFamily="34" charset="0"/>
              <a:ea typeface="Brygada 1918 Semi Bold" pitchFamily="34" charset="-122"/>
              <a:cs typeface="Brygada 1918 Semi Bold" pitchFamily="34" charset="-120"/>
            </a:endParaRPr>
          </a:p>
          <a:p>
            <a:pPr marL="0" indent="0" algn="l">
              <a:lnSpc>
                <a:spcPts val="4850"/>
              </a:lnSpc>
              <a:buNone/>
            </a:pPr>
            <a:endParaRPr lang="ru-RU" sz="3900" dirty="0">
              <a:solidFill>
                <a:srgbClr val="403011"/>
              </a:solidFill>
              <a:latin typeface="Brygada 1918 Semi Bold" pitchFamily="34" charset="0"/>
              <a:ea typeface="Brygada 1918 Semi Bold" pitchFamily="34" charset="-122"/>
            </a:endParaRPr>
          </a:p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726984"/>
            <a:ext cx="7556421" cy="133294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ru-RU" sz="3200" dirty="0" smtClean="0">
              <a:solidFill>
                <a:srgbClr val="403011"/>
              </a:solidFill>
              <a:latin typeface="Times New Roman" pitchFamily="18" charset="0"/>
              <a:ea typeface="Brygada 1918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2500"/>
              </a:lnSpc>
              <a:buNone/>
            </a:pP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Система </a:t>
            </a:r>
            <a:r>
              <a:rPr lang="en-US" sz="3200" i="1" dirty="0">
                <a:solidFill>
                  <a:schemeClr val="tx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ТиПО Казахстана на пути к функциональной грамотности нового поколения</a:t>
            </a:r>
            <a:endParaRPr lang="en-US" sz="3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99252" y="5805845"/>
            <a:ext cx="65520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7875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70146"/>
            <a:ext cx="753582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Почему это актуально сегодня?</a:t>
            </a:r>
            <a:endParaRPr lang="en-US" sz="3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087880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Мы живём в эпоху цифровой трансформации. Наши студенты — поколение, которое воспринимает информацию через экран, интерактив и визуал. Если раньше студент </a:t>
            </a:r>
            <a:r>
              <a:rPr lang="en-US" sz="2000" b="1" i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читал</a:t>
            </a:r>
            <a:r>
              <a:rPr lang="en-US" sz="2000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 текст, то сегодня он смотрит, кликает, обсуждает и создаёт контент.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3581281"/>
            <a:ext cx="7556421" cy="2302193"/>
          </a:xfrm>
          <a:prstGeom prst="roundRect">
            <a:avLst>
              <a:gd name="adj" fmla="val 12932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6" name="Shape 3"/>
          <p:cNvSpPr/>
          <p:nvPr/>
        </p:nvSpPr>
        <p:spPr>
          <a:xfrm>
            <a:off x="6287810" y="3588901"/>
            <a:ext cx="7541181" cy="1143476"/>
          </a:xfrm>
          <a:prstGeom prst="roundRect">
            <a:avLst>
              <a:gd name="adj" fmla="val 26036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7" name="Text 4"/>
          <p:cNvSpPr/>
          <p:nvPr/>
        </p:nvSpPr>
        <p:spPr>
          <a:xfrm>
            <a:off x="6486168" y="3787259"/>
            <a:ext cx="27586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Традиционный подход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475869" y="4180864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Пассивное слушание, работа с печатным текстом, </a:t>
            </a:r>
            <a:r>
              <a:rPr lang="en-US" dirty="0" smtClean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монолог </a:t>
            </a:r>
            <a:r>
              <a:rPr lang="en-US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преподавателя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87810" y="4732377"/>
            <a:ext cx="7541181" cy="22860"/>
          </a:xfrm>
          <a:prstGeom prst="roundRect">
            <a:avLst>
              <a:gd name="adj" fmla="val 1302324"/>
            </a:avLst>
          </a:prstGeom>
          <a:solidFill>
            <a:srgbClr val="9C9247"/>
          </a:solidFill>
          <a:ln/>
        </p:spPr>
      </p:sp>
      <p:sp>
        <p:nvSpPr>
          <p:cNvPr id="11" name="Text 8"/>
          <p:cNvSpPr/>
          <p:nvPr/>
        </p:nvSpPr>
        <p:spPr>
          <a:xfrm>
            <a:off x="6475870" y="4755237"/>
            <a:ext cx="2491204" cy="485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Цифровой подход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86168" y="5129939"/>
            <a:ext cx="7144464" cy="547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Интерактивное участие, создание контента, диалог </a:t>
            </a:r>
            <a:endParaRPr lang="ru-RU" dirty="0" smtClean="0"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dirty="0" smtClean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и </a:t>
            </a:r>
            <a:r>
              <a:rPr lang="en-US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коллаборация в сети</a:t>
            </a:r>
            <a:endParaRPr lang="en-US" dirty="0"/>
          </a:p>
        </p:txBody>
      </p:sp>
      <p:sp>
        <p:nvSpPr>
          <p:cNvPr id="13" name="Text 10"/>
          <p:cNvSpPr/>
          <p:nvPr/>
        </p:nvSpPr>
        <p:spPr>
          <a:xfrm>
            <a:off x="6280190" y="610671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Если мы не говорим со студентом на «цифровом языке» — мы теряем его внимание. </a:t>
            </a:r>
            <a:r>
              <a:rPr lang="en-US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Цифровая грамотность — это не дополнение к обучению, а его основа.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0853"/>
            <a:ext cx="128847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Что такое цифровая грамотность в нашем предмете?</a:t>
            </a:r>
            <a:endParaRPr lang="en-US" sz="3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12776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Казахский язык и литература выходят за рамки грамматики и текстов. Это формирование профессионально ориентированной языковой среды, в которой язык становится инструментом будущей профессии и средством взаимодействия в многоязычном пространстве.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94690" y="3960466"/>
            <a:ext cx="27958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Цифровые платформы</a:t>
            </a:r>
            <a:endParaRPr lang="en-US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377690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Умение работать с образовательными онлайн-сервисами и инструментами</a:t>
            </a:r>
            <a:endParaRPr lang="en-US" sz="15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439144" y="3948470"/>
            <a:ext cx="28844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Онлайн-коммуникация</a:t>
            </a:r>
            <a:endParaRPr lang="en-US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439144" y="4377690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Выражение мыслей на казахском языке в цифровой среде и участие в дискуссиях</a:t>
            </a:r>
            <a:endParaRPr lang="en-US" sz="15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93790" y="605444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01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Создание</a:t>
            </a:r>
            <a:r>
              <a:rPr lang="en-US" sz="1950" b="1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 контента</a:t>
            </a:r>
            <a:endParaRPr lang="en-US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6483668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Посты, комментарии, презентации — студент </a:t>
            </a:r>
            <a:r>
              <a:rPr lang="en-US" sz="1550" i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живёт</a:t>
            </a:r>
            <a:r>
              <a:rPr lang="en-US" sz="1550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 в языке, а не просто учит его</a:t>
            </a:r>
            <a:endParaRPr lang="en-US" sz="15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439144" y="6054447"/>
            <a:ext cx="31063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Профессиональный язык</a:t>
            </a:r>
            <a:endParaRPr lang="en-US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439144" y="6483668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Владение государственным языком в цифровом формате — условие конкурентоспособности</a:t>
            </a:r>
            <a:endParaRPr lang="en-US" sz="15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23" y="3101552"/>
            <a:ext cx="846918" cy="84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144" y="3150244"/>
            <a:ext cx="805954" cy="80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1" y="5165347"/>
            <a:ext cx="846918" cy="84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53" y="5207529"/>
            <a:ext cx="846918" cy="84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08559"/>
            <a:ext cx="95045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Зачем внедрять IT-технологии в ТиПО?</a:t>
            </a:r>
            <a:endParaRPr lang="en-US" sz="3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16650" y="282990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Для студентов системы технического и профессионального образования особенно важна прикладная направленность. Использование IT-технологий позволяет решить три ключевые задачи.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683794"/>
            <a:ext cx="4215289" cy="2737128"/>
          </a:xfrm>
          <a:prstGeom prst="roundRect">
            <a:avLst>
              <a:gd name="adj" fmla="val 10877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16650" y="3706654"/>
            <a:ext cx="4169569" cy="595313"/>
          </a:xfrm>
          <a:prstGeom prst="roundRect">
            <a:avLst>
              <a:gd name="adj" fmla="val 45401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6" name="Text 4"/>
          <p:cNvSpPr/>
          <p:nvPr/>
        </p:nvSpPr>
        <p:spPr>
          <a:xfrm>
            <a:off x="2752606" y="381440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1015008" y="45003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Мотивация</a:t>
            </a:r>
            <a:endParaRPr lang="en-US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15008" y="4929545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Студент перестаёт быть пассивным слушателем. Он становится </a:t>
            </a:r>
            <a:r>
              <a:rPr lang="en-US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участником, игроком, автором</a:t>
            </a:r>
            <a:r>
              <a:rPr lang="en-US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. Вовлечённость растёт кратно.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207437" y="3683794"/>
            <a:ext cx="4215408" cy="2737128"/>
          </a:xfrm>
          <a:prstGeom prst="roundRect">
            <a:avLst>
              <a:gd name="adj" fmla="val 10877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5230297" y="3706654"/>
            <a:ext cx="4169688" cy="595313"/>
          </a:xfrm>
          <a:prstGeom prst="roundRect">
            <a:avLst>
              <a:gd name="adj" fmla="val 45401"/>
            </a:avLst>
          </a:prstGeom>
          <a:solidFill>
            <a:srgbClr val="83792E"/>
          </a:solidFill>
          <a:ln/>
        </p:spPr>
      </p:sp>
      <p:sp>
        <p:nvSpPr>
          <p:cNvPr id="11" name="Text 9"/>
          <p:cNvSpPr/>
          <p:nvPr/>
        </p:nvSpPr>
        <p:spPr>
          <a:xfrm>
            <a:off x="7166253" y="381440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5428655" y="45003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Персонализация</a:t>
            </a:r>
            <a:endParaRPr lang="en-US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428655" y="4929545"/>
            <a:ext cx="377297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Каждый студент работает в </a:t>
            </a:r>
            <a:r>
              <a:rPr lang="en-US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своём темпе</a:t>
            </a:r>
            <a:r>
              <a:rPr lang="en-US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. Цифровые инструменты позволяют учитывать индивидуальные особенности без давления.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9621203" y="3683794"/>
            <a:ext cx="4215289" cy="2737128"/>
          </a:xfrm>
          <a:prstGeom prst="roundRect">
            <a:avLst>
              <a:gd name="adj" fmla="val 10877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9644063" y="3706654"/>
            <a:ext cx="4169569" cy="595313"/>
          </a:xfrm>
          <a:prstGeom prst="roundRect">
            <a:avLst>
              <a:gd name="adj" fmla="val 45401"/>
            </a:avLst>
          </a:prstGeom>
          <a:solidFill>
            <a:srgbClr val="E8AF3B"/>
          </a:solidFill>
          <a:ln/>
        </p:spPr>
      </p:sp>
      <p:sp>
        <p:nvSpPr>
          <p:cNvPr id="16" name="Text 14"/>
          <p:cNvSpPr/>
          <p:nvPr/>
        </p:nvSpPr>
        <p:spPr>
          <a:xfrm>
            <a:off x="11580019" y="381440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9842421" y="4500324"/>
            <a:ext cx="26609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Профессионализация</a:t>
            </a:r>
            <a:endParaRPr lang="en-US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842421" y="4929545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Язык связывается с </a:t>
            </a:r>
            <a:r>
              <a:rPr lang="en-US" b="1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будущей профессией</a:t>
            </a:r>
            <a:r>
              <a:rPr lang="en-US" dirty="0">
                <a:solidFill>
                  <a:srgbClr val="403011"/>
                </a:solidFill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. Студент понимает: «Этот язык мне нужен не для оценки, а для жизни».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41640" y="969764"/>
            <a:ext cx="7660719" cy="1158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50"/>
              </a:lnSpc>
              <a:buNone/>
            </a:pPr>
            <a:r>
              <a:rPr lang="en-US" sz="3900" b="1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Урок в действии: тема «Экотуризм в Казахстане</a:t>
            </a:r>
            <a:r>
              <a:rPr lang="en-US" sz="3900" dirty="0">
                <a:solidFill>
                  <a:srgbClr val="403011"/>
                </a:solidFill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»</a:t>
            </a:r>
            <a:endParaRPr lang="en-US" sz="3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41640" y="2388275"/>
            <a:ext cx="7660719" cy="573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Каждый урок выстраивается как </a:t>
            </a:r>
            <a:r>
              <a:rPr lang="en-US" sz="2000" b="1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мини-модель реальной профессиональной ситуации</a:t>
            </a:r>
            <a:r>
              <a:rPr lang="en-US" sz="20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. Рассмотрим четырёхэтапную структуру на конкретном примере.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45" y="3195395"/>
            <a:ext cx="7660719" cy="374451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321659" y="4445066"/>
            <a:ext cx="1785910" cy="223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b="1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Вовлечение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5155413" y="3587829"/>
            <a:ext cx="1785910" cy="223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000" b="1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Текстовая работа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6"/>
          <p:cNvSpPr/>
          <p:nvPr/>
        </p:nvSpPr>
        <p:spPr>
          <a:xfrm>
            <a:off x="6036338" y="5349927"/>
            <a:ext cx="1785910" cy="223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000" b="1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Практика и тест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7"/>
          <p:cNvSpPr/>
          <p:nvPr/>
        </p:nvSpPr>
        <p:spPr>
          <a:xfrm>
            <a:off x="2194771" y="6223039"/>
            <a:ext cx="1785910" cy="223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000" b="1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Проф. связь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41640" y="7096006"/>
            <a:ext cx="7660719" cy="573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Такая структура превращает урок казахского языка в живое профессиональное взаимодействие, где каждый этап логически вытекает из предыдущего.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4510" y="1040385"/>
            <a:ext cx="99777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latin typeface="Times New Roman" pitchFamily="18" charset="0"/>
                <a:ea typeface="Brygada 1918 Semi Bold" pitchFamily="34" charset="-122"/>
                <a:cs typeface="Times New Roman" pitchFamily="18" charset="0"/>
              </a:rPr>
              <a:t>Этапы урока: от вовлечения к профессии</a:t>
            </a:r>
            <a:endParaRPr lang="en-US" sz="3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63" y="3035558"/>
            <a:ext cx="1512308" cy="169199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61793" y="3142178"/>
            <a:ext cx="301418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Этап 1 — Вовлечение (LearningApps)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961793" y="3881557"/>
            <a:ext cx="3014186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Интерактивные задания в игровой форме: сопоставить виды туризма, собрать схему, определить понятия. Даже самые пассивные студенты включаются — активизация словаря без принуждения.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143" y="3035558"/>
            <a:ext cx="1381458" cy="169199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391989" y="3142178"/>
            <a:ext cx="301430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Этап 2 — Цифровая дискуссия (Padlet)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6391989" y="3881557"/>
            <a:ext cx="301430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Студенты читают текст, пишут ответы и комментируют друг друга. Это уже не монолог преподавателя — это живой диалог, где каждый думает, формулирует и реагирует.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293" y="3035559"/>
            <a:ext cx="1365291" cy="169199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822305" y="3142178"/>
            <a:ext cx="301430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Этап 3 — Закрепление (Quizizz, Kahoot)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0822305" y="3881557"/>
            <a:ext cx="301430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Times New Roman" pitchFamily="18" charset="0"/>
                <a:ea typeface="Brygada 1918" pitchFamily="34" charset="-122"/>
                <a:cs typeface="Times New Roman" pitchFamily="18" charset="0"/>
              </a:rPr>
              <a:t>Сканирование QR-кода, мгновенная обратная связь, рейтинг. Дух соревнования усиливает мотивацию — каждый видит свои результаты и стремится улучшить их.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аурыз 2026\2026-04-03_22-45-5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3221" r="18899" b="3845"/>
          <a:stretch/>
        </p:blipFill>
        <p:spPr bwMode="auto">
          <a:xfrm>
            <a:off x="1379349" y="3395259"/>
            <a:ext cx="6261315" cy="4602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аурыз 2026\2026-04-03_22-47-3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r="11463" b="18696"/>
          <a:stretch/>
        </p:blipFill>
        <p:spPr bwMode="auto">
          <a:xfrm>
            <a:off x="7012980" y="72896"/>
            <a:ext cx="6625528" cy="4463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Наурыз 2026\2026-04-04_23-02-0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/>
          <a:stretch/>
        </p:blipFill>
        <p:spPr bwMode="auto">
          <a:xfrm>
            <a:off x="3549113" y="325464"/>
            <a:ext cx="3192650" cy="2838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2026-04-05_16-49-1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617" y="5200614"/>
            <a:ext cx="1983783" cy="30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7857639" y="5330112"/>
            <a:ext cx="4401519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роисходит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важная вещь — активизация словарного запаса без принуждения</a:t>
            </a:r>
            <a:r>
              <a:rPr lang="ru-RU" dirty="0"/>
              <a:t>.</a:t>
            </a:r>
          </a:p>
        </p:txBody>
      </p:sp>
      <p:pic>
        <p:nvPicPr>
          <p:cNvPr id="1026" name="Picture 2" descr="C:\Users\user\Desktop\Наурыз 2026\2026-04-04_23-05-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36" y="544539"/>
            <a:ext cx="2447925" cy="261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4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2" y="2479729"/>
            <a:ext cx="10337368" cy="5368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Наурыз 2026\2026-04-04_23-03-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937" y="295780"/>
            <a:ext cx="3733800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34033" y="434785"/>
            <a:ext cx="4215539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Это не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просто чтение.</a:t>
            </a:r>
          </a:p>
          <a:p>
            <a:pPr algn="ctr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Это цифровая дискуссия.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214" y="5370927"/>
            <a:ext cx="3593185" cy="2773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ыгнутая вниз стрелка 4"/>
          <p:cNvSpPr/>
          <p:nvPr/>
        </p:nvSpPr>
        <p:spPr>
          <a:xfrm rot="18449552">
            <a:off x="11015612" y="2322358"/>
            <a:ext cx="4067922" cy="213999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C:\Users\user\Desktop\Наурыз 2026\2026-04-04_23-05-2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00" y="42473"/>
            <a:ext cx="2060468" cy="2204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911</Words>
  <Application>Microsoft Office PowerPoint</Application>
  <PresentationFormat>Произвольный</PresentationFormat>
  <Paragraphs>119</Paragraphs>
  <Slides>16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Brygada 1918 Semi Bold</vt:lpstr>
      <vt:lpstr>Calibri</vt:lpstr>
      <vt:lpstr>Blackadder ITC</vt:lpstr>
      <vt:lpstr>Wingdings</vt:lpstr>
      <vt:lpstr>Times New Roman</vt:lpstr>
      <vt:lpstr>MS Mincho</vt:lpstr>
      <vt:lpstr>Arial Unicode MS</vt:lpstr>
      <vt:lpstr>Brygada 1918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user</cp:lastModifiedBy>
  <cp:revision>14</cp:revision>
  <dcterms:created xsi:type="dcterms:W3CDTF">2026-04-04T16:36:10Z</dcterms:created>
  <dcterms:modified xsi:type="dcterms:W3CDTF">2026-04-05T15:19:43Z</dcterms:modified>
</cp:coreProperties>
</file>