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Arial Bold" panose="020B0604020202020204" charset="0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Times New Roman" panose="02020603050405020304" pitchFamily="18" charset="0"/>
      <p:regular r:id="rId17"/>
    </p:embeddedFont>
    <p:embeddedFont>
      <p:font typeface="Times New Roman Bold" panose="020B0604020202020204" charset="0"/>
      <p:regular r:id="rId18"/>
    </p:embeddedFont>
    <p:embeddedFont>
      <p:font typeface="Times New Roman Italics" panose="020B0604020202020204" charset="0"/>
      <p:regular r:id="rId19"/>
    </p:embeddedFont>
    <p:embeddedFont>
      <p:font typeface="Times New Roman MT" panose="020B0604020202020204" charset="0"/>
      <p:regular r:id="rId20"/>
    </p:embeddedFont>
    <p:embeddedFont>
      <p:font typeface="Times New Roman MT Bold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openxmlformats.org/officeDocument/2006/relationships/image" Target="../media/image6.svg"/><Relationship Id="rId7" Type="http://schemas.openxmlformats.org/officeDocument/2006/relationships/image" Target="../media/image10.jpeg"/><Relationship Id="rId12" Type="http://schemas.openxmlformats.org/officeDocument/2006/relationships/image" Target="../media/image15.svg"/><Relationship Id="rId17" Type="http://schemas.openxmlformats.org/officeDocument/2006/relationships/image" Target="../media/image20.sv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10" Type="http://schemas.openxmlformats.org/officeDocument/2006/relationships/image" Target="../media/image13.svg"/><Relationship Id="rId4" Type="http://schemas.openxmlformats.org/officeDocument/2006/relationships/image" Target="../media/image7.jpe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18" Type="http://schemas.openxmlformats.org/officeDocument/2006/relationships/image" Target="../media/image35.svg"/><Relationship Id="rId3" Type="http://schemas.openxmlformats.org/officeDocument/2006/relationships/image" Target="../media/image6.sv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17" Type="http://schemas.openxmlformats.org/officeDocument/2006/relationships/image" Target="../media/image34.png"/><Relationship Id="rId2" Type="http://schemas.openxmlformats.org/officeDocument/2006/relationships/image" Target="../media/image5.png"/><Relationship Id="rId16" Type="http://schemas.openxmlformats.org/officeDocument/2006/relationships/image" Target="../media/image33.svg"/><Relationship Id="rId20" Type="http://schemas.openxmlformats.org/officeDocument/2006/relationships/image" Target="../media/image3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sv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6.svg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18" Type="http://schemas.openxmlformats.org/officeDocument/2006/relationships/image" Target="../media/image55.png"/><Relationship Id="rId26" Type="http://schemas.openxmlformats.org/officeDocument/2006/relationships/image" Target="../media/image63.png"/><Relationship Id="rId3" Type="http://schemas.openxmlformats.org/officeDocument/2006/relationships/image" Target="../media/image6.svg"/><Relationship Id="rId21" Type="http://schemas.openxmlformats.org/officeDocument/2006/relationships/image" Target="../media/image58.sv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17" Type="http://schemas.openxmlformats.org/officeDocument/2006/relationships/image" Target="../media/image54.svg"/><Relationship Id="rId25" Type="http://schemas.openxmlformats.org/officeDocument/2006/relationships/image" Target="../media/image62.svg"/><Relationship Id="rId2" Type="http://schemas.openxmlformats.org/officeDocument/2006/relationships/image" Target="../media/image5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29" Type="http://schemas.openxmlformats.org/officeDocument/2006/relationships/image" Target="../media/image6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24" Type="http://schemas.openxmlformats.org/officeDocument/2006/relationships/image" Target="../media/image61.png"/><Relationship Id="rId5" Type="http://schemas.openxmlformats.org/officeDocument/2006/relationships/image" Target="../media/image42.svg"/><Relationship Id="rId15" Type="http://schemas.openxmlformats.org/officeDocument/2006/relationships/image" Target="../media/image52.svg"/><Relationship Id="rId23" Type="http://schemas.openxmlformats.org/officeDocument/2006/relationships/image" Target="../media/image60.svg"/><Relationship Id="rId28" Type="http://schemas.openxmlformats.org/officeDocument/2006/relationships/image" Target="../media/image65.png"/><Relationship Id="rId10" Type="http://schemas.openxmlformats.org/officeDocument/2006/relationships/image" Target="../media/image47.png"/><Relationship Id="rId19" Type="http://schemas.openxmlformats.org/officeDocument/2006/relationships/image" Target="../media/image56.svg"/><Relationship Id="rId31" Type="http://schemas.openxmlformats.org/officeDocument/2006/relationships/image" Target="../media/image68.sv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Relationship Id="rId22" Type="http://schemas.openxmlformats.org/officeDocument/2006/relationships/image" Target="../media/image59.png"/><Relationship Id="rId27" Type="http://schemas.openxmlformats.org/officeDocument/2006/relationships/image" Target="../media/image64.svg"/><Relationship Id="rId30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svg"/><Relationship Id="rId7" Type="http://schemas.openxmlformats.org/officeDocument/2006/relationships/image" Target="../media/image7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3.jpeg"/><Relationship Id="rId4" Type="http://schemas.openxmlformats.org/officeDocument/2006/relationships/image" Target="../media/image69.png"/><Relationship Id="rId9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svg"/><Relationship Id="rId18" Type="http://schemas.openxmlformats.org/officeDocument/2006/relationships/image" Target="../media/image88.png"/><Relationship Id="rId3" Type="http://schemas.openxmlformats.org/officeDocument/2006/relationships/image" Target="../media/image6.svg"/><Relationship Id="rId7" Type="http://schemas.openxmlformats.org/officeDocument/2006/relationships/image" Target="../media/image77.svg"/><Relationship Id="rId12" Type="http://schemas.openxmlformats.org/officeDocument/2006/relationships/image" Target="../media/image82.png"/><Relationship Id="rId17" Type="http://schemas.openxmlformats.org/officeDocument/2006/relationships/image" Target="../media/image87.svg"/><Relationship Id="rId2" Type="http://schemas.openxmlformats.org/officeDocument/2006/relationships/image" Target="../media/image5.png"/><Relationship Id="rId16" Type="http://schemas.openxmlformats.org/officeDocument/2006/relationships/image" Target="../media/image86.png"/><Relationship Id="rId20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81.svg"/><Relationship Id="rId5" Type="http://schemas.openxmlformats.org/officeDocument/2006/relationships/image" Target="../media/image75.svg"/><Relationship Id="rId15" Type="http://schemas.openxmlformats.org/officeDocument/2006/relationships/image" Target="../media/image85.svg"/><Relationship Id="rId10" Type="http://schemas.openxmlformats.org/officeDocument/2006/relationships/image" Target="../media/image80.png"/><Relationship Id="rId19" Type="http://schemas.openxmlformats.org/officeDocument/2006/relationships/image" Target="../media/image89.svg"/><Relationship Id="rId4" Type="http://schemas.openxmlformats.org/officeDocument/2006/relationships/image" Target="../media/image74.png"/><Relationship Id="rId9" Type="http://schemas.openxmlformats.org/officeDocument/2006/relationships/image" Target="../media/image79.svg"/><Relationship Id="rId14" Type="http://schemas.openxmlformats.org/officeDocument/2006/relationships/image" Target="../media/image8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13" Type="http://schemas.openxmlformats.org/officeDocument/2006/relationships/image" Target="../media/image12.png"/><Relationship Id="rId18" Type="http://schemas.openxmlformats.org/officeDocument/2006/relationships/image" Target="../media/image102.png"/><Relationship Id="rId26" Type="http://schemas.openxmlformats.org/officeDocument/2006/relationships/image" Target="../media/image110.png"/><Relationship Id="rId3" Type="http://schemas.openxmlformats.org/officeDocument/2006/relationships/image" Target="../media/image6.svg"/><Relationship Id="rId21" Type="http://schemas.openxmlformats.org/officeDocument/2006/relationships/image" Target="../media/image105.svg"/><Relationship Id="rId7" Type="http://schemas.openxmlformats.org/officeDocument/2006/relationships/image" Target="../media/image93.png"/><Relationship Id="rId12" Type="http://schemas.openxmlformats.org/officeDocument/2006/relationships/image" Target="../media/image98.svg"/><Relationship Id="rId17" Type="http://schemas.openxmlformats.org/officeDocument/2006/relationships/image" Target="../media/image101.svg"/><Relationship Id="rId25" Type="http://schemas.openxmlformats.org/officeDocument/2006/relationships/image" Target="../media/image109.svg"/><Relationship Id="rId2" Type="http://schemas.openxmlformats.org/officeDocument/2006/relationships/image" Target="../media/image5.png"/><Relationship Id="rId16" Type="http://schemas.openxmlformats.org/officeDocument/2006/relationships/image" Target="../media/image100.png"/><Relationship Id="rId20" Type="http://schemas.openxmlformats.org/officeDocument/2006/relationships/image" Target="../media/image104.png"/><Relationship Id="rId29" Type="http://schemas.openxmlformats.org/officeDocument/2006/relationships/image" Target="../media/image11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svg"/><Relationship Id="rId11" Type="http://schemas.openxmlformats.org/officeDocument/2006/relationships/image" Target="../media/image97.png"/><Relationship Id="rId24" Type="http://schemas.openxmlformats.org/officeDocument/2006/relationships/image" Target="../media/image108.png"/><Relationship Id="rId5" Type="http://schemas.openxmlformats.org/officeDocument/2006/relationships/image" Target="../media/image91.png"/><Relationship Id="rId15" Type="http://schemas.openxmlformats.org/officeDocument/2006/relationships/image" Target="../media/image99.png"/><Relationship Id="rId23" Type="http://schemas.openxmlformats.org/officeDocument/2006/relationships/image" Target="../media/image107.svg"/><Relationship Id="rId28" Type="http://schemas.openxmlformats.org/officeDocument/2006/relationships/image" Target="../media/image112.png"/><Relationship Id="rId10" Type="http://schemas.openxmlformats.org/officeDocument/2006/relationships/image" Target="../media/image96.svg"/><Relationship Id="rId19" Type="http://schemas.openxmlformats.org/officeDocument/2006/relationships/image" Target="../media/image103.svg"/><Relationship Id="rId4" Type="http://schemas.openxmlformats.org/officeDocument/2006/relationships/image" Target="../media/image90.jpeg"/><Relationship Id="rId9" Type="http://schemas.openxmlformats.org/officeDocument/2006/relationships/image" Target="../media/image95.png"/><Relationship Id="rId14" Type="http://schemas.openxmlformats.org/officeDocument/2006/relationships/image" Target="../media/image13.svg"/><Relationship Id="rId22" Type="http://schemas.openxmlformats.org/officeDocument/2006/relationships/image" Target="../media/image106.png"/><Relationship Id="rId27" Type="http://schemas.openxmlformats.org/officeDocument/2006/relationships/image" Target="../media/image111.svg"/><Relationship Id="rId30" Type="http://schemas.openxmlformats.org/officeDocument/2006/relationships/image" Target="../media/image1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800446" y="9258300"/>
            <a:ext cx="8744936" cy="0"/>
          </a:xfrm>
          <a:prstGeom prst="line">
            <a:avLst/>
          </a:prstGeom>
          <a:ln w="19050" cap="flat">
            <a:solidFill>
              <a:srgbClr val="48276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3361619" y="-194461"/>
            <a:ext cx="5093325" cy="10675921"/>
            <a:chOff x="0" y="0"/>
            <a:chExt cx="1341452" cy="281176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41452" cy="2811765"/>
            </a:xfrm>
            <a:custGeom>
              <a:avLst/>
              <a:gdLst/>
              <a:ahLst/>
              <a:cxnLst/>
              <a:rect l="l" t="t" r="r" b="b"/>
              <a:pathLst>
                <a:path w="1341452" h="2811765">
                  <a:moveTo>
                    <a:pt x="0" y="0"/>
                  </a:moveTo>
                  <a:lnTo>
                    <a:pt x="1341452" y="0"/>
                  </a:lnTo>
                  <a:lnTo>
                    <a:pt x="1341452" y="2811765"/>
                  </a:lnTo>
                  <a:lnTo>
                    <a:pt x="0" y="2811765"/>
                  </a:ln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50000">
                  <a:srgbClr val="004AAD">
                    <a:alpha val="100000"/>
                  </a:srgbClr>
                </a:gs>
                <a:gs pos="100000">
                  <a:srgbClr val="01071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341452" cy="2849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498007" y="7924463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0457251" y="1625002"/>
            <a:ext cx="6176262" cy="6784428"/>
            <a:chOff x="0" y="0"/>
            <a:chExt cx="5803900" cy="6375400"/>
          </a:xfrm>
        </p:grpSpPr>
        <p:sp>
          <p:nvSpPr>
            <p:cNvPr id="8" name="Freeform 8"/>
            <p:cNvSpPr/>
            <p:nvPr/>
          </p:nvSpPr>
          <p:spPr>
            <a:xfrm>
              <a:off x="12700" y="12700"/>
              <a:ext cx="5778500" cy="6350000"/>
            </a:xfrm>
            <a:custGeom>
              <a:avLst/>
              <a:gdLst/>
              <a:ahLst/>
              <a:cxnLst/>
              <a:rect l="l" t="t" r="r" b="b"/>
              <a:pathLst>
                <a:path w="5778500" h="6350000">
                  <a:moveTo>
                    <a:pt x="2889250" y="0"/>
                  </a:moveTo>
                  <a:cubicBezTo>
                    <a:pt x="1258570" y="0"/>
                    <a:pt x="0" y="1144270"/>
                    <a:pt x="0" y="2917190"/>
                  </a:cubicBezTo>
                  <a:cubicBezTo>
                    <a:pt x="0" y="4175760"/>
                    <a:pt x="0" y="6350000"/>
                    <a:pt x="0" y="6350000"/>
                  </a:cubicBezTo>
                  <a:lnTo>
                    <a:pt x="2889250" y="6350000"/>
                  </a:lnTo>
                  <a:lnTo>
                    <a:pt x="5778500" y="6350000"/>
                  </a:lnTo>
                  <a:cubicBezTo>
                    <a:pt x="5778500" y="6350000"/>
                    <a:pt x="5778500" y="4175760"/>
                    <a:pt x="5778500" y="2917190"/>
                  </a:cubicBezTo>
                  <a:cubicBezTo>
                    <a:pt x="5778500" y="1144270"/>
                    <a:pt x="4519930" y="0"/>
                    <a:pt x="2889250" y="0"/>
                  </a:cubicBezTo>
                  <a:close/>
                </a:path>
              </a:pathLst>
            </a:custGeom>
            <a:blipFill>
              <a:blip r:embed="rId4"/>
              <a:stretch>
                <a:fillRect l="-25283" r="-39552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5803900" cy="6375400"/>
            </a:xfrm>
            <a:custGeom>
              <a:avLst/>
              <a:gdLst/>
              <a:ahLst/>
              <a:cxnLst/>
              <a:rect l="l" t="t" r="r" b="b"/>
              <a:pathLst>
                <a:path w="5803900" h="6375400">
                  <a:moveTo>
                    <a:pt x="5803900" y="6375400"/>
                  </a:moveTo>
                  <a:lnTo>
                    <a:pt x="0" y="6375400"/>
                  </a:lnTo>
                  <a:lnTo>
                    <a:pt x="0" y="2929890"/>
                  </a:lnTo>
                  <a:cubicBezTo>
                    <a:pt x="0" y="2495550"/>
                    <a:pt x="74930" y="2089150"/>
                    <a:pt x="223520" y="1720850"/>
                  </a:cubicBezTo>
                  <a:cubicBezTo>
                    <a:pt x="365760" y="1367790"/>
                    <a:pt x="571500" y="1056640"/>
                    <a:pt x="836930" y="797560"/>
                  </a:cubicBezTo>
                  <a:cubicBezTo>
                    <a:pt x="1361440" y="283210"/>
                    <a:pt x="2095500" y="0"/>
                    <a:pt x="2901950" y="0"/>
                  </a:cubicBezTo>
                  <a:cubicBezTo>
                    <a:pt x="3708400" y="0"/>
                    <a:pt x="4441190" y="283210"/>
                    <a:pt x="4966970" y="797560"/>
                  </a:cubicBezTo>
                  <a:cubicBezTo>
                    <a:pt x="5232400" y="1056640"/>
                    <a:pt x="5438140" y="1367790"/>
                    <a:pt x="5580380" y="1722120"/>
                  </a:cubicBezTo>
                  <a:cubicBezTo>
                    <a:pt x="5728970" y="2090420"/>
                    <a:pt x="5803900" y="2496820"/>
                    <a:pt x="5803900" y="2931160"/>
                  </a:cubicBezTo>
                  <a:lnTo>
                    <a:pt x="5803900" y="6375400"/>
                  </a:lnTo>
                  <a:close/>
                  <a:moveTo>
                    <a:pt x="25400" y="6350000"/>
                  </a:moveTo>
                  <a:lnTo>
                    <a:pt x="5778500" y="6350000"/>
                  </a:lnTo>
                  <a:lnTo>
                    <a:pt x="5778500" y="2929890"/>
                  </a:lnTo>
                  <a:cubicBezTo>
                    <a:pt x="5778500" y="2499360"/>
                    <a:pt x="5703570" y="2095500"/>
                    <a:pt x="5557520" y="1731010"/>
                  </a:cubicBezTo>
                  <a:cubicBezTo>
                    <a:pt x="5416550" y="1380490"/>
                    <a:pt x="5212080" y="1073150"/>
                    <a:pt x="4949190" y="815340"/>
                  </a:cubicBezTo>
                  <a:cubicBezTo>
                    <a:pt x="4428490" y="306070"/>
                    <a:pt x="3700780" y="25400"/>
                    <a:pt x="2901950" y="25400"/>
                  </a:cubicBezTo>
                  <a:cubicBezTo>
                    <a:pt x="2103120" y="25400"/>
                    <a:pt x="1375410" y="306070"/>
                    <a:pt x="854710" y="815340"/>
                  </a:cubicBezTo>
                  <a:cubicBezTo>
                    <a:pt x="591820" y="1071880"/>
                    <a:pt x="387350" y="1380490"/>
                    <a:pt x="246380" y="1731010"/>
                  </a:cubicBezTo>
                  <a:cubicBezTo>
                    <a:pt x="100330" y="2095500"/>
                    <a:pt x="25400" y="2499360"/>
                    <a:pt x="25400" y="2929890"/>
                  </a:cubicBezTo>
                  <a:lnTo>
                    <a:pt x="25400" y="6350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4664293" y="1028700"/>
            <a:ext cx="2936973" cy="1272396"/>
          </a:xfrm>
          <a:custGeom>
            <a:avLst/>
            <a:gdLst/>
            <a:ahLst/>
            <a:cxnLst/>
            <a:rect l="l" t="t" r="r" b="b"/>
            <a:pathLst>
              <a:path w="2936973" h="1272396">
                <a:moveTo>
                  <a:pt x="0" y="0"/>
                </a:moveTo>
                <a:lnTo>
                  <a:pt x="2936973" y="0"/>
                </a:lnTo>
                <a:lnTo>
                  <a:pt x="2936973" y="1272396"/>
                </a:lnTo>
                <a:lnTo>
                  <a:pt x="0" y="12723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3108" t="-43961" r="-26409" b="-103162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41102" y="4406775"/>
            <a:ext cx="9630137" cy="2042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80"/>
              </a:lnSpc>
            </a:pPr>
            <a:r>
              <a:rPr lang="en-US" sz="4800" b="1">
                <a:solidFill>
                  <a:srgbClr val="004AAD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ТРАНСФОРМАЦИЯ </a:t>
            </a:r>
          </a:p>
          <a:p>
            <a:pPr algn="l">
              <a:lnSpc>
                <a:spcPts val="5280"/>
              </a:lnSpc>
            </a:pPr>
            <a:r>
              <a:rPr lang="en-US" sz="4800" b="1">
                <a:solidFill>
                  <a:srgbClr val="004AAD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СИСТЕМЫ ТиПО </a:t>
            </a:r>
          </a:p>
          <a:p>
            <a:pPr algn="l">
              <a:lnSpc>
                <a:spcPts val="5280"/>
              </a:lnSpc>
            </a:pPr>
            <a:r>
              <a:rPr lang="en-US" sz="4800" b="1">
                <a:solidFill>
                  <a:srgbClr val="004AAD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ПОД ЭКОНОМИКУ БУДУЩЕГО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800446" y="9258300"/>
            <a:ext cx="8744936" cy="0"/>
          </a:xfrm>
          <a:prstGeom prst="line">
            <a:avLst/>
          </a:prstGeom>
          <a:ln w="19050" cap="flat">
            <a:solidFill>
              <a:srgbClr val="48276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3361619" y="-194461"/>
            <a:ext cx="5093325" cy="10675921"/>
            <a:chOff x="0" y="0"/>
            <a:chExt cx="1341452" cy="281176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41452" cy="2811765"/>
            </a:xfrm>
            <a:custGeom>
              <a:avLst/>
              <a:gdLst/>
              <a:ahLst/>
              <a:cxnLst/>
              <a:rect l="l" t="t" r="r" b="b"/>
              <a:pathLst>
                <a:path w="1341452" h="2811765">
                  <a:moveTo>
                    <a:pt x="0" y="0"/>
                  </a:moveTo>
                  <a:lnTo>
                    <a:pt x="1341452" y="0"/>
                  </a:lnTo>
                  <a:lnTo>
                    <a:pt x="1341452" y="2811765"/>
                  </a:lnTo>
                  <a:lnTo>
                    <a:pt x="0" y="2811765"/>
                  </a:ln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50000">
                  <a:srgbClr val="004AAD">
                    <a:alpha val="100000"/>
                  </a:srgbClr>
                </a:gs>
                <a:gs pos="100000">
                  <a:srgbClr val="01071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341452" cy="2849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498007" y="7924463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0457251" y="1625002"/>
            <a:ext cx="6176262" cy="6784428"/>
            <a:chOff x="0" y="0"/>
            <a:chExt cx="5803900" cy="6375400"/>
          </a:xfrm>
        </p:grpSpPr>
        <p:sp>
          <p:nvSpPr>
            <p:cNvPr id="8" name="Freeform 8"/>
            <p:cNvSpPr/>
            <p:nvPr/>
          </p:nvSpPr>
          <p:spPr>
            <a:xfrm>
              <a:off x="12700" y="12700"/>
              <a:ext cx="5778500" cy="6350000"/>
            </a:xfrm>
            <a:custGeom>
              <a:avLst/>
              <a:gdLst/>
              <a:ahLst/>
              <a:cxnLst/>
              <a:rect l="l" t="t" r="r" b="b"/>
              <a:pathLst>
                <a:path w="5778500" h="6350000">
                  <a:moveTo>
                    <a:pt x="2889250" y="0"/>
                  </a:moveTo>
                  <a:cubicBezTo>
                    <a:pt x="1258570" y="0"/>
                    <a:pt x="0" y="1144270"/>
                    <a:pt x="0" y="2917190"/>
                  </a:cubicBezTo>
                  <a:cubicBezTo>
                    <a:pt x="0" y="4175760"/>
                    <a:pt x="0" y="6350000"/>
                    <a:pt x="0" y="6350000"/>
                  </a:cubicBezTo>
                  <a:lnTo>
                    <a:pt x="2889250" y="6350000"/>
                  </a:lnTo>
                  <a:lnTo>
                    <a:pt x="5778500" y="6350000"/>
                  </a:lnTo>
                  <a:cubicBezTo>
                    <a:pt x="5778500" y="6350000"/>
                    <a:pt x="5778500" y="4175760"/>
                    <a:pt x="5778500" y="2917190"/>
                  </a:cubicBezTo>
                  <a:cubicBezTo>
                    <a:pt x="5778500" y="1144270"/>
                    <a:pt x="4519930" y="0"/>
                    <a:pt x="2889250" y="0"/>
                  </a:cubicBezTo>
                  <a:close/>
                </a:path>
              </a:pathLst>
            </a:custGeom>
            <a:blipFill>
              <a:blip r:embed="rId4"/>
              <a:stretch>
                <a:fillRect l="-25283" r="-39552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5803900" cy="6375400"/>
            </a:xfrm>
            <a:custGeom>
              <a:avLst/>
              <a:gdLst/>
              <a:ahLst/>
              <a:cxnLst/>
              <a:rect l="l" t="t" r="r" b="b"/>
              <a:pathLst>
                <a:path w="5803900" h="6375400">
                  <a:moveTo>
                    <a:pt x="5803900" y="6375400"/>
                  </a:moveTo>
                  <a:lnTo>
                    <a:pt x="0" y="6375400"/>
                  </a:lnTo>
                  <a:lnTo>
                    <a:pt x="0" y="2929890"/>
                  </a:lnTo>
                  <a:cubicBezTo>
                    <a:pt x="0" y="2495550"/>
                    <a:pt x="74930" y="2089150"/>
                    <a:pt x="223520" y="1720850"/>
                  </a:cubicBezTo>
                  <a:cubicBezTo>
                    <a:pt x="365760" y="1367790"/>
                    <a:pt x="571500" y="1056640"/>
                    <a:pt x="836930" y="797560"/>
                  </a:cubicBezTo>
                  <a:cubicBezTo>
                    <a:pt x="1361440" y="283210"/>
                    <a:pt x="2095500" y="0"/>
                    <a:pt x="2901950" y="0"/>
                  </a:cubicBezTo>
                  <a:cubicBezTo>
                    <a:pt x="3708400" y="0"/>
                    <a:pt x="4441190" y="283210"/>
                    <a:pt x="4966970" y="797560"/>
                  </a:cubicBezTo>
                  <a:cubicBezTo>
                    <a:pt x="5232400" y="1056640"/>
                    <a:pt x="5438140" y="1367790"/>
                    <a:pt x="5580380" y="1722120"/>
                  </a:cubicBezTo>
                  <a:cubicBezTo>
                    <a:pt x="5728970" y="2090420"/>
                    <a:pt x="5803900" y="2496820"/>
                    <a:pt x="5803900" y="2931160"/>
                  </a:cubicBezTo>
                  <a:lnTo>
                    <a:pt x="5803900" y="6375400"/>
                  </a:lnTo>
                  <a:close/>
                  <a:moveTo>
                    <a:pt x="25400" y="6350000"/>
                  </a:moveTo>
                  <a:lnTo>
                    <a:pt x="5778500" y="6350000"/>
                  </a:lnTo>
                  <a:lnTo>
                    <a:pt x="5778500" y="2929890"/>
                  </a:lnTo>
                  <a:cubicBezTo>
                    <a:pt x="5778500" y="2499360"/>
                    <a:pt x="5703570" y="2095500"/>
                    <a:pt x="5557520" y="1731010"/>
                  </a:cubicBezTo>
                  <a:cubicBezTo>
                    <a:pt x="5416550" y="1380490"/>
                    <a:pt x="5212080" y="1073150"/>
                    <a:pt x="4949190" y="815340"/>
                  </a:cubicBezTo>
                  <a:cubicBezTo>
                    <a:pt x="4428490" y="306070"/>
                    <a:pt x="3700780" y="25400"/>
                    <a:pt x="2901950" y="25400"/>
                  </a:cubicBezTo>
                  <a:cubicBezTo>
                    <a:pt x="2103120" y="25400"/>
                    <a:pt x="1375410" y="306070"/>
                    <a:pt x="854710" y="815340"/>
                  </a:cubicBezTo>
                  <a:cubicBezTo>
                    <a:pt x="591820" y="1071880"/>
                    <a:pt x="387350" y="1380490"/>
                    <a:pt x="246380" y="1731010"/>
                  </a:cubicBezTo>
                  <a:cubicBezTo>
                    <a:pt x="100330" y="2095500"/>
                    <a:pt x="25400" y="2499360"/>
                    <a:pt x="25400" y="2929890"/>
                  </a:cubicBezTo>
                  <a:lnTo>
                    <a:pt x="25400" y="6350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4664293" y="1028700"/>
            <a:ext cx="2936973" cy="1272396"/>
          </a:xfrm>
          <a:custGeom>
            <a:avLst/>
            <a:gdLst/>
            <a:ahLst/>
            <a:cxnLst/>
            <a:rect l="l" t="t" r="r" b="b"/>
            <a:pathLst>
              <a:path w="2936973" h="1272396">
                <a:moveTo>
                  <a:pt x="0" y="0"/>
                </a:moveTo>
                <a:lnTo>
                  <a:pt x="2936973" y="0"/>
                </a:lnTo>
                <a:lnTo>
                  <a:pt x="2936973" y="1272396"/>
                </a:lnTo>
                <a:lnTo>
                  <a:pt x="0" y="12723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3108" t="-43961" r="-26409" b="-103162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88832" y="5036266"/>
            <a:ext cx="9630137" cy="833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59"/>
              </a:lnSpc>
            </a:pPr>
            <a:r>
              <a:rPr lang="en-US" sz="5599" b="1">
                <a:solidFill>
                  <a:srgbClr val="004AAD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01522" y="-1114950"/>
            <a:ext cx="7335291" cy="2567299"/>
            <a:chOff x="0" y="0"/>
            <a:chExt cx="930920" cy="325815"/>
          </a:xfrm>
        </p:grpSpPr>
        <p:sp>
          <p:nvSpPr>
            <p:cNvPr id="3" name="Freeform 3"/>
            <p:cNvSpPr/>
            <p:nvPr/>
          </p:nvSpPr>
          <p:spPr>
            <a:xfrm>
              <a:off x="16443" y="0"/>
              <a:ext cx="898034" cy="325815"/>
            </a:xfrm>
            <a:custGeom>
              <a:avLst/>
              <a:gdLst/>
              <a:ahLst/>
              <a:cxnLst/>
              <a:rect l="l" t="t" r="r" b="b"/>
              <a:pathLst>
                <a:path w="898034" h="325815">
                  <a:moveTo>
                    <a:pt x="674337" y="0"/>
                  </a:moveTo>
                  <a:lnTo>
                    <a:pt x="20497" y="0"/>
                  </a:lnTo>
                  <a:cubicBezTo>
                    <a:pt x="13049" y="0"/>
                    <a:pt x="6188" y="4040"/>
                    <a:pt x="2574" y="10552"/>
                  </a:cubicBezTo>
                  <a:cubicBezTo>
                    <a:pt x="-1039" y="17065"/>
                    <a:pt x="-836" y="25025"/>
                    <a:pt x="3105" y="31344"/>
                  </a:cubicBezTo>
                  <a:lnTo>
                    <a:pt x="167209" y="294471"/>
                  </a:lnTo>
                  <a:cubicBezTo>
                    <a:pt x="179368" y="313967"/>
                    <a:pt x="200720" y="325815"/>
                    <a:pt x="223697" y="325815"/>
                  </a:cubicBezTo>
                  <a:lnTo>
                    <a:pt x="877537" y="325815"/>
                  </a:lnTo>
                  <a:cubicBezTo>
                    <a:pt x="884984" y="325815"/>
                    <a:pt x="891846" y="321775"/>
                    <a:pt x="895460" y="315263"/>
                  </a:cubicBezTo>
                  <a:cubicBezTo>
                    <a:pt x="899073" y="308751"/>
                    <a:pt x="898870" y="300791"/>
                    <a:pt x="894929" y="294471"/>
                  </a:cubicBezTo>
                  <a:lnTo>
                    <a:pt x="730825" y="31344"/>
                  </a:lnTo>
                  <a:cubicBezTo>
                    <a:pt x="718666" y="11848"/>
                    <a:pt x="697313" y="0"/>
                    <a:pt x="67433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4AAD">
                    <a:alpha val="100000"/>
                  </a:srgbClr>
                </a:gs>
                <a:gs pos="100000">
                  <a:srgbClr val="CB6CE6">
                    <a:alpha val="1000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01600" y="-66675"/>
              <a:ext cx="727720" cy="3924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75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822215" y="-1659968"/>
            <a:ext cx="18379715" cy="3112317"/>
            <a:chOff x="0" y="0"/>
            <a:chExt cx="1673415" cy="283367"/>
          </a:xfrm>
        </p:grpSpPr>
        <p:sp>
          <p:nvSpPr>
            <p:cNvPr id="6" name="Freeform 6"/>
            <p:cNvSpPr/>
            <p:nvPr/>
          </p:nvSpPr>
          <p:spPr>
            <a:xfrm>
              <a:off x="7173" y="0"/>
              <a:ext cx="1659069" cy="283367"/>
            </a:xfrm>
            <a:custGeom>
              <a:avLst/>
              <a:gdLst/>
              <a:ahLst/>
              <a:cxnLst/>
              <a:rect l="l" t="t" r="r" b="b"/>
              <a:pathLst>
                <a:path w="1659069" h="283367">
                  <a:moveTo>
                    <a:pt x="210770" y="0"/>
                  </a:moveTo>
                  <a:lnTo>
                    <a:pt x="1651500" y="0"/>
                  </a:lnTo>
                  <a:cubicBezTo>
                    <a:pt x="1654338" y="0"/>
                    <a:pt x="1656937" y="1587"/>
                    <a:pt x="1658234" y="4112"/>
                  </a:cubicBezTo>
                  <a:cubicBezTo>
                    <a:pt x="1659530" y="6637"/>
                    <a:pt x="1659305" y="9674"/>
                    <a:pt x="1657651" y="11981"/>
                  </a:cubicBezTo>
                  <a:lnTo>
                    <a:pt x="1471634" y="271386"/>
                  </a:lnTo>
                  <a:cubicBezTo>
                    <a:pt x="1466241" y="278906"/>
                    <a:pt x="1457554" y="283367"/>
                    <a:pt x="1448300" y="283367"/>
                  </a:cubicBezTo>
                  <a:lnTo>
                    <a:pt x="7570" y="283367"/>
                  </a:lnTo>
                  <a:cubicBezTo>
                    <a:pt x="4732" y="283367"/>
                    <a:pt x="2132" y="281779"/>
                    <a:pt x="836" y="279255"/>
                  </a:cubicBezTo>
                  <a:cubicBezTo>
                    <a:pt x="-460" y="276730"/>
                    <a:pt x="-236" y="273692"/>
                    <a:pt x="1418" y="271386"/>
                  </a:cubicBezTo>
                  <a:lnTo>
                    <a:pt x="187436" y="11981"/>
                  </a:lnTo>
                  <a:cubicBezTo>
                    <a:pt x="192829" y="4460"/>
                    <a:pt x="201516" y="0"/>
                    <a:pt x="21077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50000">
                  <a:srgbClr val="004AAD">
                    <a:alpha val="100000"/>
                  </a:srgbClr>
                </a:gs>
                <a:gs pos="100000">
                  <a:srgbClr val="01071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1470215" cy="3214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2203448">
            <a:off x="16757313" y="43397"/>
            <a:ext cx="1392773" cy="1426047"/>
          </a:xfrm>
          <a:custGeom>
            <a:avLst/>
            <a:gdLst/>
            <a:ahLst/>
            <a:cxnLst/>
            <a:rect l="l" t="t" r="r" b="b"/>
            <a:pathLst>
              <a:path w="1392773" h="1426047">
                <a:moveTo>
                  <a:pt x="0" y="0"/>
                </a:moveTo>
                <a:lnTo>
                  <a:pt x="1392773" y="0"/>
                </a:lnTo>
                <a:lnTo>
                  <a:pt x="1392773" y="1426048"/>
                </a:lnTo>
                <a:lnTo>
                  <a:pt x="0" y="1426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5743244" y="1916325"/>
            <a:ext cx="11889807" cy="1102123"/>
            <a:chOff x="0" y="0"/>
            <a:chExt cx="9395577" cy="87092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395578" cy="870921"/>
            </a:xfrm>
            <a:custGeom>
              <a:avLst/>
              <a:gdLst/>
              <a:ahLst/>
              <a:cxnLst/>
              <a:rect l="l" t="t" r="r" b="b"/>
              <a:pathLst>
                <a:path w="9395578" h="870921">
                  <a:moveTo>
                    <a:pt x="0" y="0"/>
                  </a:moveTo>
                  <a:lnTo>
                    <a:pt x="9395578" y="0"/>
                  </a:lnTo>
                  <a:lnTo>
                    <a:pt x="9395578" y="870921"/>
                  </a:lnTo>
                  <a:lnTo>
                    <a:pt x="0" y="870921"/>
                  </a:lnTo>
                  <a:close/>
                </a:path>
              </a:pathLst>
            </a:custGeom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9395577" cy="90902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2746"/>
                </a:lnSpc>
              </a:pPr>
              <a:r>
                <a:rPr lang="en-US" sz="2100" i="1">
                  <a:solidFill>
                    <a:srgbClr val="002060"/>
                  </a:solidFill>
                  <a:latin typeface="Times New Roman Italics"/>
                  <a:ea typeface="Times New Roman Italics"/>
                  <a:cs typeface="Times New Roman Italics"/>
                  <a:sym typeface="Times New Roman Italics"/>
                </a:rPr>
                <a:t>Объявляю 2025 год Годом рабочих профессий. За это время предстоит осуществить реформу системы технического и профессионального образования. Год рабочих профессий будет также содействовать продвижению в нашем обществе идеи трудолюбия и профессионализма.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256521" y="3141587"/>
            <a:ext cx="12376530" cy="887723"/>
            <a:chOff x="0" y="0"/>
            <a:chExt cx="8485713" cy="60864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485713" cy="608649"/>
            </a:xfrm>
            <a:custGeom>
              <a:avLst/>
              <a:gdLst/>
              <a:ahLst/>
              <a:cxnLst/>
              <a:rect l="l" t="t" r="r" b="b"/>
              <a:pathLst>
                <a:path w="8485713" h="608649">
                  <a:moveTo>
                    <a:pt x="0" y="0"/>
                  </a:moveTo>
                  <a:lnTo>
                    <a:pt x="8485713" y="0"/>
                  </a:lnTo>
                  <a:lnTo>
                    <a:pt x="8485713" y="608649"/>
                  </a:lnTo>
                  <a:lnTo>
                    <a:pt x="0" y="608649"/>
                  </a:lnTo>
                  <a:close/>
                </a:path>
              </a:pathLst>
            </a:custGeom>
          </p:spPr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8485713" cy="62769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2160"/>
                </a:lnSpc>
              </a:pPr>
              <a:r>
                <a:rPr lang="en-US" sz="1800" i="1">
                  <a:solidFill>
                    <a:srgbClr val="002060"/>
                  </a:solidFill>
                  <a:latin typeface="Times New Roman Italics"/>
                  <a:ea typeface="Times New Roman Italics"/>
                  <a:cs typeface="Times New Roman Italics"/>
                  <a:sym typeface="Times New Roman Italics"/>
                </a:rPr>
                <a:t>Президент Республики Казахстан К.К. Токаев </a:t>
              </a:r>
            </a:p>
            <a:p>
              <a:pPr algn="r">
                <a:lnSpc>
                  <a:spcPts val="2160"/>
                </a:lnSpc>
              </a:pPr>
              <a:r>
                <a:rPr lang="en-US" sz="1800" i="1">
                  <a:solidFill>
                    <a:srgbClr val="002060"/>
                  </a:solidFill>
                  <a:latin typeface="Times New Roman Italics"/>
                  <a:ea typeface="Times New Roman Italics"/>
                  <a:cs typeface="Times New Roman Italics"/>
                  <a:sym typeface="Times New Roman Italics"/>
                </a:rPr>
                <a:t>Послание народу Казахстана «Справедливый Казахстан: закон и порядок, экономический рост, общественный оптимизм», сентябрь 2024 год </a:t>
              </a:r>
            </a:p>
          </p:txBody>
        </p:sp>
      </p:grpSp>
      <p:sp>
        <p:nvSpPr>
          <p:cNvPr id="15" name="AutoShape 15"/>
          <p:cNvSpPr/>
          <p:nvPr/>
        </p:nvSpPr>
        <p:spPr>
          <a:xfrm flipV="1">
            <a:off x="4797473" y="4207654"/>
            <a:ext cx="12835568" cy="27982"/>
          </a:xfrm>
          <a:prstGeom prst="line">
            <a:avLst/>
          </a:prstGeom>
          <a:ln w="9525" cap="rnd">
            <a:solidFill>
              <a:srgbClr val="0020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Freeform 16" descr="Касым-Жомарт Токаев избран Президентом Республики Казахстан"/>
          <p:cNvSpPr/>
          <p:nvPr/>
        </p:nvSpPr>
        <p:spPr>
          <a:xfrm>
            <a:off x="570401" y="1682821"/>
            <a:ext cx="4209146" cy="2571865"/>
          </a:xfrm>
          <a:custGeom>
            <a:avLst/>
            <a:gdLst/>
            <a:ahLst/>
            <a:cxnLst/>
            <a:rect l="l" t="t" r="r" b="b"/>
            <a:pathLst>
              <a:path w="4209146" h="2571865">
                <a:moveTo>
                  <a:pt x="0" y="0"/>
                </a:moveTo>
                <a:lnTo>
                  <a:pt x="4209146" y="0"/>
                </a:lnTo>
                <a:lnTo>
                  <a:pt x="4209146" y="2571865"/>
                </a:lnTo>
                <a:lnTo>
                  <a:pt x="0" y="25718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560" t="-3037" b="-538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5035367" y="1452349"/>
            <a:ext cx="958948" cy="1566099"/>
            <a:chOff x="0" y="0"/>
            <a:chExt cx="757781" cy="123756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57781" cy="1237565"/>
            </a:xfrm>
            <a:custGeom>
              <a:avLst/>
              <a:gdLst/>
              <a:ahLst/>
              <a:cxnLst/>
              <a:rect l="l" t="t" r="r" b="b"/>
              <a:pathLst>
                <a:path w="757781" h="1237565">
                  <a:moveTo>
                    <a:pt x="0" y="0"/>
                  </a:moveTo>
                  <a:lnTo>
                    <a:pt x="757781" y="0"/>
                  </a:lnTo>
                  <a:lnTo>
                    <a:pt x="757781" y="1237565"/>
                  </a:lnTo>
                  <a:lnTo>
                    <a:pt x="0" y="1237565"/>
                  </a:lnTo>
                  <a:close/>
                </a:path>
              </a:pathLst>
            </a:custGeom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757781" cy="126614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869"/>
                </a:lnSpc>
              </a:pPr>
              <a:r>
                <a:rPr lang="en-US" sz="6557" b="1" spc="15">
                  <a:solidFill>
                    <a:srgbClr val="00206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“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294527" y="4564248"/>
            <a:ext cx="7626839" cy="809150"/>
            <a:chOff x="0" y="0"/>
            <a:chExt cx="2727281" cy="28934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727281" cy="289344"/>
            </a:xfrm>
            <a:custGeom>
              <a:avLst/>
              <a:gdLst/>
              <a:ahLst/>
              <a:cxnLst/>
              <a:rect l="l" t="t" r="r" b="b"/>
              <a:pathLst>
                <a:path w="2727281" h="289344">
                  <a:moveTo>
                    <a:pt x="101509" y="0"/>
                  </a:moveTo>
                  <a:lnTo>
                    <a:pt x="2625772" y="0"/>
                  </a:lnTo>
                  <a:cubicBezTo>
                    <a:pt x="2681834" y="0"/>
                    <a:pt x="2727281" y="45447"/>
                    <a:pt x="2727281" y="101509"/>
                  </a:cubicBezTo>
                  <a:lnTo>
                    <a:pt x="2727281" y="187835"/>
                  </a:lnTo>
                  <a:cubicBezTo>
                    <a:pt x="2727281" y="214757"/>
                    <a:pt x="2716587" y="240576"/>
                    <a:pt x="2697550" y="259613"/>
                  </a:cubicBezTo>
                  <a:cubicBezTo>
                    <a:pt x="2678513" y="278649"/>
                    <a:pt x="2652694" y="289344"/>
                    <a:pt x="2625772" y="289344"/>
                  </a:cubicBezTo>
                  <a:lnTo>
                    <a:pt x="101509" y="289344"/>
                  </a:lnTo>
                  <a:cubicBezTo>
                    <a:pt x="74587" y="289344"/>
                    <a:pt x="48768" y="278649"/>
                    <a:pt x="29731" y="259613"/>
                  </a:cubicBezTo>
                  <a:cubicBezTo>
                    <a:pt x="10695" y="240576"/>
                    <a:pt x="0" y="214757"/>
                    <a:pt x="0" y="187835"/>
                  </a:cubicBezTo>
                  <a:lnTo>
                    <a:pt x="0" y="101509"/>
                  </a:lnTo>
                  <a:cubicBezTo>
                    <a:pt x="0" y="74587"/>
                    <a:pt x="10695" y="48768"/>
                    <a:pt x="29731" y="29731"/>
                  </a:cubicBezTo>
                  <a:cubicBezTo>
                    <a:pt x="48768" y="10695"/>
                    <a:pt x="74587" y="0"/>
                    <a:pt x="101509" y="0"/>
                  </a:cubicBezTo>
                  <a:close/>
                </a:path>
              </a:pathLst>
            </a:custGeom>
            <a:ln w="28575" cap="rnd">
              <a:solidFill>
                <a:srgbClr val="0F5995"/>
              </a:solidFill>
              <a:prstDash val="solid"/>
              <a:round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2727281" cy="3274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5200002" y="4564248"/>
            <a:ext cx="4928551" cy="809150"/>
            <a:chOff x="0" y="0"/>
            <a:chExt cx="6571401" cy="1078867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5"/>
            <a:srcRect t="37679" b="37679"/>
            <a:stretch>
              <a:fillRect/>
            </a:stretch>
          </p:blipFill>
          <p:spPr>
            <a:xfrm>
              <a:off x="0" y="0"/>
              <a:ext cx="6571401" cy="1078867"/>
            </a:xfrm>
            <a:prstGeom prst="rect">
              <a:avLst/>
            </a:prstGeom>
          </p:spPr>
        </p:pic>
      </p:grpSp>
      <p:grpSp>
        <p:nvGrpSpPr>
          <p:cNvPr id="25" name="Group 25"/>
          <p:cNvGrpSpPr/>
          <p:nvPr/>
        </p:nvGrpSpPr>
        <p:grpSpPr>
          <a:xfrm>
            <a:off x="9294527" y="5487698"/>
            <a:ext cx="7626839" cy="773773"/>
            <a:chOff x="0" y="0"/>
            <a:chExt cx="2727281" cy="27669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727281" cy="276693"/>
            </a:xfrm>
            <a:custGeom>
              <a:avLst/>
              <a:gdLst/>
              <a:ahLst/>
              <a:cxnLst/>
              <a:rect l="l" t="t" r="r" b="b"/>
              <a:pathLst>
                <a:path w="2727281" h="276693">
                  <a:moveTo>
                    <a:pt x="101509" y="0"/>
                  </a:moveTo>
                  <a:lnTo>
                    <a:pt x="2625772" y="0"/>
                  </a:lnTo>
                  <a:cubicBezTo>
                    <a:pt x="2681834" y="0"/>
                    <a:pt x="2727281" y="45447"/>
                    <a:pt x="2727281" y="101509"/>
                  </a:cubicBezTo>
                  <a:lnTo>
                    <a:pt x="2727281" y="175184"/>
                  </a:lnTo>
                  <a:cubicBezTo>
                    <a:pt x="2727281" y="202106"/>
                    <a:pt x="2716587" y="227925"/>
                    <a:pt x="2697550" y="246962"/>
                  </a:cubicBezTo>
                  <a:cubicBezTo>
                    <a:pt x="2678513" y="265999"/>
                    <a:pt x="2652694" y="276693"/>
                    <a:pt x="2625772" y="276693"/>
                  </a:cubicBezTo>
                  <a:lnTo>
                    <a:pt x="101509" y="276693"/>
                  </a:lnTo>
                  <a:cubicBezTo>
                    <a:pt x="74587" y="276693"/>
                    <a:pt x="48768" y="265999"/>
                    <a:pt x="29731" y="246962"/>
                  </a:cubicBezTo>
                  <a:cubicBezTo>
                    <a:pt x="10695" y="227925"/>
                    <a:pt x="0" y="202106"/>
                    <a:pt x="0" y="175184"/>
                  </a:cubicBezTo>
                  <a:lnTo>
                    <a:pt x="0" y="101509"/>
                  </a:lnTo>
                  <a:cubicBezTo>
                    <a:pt x="0" y="74587"/>
                    <a:pt x="10695" y="48768"/>
                    <a:pt x="29731" y="29731"/>
                  </a:cubicBezTo>
                  <a:cubicBezTo>
                    <a:pt x="48768" y="10695"/>
                    <a:pt x="74587" y="0"/>
                    <a:pt x="101509" y="0"/>
                  </a:cubicBezTo>
                  <a:close/>
                </a:path>
              </a:pathLst>
            </a:custGeom>
            <a:ln w="28575" cap="rnd">
              <a:solidFill>
                <a:srgbClr val="0F5995"/>
              </a:solidFill>
              <a:prstDash val="solid"/>
              <a:round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2727281" cy="3147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5200002" y="5487698"/>
            <a:ext cx="4928551" cy="773773"/>
            <a:chOff x="0" y="0"/>
            <a:chExt cx="6571401" cy="1031697"/>
          </a:xfrm>
        </p:grpSpPr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6"/>
            <a:srcRect t="13988" b="44145"/>
            <a:stretch>
              <a:fillRect/>
            </a:stretch>
          </p:blipFill>
          <p:spPr>
            <a:xfrm>
              <a:off x="0" y="0"/>
              <a:ext cx="6571401" cy="1031697"/>
            </a:xfrm>
            <a:prstGeom prst="rect">
              <a:avLst/>
            </a:prstGeom>
          </p:spPr>
        </p:pic>
      </p:grpSp>
      <p:grpSp>
        <p:nvGrpSpPr>
          <p:cNvPr id="30" name="Group 30"/>
          <p:cNvGrpSpPr/>
          <p:nvPr/>
        </p:nvGrpSpPr>
        <p:grpSpPr>
          <a:xfrm>
            <a:off x="9294527" y="6375771"/>
            <a:ext cx="7626839" cy="809053"/>
            <a:chOff x="0" y="0"/>
            <a:chExt cx="2727281" cy="28930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727281" cy="289309"/>
            </a:xfrm>
            <a:custGeom>
              <a:avLst/>
              <a:gdLst/>
              <a:ahLst/>
              <a:cxnLst/>
              <a:rect l="l" t="t" r="r" b="b"/>
              <a:pathLst>
                <a:path w="2727281" h="289309">
                  <a:moveTo>
                    <a:pt x="101509" y="0"/>
                  </a:moveTo>
                  <a:lnTo>
                    <a:pt x="2625772" y="0"/>
                  </a:lnTo>
                  <a:cubicBezTo>
                    <a:pt x="2681834" y="0"/>
                    <a:pt x="2727281" y="45447"/>
                    <a:pt x="2727281" y="101509"/>
                  </a:cubicBezTo>
                  <a:lnTo>
                    <a:pt x="2727281" y="187800"/>
                  </a:lnTo>
                  <a:cubicBezTo>
                    <a:pt x="2727281" y="214722"/>
                    <a:pt x="2716587" y="240541"/>
                    <a:pt x="2697550" y="259578"/>
                  </a:cubicBezTo>
                  <a:cubicBezTo>
                    <a:pt x="2678513" y="278615"/>
                    <a:pt x="2652694" y="289309"/>
                    <a:pt x="2625772" y="289309"/>
                  </a:cubicBezTo>
                  <a:lnTo>
                    <a:pt x="101509" y="289309"/>
                  </a:lnTo>
                  <a:cubicBezTo>
                    <a:pt x="74587" y="289309"/>
                    <a:pt x="48768" y="278615"/>
                    <a:pt x="29731" y="259578"/>
                  </a:cubicBezTo>
                  <a:cubicBezTo>
                    <a:pt x="10695" y="240541"/>
                    <a:pt x="0" y="214722"/>
                    <a:pt x="0" y="187800"/>
                  </a:cubicBezTo>
                  <a:lnTo>
                    <a:pt x="0" y="101509"/>
                  </a:lnTo>
                  <a:cubicBezTo>
                    <a:pt x="0" y="74587"/>
                    <a:pt x="10695" y="48768"/>
                    <a:pt x="29731" y="29731"/>
                  </a:cubicBezTo>
                  <a:cubicBezTo>
                    <a:pt x="48768" y="10695"/>
                    <a:pt x="74587" y="0"/>
                    <a:pt x="101509" y="0"/>
                  </a:cubicBezTo>
                  <a:close/>
                </a:path>
              </a:pathLst>
            </a:custGeom>
            <a:ln w="28575" cap="rnd">
              <a:solidFill>
                <a:srgbClr val="0F5995"/>
              </a:solidFill>
              <a:prstDash val="solid"/>
              <a:round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2727281" cy="3274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5200002" y="6375771"/>
            <a:ext cx="4928551" cy="809053"/>
            <a:chOff x="0" y="0"/>
            <a:chExt cx="6571401" cy="1078737"/>
          </a:xfrm>
        </p:grpSpPr>
        <p:pic>
          <p:nvPicPr>
            <p:cNvPr id="34" name="Picture 34"/>
            <p:cNvPicPr>
              <a:picLocks noChangeAspect="1"/>
            </p:cNvPicPr>
            <p:nvPr/>
          </p:nvPicPr>
          <p:blipFill>
            <a:blip r:embed="rId7"/>
            <a:srcRect t="29088" b="29088"/>
            <a:stretch>
              <a:fillRect/>
            </a:stretch>
          </p:blipFill>
          <p:spPr>
            <a:xfrm>
              <a:off x="0" y="0"/>
              <a:ext cx="6571401" cy="1078737"/>
            </a:xfrm>
            <a:prstGeom prst="rect">
              <a:avLst/>
            </a:prstGeom>
          </p:spPr>
        </p:pic>
      </p:grpSp>
      <p:grpSp>
        <p:nvGrpSpPr>
          <p:cNvPr id="35" name="Group 35"/>
          <p:cNvGrpSpPr/>
          <p:nvPr/>
        </p:nvGrpSpPr>
        <p:grpSpPr>
          <a:xfrm>
            <a:off x="9294527" y="7313716"/>
            <a:ext cx="7626839" cy="809270"/>
            <a:chOff x="0" y="0"/>
            <a:chExt cx="2727281" cy="289387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2727281" cy="289387"/>
            </a:xfrm>
            <a:custGeom>
              <a:avLst/>
              <a:gdLst/>
              <a:ahLst/>
              <a:cxnLst/>
              <a:rect l="l" t="t" r="r" b="b"/>
              <a:pathLst>
                <a:path w="2727281" h="289387">
                  <a:moveTo>
                    <a:pt x="101509" y="0"/>
                  </a:moveTo>
                  <a:lnTo>
                    <a:pt x="2625772" y="0"/>
                  </a:lnTo>
                  <a:cubicBezTo>
                    <a:pt x="2681834" y="0"/>
                    <a:pt x="2727281" y="45447"/>
                    <a:pt x="2727281" y="101509"/>
                  </a:cubicBezTo>
                  <a:lnTo>
                    <a:pt x="2727281" y="187878"/>
                  </a:lnTo>
                  <a:cubicBezTo>
                    <a:pt x="2727281" y="214800"/>
                    <a:pt x="2716587" y="240619"/>
                    <a:pt x="2697550" y="259656"/>
                  </a:cubicBezTo>
                  <a:cubicBezTo>
                    <a:pt x="2678513" y="278692"/>
                    <a:pt x="2652694" y="289387"/>
                    <a:pt x="2625772" y="289387"/>
                  </a:cubicBezTo>
                  <a:lnTo>
                    <a:pt x="101509" y="289387"/>
                  </a:lnTo>
                  <a:cubicBezTo>
                    <a:pt x="74587" y="289387"/>
                    <a:pt x="48768" y="278692"/>
                    <a:pt x="29731" y="259656"/>
                  </a:cubicBezTo>
                  <a:cubicBezTo>
                    <a:pt x="10695" y="240619"/>
                    <a:pt x="0" y="214800"/>
                    <a:pt x="0" y="187878"/>
                  </a:cubicBezTo>
                  <a:lnTo>
                    <a:pt x="0" y="101509"/>
                  </a:lnTo>
                  <a:cubicBezTo>
                    <a:pt x="0" y="74587"/>
                    <a:pt x="10695" y="48768"/>
                    <a:pt x="29731" y="29731"/>
                  </a:cubicBezTo>
                  <a:cubicBezTo>
                    <a:pt x="48768" y="10695"/>
                    <a:pt x="74587" y="0"/>
                    <a:pt x="101509" y="0"/>
                  </a:cubicBezTo>
                  <a:close/>
                </a:path>
              </a:pathLst>
            </a:custGeom>
            <a:ln w="28575" cap="rnd">
              <a:solidFill>
                <a:srgbClr val="0F5995"/>
              </a:solidFill>
              <a:prstDash val="solid"/>
              <a:round/>
            </a:ln>
          </p:spPr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2727281" cy="3274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5200002" y="7313716"/>
            <a:ext cx="4928551" cy="809270"/>
            <a:chOff x="0" y="0"/>
            <a:chExt cx="6571401" cy="1079026"/>
          </a:xfrm>
        </p:grpSpPr>
        <p:pic>
          <p:nvPicPr>
            <p:cNvPr id="39" name="Picture 39"/>
            <p:cNvPicPr>
              <a:picLocks noChangeAspect="1"/>
            </p:cNvPicPr>
            <p:nvPr/>
          </p:nvPicPr>
          <p:blipFill>
            <a:blip r:embed="rId8"/>
            <a:srcRect t="42498" b="28310"/>
            <a:stretch>
              <a:fillRect/>
            </a:stretch>
          </p:blipFill>
          <p:spPr>
            <a:xfrm>
              <a:off x="0" y="0"/>
              <a:ext cx="6571401" cy="1079026"/>
            </a:xfrm>
            <a:prstGeom prst="rect">
              <a:avLst/>
            </a:prstGeom>
          </p:spPr>
        </p:pic>
      </p:grpSp>
      <p:sp>
        <p:nvSpPr>
          <p:cNvPr id="40" name="Freeform 40"/>
          <p:cNvSpPr/>
          <p:nvPr/>
        </p:nvSpPr>
        <p:spPr>
          <a:xfrm>
            <a:off x="570401" y="5277162"/>
            <a:ext cx="2960124" cy="2960124"/>
          </a:xfrm>
          <a:custGeom>
            <a:avLst/>
            <a:gdLst/>
            <a:ahLst/>
            <a:cxnLst/>
            <a:rect l="l" t="t" r="r" b="b"/>
            <a:pathLst>
              <a:path w="2960124" h="2960124">
                <a:moveTo>
                  <a:pt x="0" y="0"/>
                </a:moveTo>
                <a:lnTo>
                  <a:pt x="2960123" y="0"/>
                </a:lnTo>
                <a:lnTo>
                  <a:pt x="2960123" y="2960124"/>
                </a:lnTo>
                <a:lnTo>
                  <a:pt x="0" y="29601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658654" y="5325154"/>
            <a:ext cx="2802668" cy="2822662"/>
          </a:xfrm>
          <a:custGeom>
            <a:avLst/>
            <a:gdLst/>
            <a:ahLst/>
            <a:cxnLst/>
            <a:rect l="l" t="t" r="r" b="b"/>
            <a:pathLst>
              <a:path w="2802668" h="2822662">
                <a:moveTo>
                  <a:pt x="0" y="0"/>
                </a:moveTo>
                <a:lnTo>
                  <a:pt x="2802667" y="0"/>
                </a:lnTo>
                <a:lnTo>
                  <a:pt x="2802667" y="2822662"/>
                </a:lnTo>
                <a:lnTo>
                  <a:pt x="0" y="282266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3940099" y="4682578"/>
            <a:ext cx="850328" cy="664319"/>
          </a:xfrm>
          <a:custGeom>
            <a:avLst/>
            <a:gdLst/>
            <a:ahLst/>
            <a:cxnLst/>
            <a:rect l="l" t="t" r="r" b="b"/>
            <a:pathLst>
              <a:path w="850328" h="664319">
                <a:moveTo>
                  <a:pt x="0" y="0"/>
                </a:moveTo>
                <a:lnTo>
                  <a:pt x="850328" y="0"/>
                </a:lnTo>
                <a:lnTo>
                  <a:pt x="850328" y="664318"/>
                </a:lnTo>
                <a:lnTo>
                  <a:pt x="0" y="6643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3940099" y="5835733"/>
            <a:ext cx="850328" cy="664319"/>
          </a:xfrm>
          <a:custGeom>
            <a:avLst/>
            <a:gdLst/>
            <a:ahLst/>
            <a:cxnLst/>
            <a:rect l="l" t="t" r="r" b="b"/>
            <a:pathLst>
              <a:path w="850328" h="664319">
                <a:moveTo>
                  <a:pt x="0" y="0"/>
                </a:moveTo>
                <a:lnTo>
                  <a:pt x="850328" y="0"/>
                </a:lnTo>
                <a:lnTo>
                  <a:pt x="850328" y="664319"/>
                </a:lnTo>
                <a:lnTo>
                  <a:pt x="0" y="6643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3940099" y="7002279"/>
            <a:ext cx="850328" cy="664319"/>
          </a:xfrm>
          <a:custGeom>
            <a:avLst/>
            <a:gdLst/>
            <a:ahLst/>
            <a:cxnLst/>
            <a:rect l="l" t="t" r="r" b="b"/>
            <a:pathLst>
              <a:path w="850328" h="664319">
                <a:moveTo>
                  <a:pt x="0" y="0"/>
                </a:moveTo>
                <a:lnTo>
                  <a:pt x="850328" y="0"/>
                </a:lnTo>
                <a:lnTo>
                  <a:pt x="850328" y="664318"/>
                </a:lnTo>
                <a:lnTo>
                  <a:pt x="0" y="6643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3940099" y="8171422"/>
            <a:ext cx="850328" cy="664319"/>
          </a:xfrm>
          <a:custGeom>
            <a:avLst/>
            <a:gdLst/>
            <a:ahLst/>
            <a:cxnLst/>
            <a:rect l="l" t="t" r="r" b="b"/>
            <a:pathLst>
              <a:path w="850328" h="664319">
                <a:moveTo>
                  <a:pt x="0" y="0"/>
                </a:moveTo>
                <a:lnTo>
                  <a:pt x="850328" y="0"/>
                </a:lnTo>
                <a:lnTo>
                  <a:pt x="850328" y="664319"/>
                </a:lnTo>
                <a:lnTo>
                  <a:pt x="0" y="6643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46" name="Group 46"/>
          <p:cNvGrpSpPr/>
          <p:nvPr/>
        </p:nvGrpSpPr>
        <p:grpSpPr>
          <a:xfrm>
            <a:off x="9294527" y="8237286"/>
            <a:ext cx="7626839" cy="809270"/>
            <a:chOff x="0" y="0"/>
            <a:chExt cx="2727281" cy="289387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2727281" cy="289387"/>
            </a:xfrm>
            <a:custGeom>
              <a:avLst/>
              <a:gdLst/>
              <a:ahLst/>
              <a:cxnLst/>
              <a:rect l="l" t="t" r="r" b="b"/>
              <a:pathLst>
                <a:path w="2727281" h="289387">
                  <a:moveTo>
                    <a:pt x="101509" y="0"/>
                  </a:moveTo>
                  <a:lnTo>
                    <a:pt x="2625772" y="0"/>
                  </a:lnTo>
                  <a:cubicBezTo>
                    <a:pt x="2681834" y="0"/>
                    <a:pt x="2727281" y="45447"/>
                    <a:pt x="2727281" y="101509"/>
                  </a:cubicBezTo>
                  <a:lnTo>
                    <a:pt x="2727281" y="187878"/>
                  </a:lnTo>
                  <a:cubicBezTo>
                    <a:pt x="2727281" y="214800"/>
                    <a:pt x="2716587" y="240619"/>
                    <a:pt x="2697550" y="259656"/>
                  </a:cubicBezTo>
                  <a:cubicBezTo>
                    <a:pt x="2678513" y="278692"/>
                    <a:pt x="2652694" y="289387"/>
                    <a:pt x="2625772" y="289387"/>
                  </a:cubicBezTo>
                  <a:lnTo>
                    <a:pt x="101509" y="289387"/>
                  </a:lnTo>
                  <a:cubicBezTo>
                    <a:pt x="74587" y="289387"/>
                    <a:pt x="48768" y="278692"/>
                    <a:pt x="29731" y="259656"/>
                  </a:cubicBezTo>
                  <a:cubicBezTo>
                    <a:pt x="10695" y="240619"/>
                    <a:pt x="0" y="214800"/>
                    <a:pt x="0" y="187878"/>
                  </a:cubicBezTo>
                  <a:lnTo>
                    <a:pt x="0" y="101509"/>
                  </a:lnTo>
                  <a:cubicBezTo>
                    <a:pt x="0" y="74587"/>
                    <a:pt x="10695" y="48768"/>
                    <a:pt x="29731" y="29731"/>
                  </a:cubicBezTo>
                  <a:cubicBezTo>
                    <a:pt x="48768" y="10695"/>
                    <a:pt x="74587" y="0"/>
                    <a:pt x="101509" y="0"/>
                  </a:cubicBezTo>
                  <a:close/>
                </a:path>
              </a:pathLst>
            </a:custGeom>
            <a:ln w="28575" cap="rnd">
              <a:solidFill>
                <a:srgbClr val="0F5995"/>
              </a:solidFill>
              <a:prstDash val="solid"/>
              <a:round/>
            </a:ln>
          </p:spPr>
        </p:sp>
        <p:sp>
          <p:nvSpPr>
            <p:cNvPr id="48" name="TextBox 48"/>
            <p:cNvSpPr txBox="1"/>
            <p:nvPr/>
          </p:nvSpPr>
          <p:spPr>
            <a:xfrm>
              <a:off x="0" y="-38100"/>
              <a:ext cx="2727281" cy="3274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5200002" y="8237286"/>
            <a:ext cx="4928551" cy="809270"/>
            <a:chOff x="0" y="0"/>
            <a:chExt cx="6571401" cy="1079026"/>
          </a:xfrm>
        </p:grpSpPr>
        <p:pic>
          <p:nvPicPr>
            <p:cNvPr id="50" name="Picture 50"/>
            <p:cNvPicPr>
              <a:picLocks noChangeAspect="1"/>
            </p:cNvPicPr>
            <p:nvPr/>
          </p:nvPicPr>
          <p:blipFill>
            <a:blip r:embed="rId15"/>
            <a:srcRect t="12338" b="63016"/>
            <a:stretch>
              <a:fillRect/>
            </a:stretch>
          </p:blipFill>
          <p:spPr>
            <a:xfrm>
              <a:off x="0" y="0"/>
              <a:ext cx="6571401" cy="1079026"/>
            </a:xfrm>
            <a:prstGeom prst="rect">
              <a:avLst/>
            </a:prstGeom>
          </p:spPr>
        </p:pic>
      </p:grpSp>
      <p:sp>
        <p:nvSpPr>
          <p:cNvPr id="51" name="TextBox 51"/>
          <p:cNvSpPr txBox="1"/>
          <p:nvPr/>
        </p:nvSpPr>
        <p:spPr>
          <a:xfrm>
            <a:off x="570401" y="422275"/>
            <a:ext cx="11402184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9"/>
              </a:lnSpc>
            </a:pPr>
            <a:r>
              <a:rPr lang="en-US" sz="3999" b="1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РЕЗУЛЬТАТЫ ГОДА РАБОЧИХ ПРОФЕССИЙ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0288843" y="4795430"/>
            <a:ext cx="5780573" cy="308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354"/>
              </a:lnSpc>
              <a:spcBef>
                <a:spcPct val="0"/>
              </a:spcBef>
            </a:pPr>
            <a:r>
              <a:rPr lang="en-US" sz="1800" b="1" u="none" strike="noStrike">
                <a:solidFill>
                  <a:srgbClr val="00206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УКРЕПЛЕНИЕ МОДЕЛИ TRIPLE HELIX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999556" y="6492010"/>
            <a:ext cx="2120863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00206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РЕЗУЛЬТАТЫ 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0288843" y="5701192"/>
            <a:ext cx="5629292" cy="308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54"/>
              </a:lnSpc>
              <a:spcBef>
                <a:spcPct val="0"/>
              </a:spcBef>
            </a:pPr>
            <a:r>
              <a:rPr lang="en-US" sz="1800" b="1">
                <a:solidFill>
                  <a:srgbClr val="00206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ПОВЫШЕНИЕ ПРЕСТИЖА «ЧЕЛОВЕКА ТРУДА»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0288843" y="6486230"/>
            <a:ext cx="5942079" cy="603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54"/>
              </a:lnSpc>
              <a:spcBef>
                <a:spcPct val="0"/>
              </a:spcBef>
            </a:pPr>
            <a:r>
              <a:rPr lang="en-US" sz="1800" b="1">
                <a:solidFill>
                  <a:srgbClr val="00206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РАЗВИТИЕ ВЗАИМОВЫГОДНОГО ПАРТНЕРСТВА КОЛЛЕДЖА И БИЗНЕСА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0288843" y="7413424"/>
            <a:ext cx="6646601" cy="603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54"/>
              </a:lnSpc>
              <a:spcBef>
                <a:spcPct val="0"/>
              </a:spcBef>
            </a:pPr>
            <a:r>
              <a:rPr lang="en-US" sz="1800" b="1">
                <a:solidFill>
                  <a:srgbClr val="00206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РОСТ СОТРУДНИЧЕСТВА И ИНТЕРНАЦИОНАЛИЗАЦИИ С ЗАРУБЕЖНЫМИ ПАРТНЕРАМИ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0288843" y="8465886"/>
            <a:ext cx="6646601" cy="308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54"/>
              </a:lnSpc>
              <a:spcBef>
                <a:spcPct val="0"/>
              </a:spcBef>
            </a:pPr>
            <a:r>
              <a:rPr lang="en-US" sz="1800" b="1">
                <a:solidFill>
                  <a:srgbClr val="00206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ПОВЫШЕНИЕ ПРЕСТИЖНОСТИ КОЛЛЕДЖЕЙ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3639687" y="9234862"/>
            <a:ext cx="11331606" cy="627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0"/>
              </a:lnSpc>
              <a:spcBef>
                <a:spcPct val="0"/>
              </a:spcBef>
            </a:pPr>
            <a:r>
              <a:rPr lang="en-US" sz="2200" b="1" u="none" strike="noStrike">
                <a:solidFill>
                  <a:srgbClr val="00206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РАЗРАБОТАНА ДОРОЖНАЯ КАРТА ТРАНСФОРМАЦИИ ТиПО НА 2025–2027 ГОДЫ</a:t>
            </a:r>
          </a:p>
        </p:txBody>
      </p:sp>
      <p:sp>
        <p:nvSpPr>
          <p:cNvPr id="59" name="Freeform 59"/>
          <p:cNvSpPr/>
          <p:nvPr/>
        </p:nvSpPr>
        <p:spPr>
          <a:xfrm>
            <a:off x="2853339" y="9356118"/>
            <a:ext cx="585516" cy="555508"/>
          </a:xfrm>
          <a:custGeom>
            <a:avLst/>
            <a:gdLst/>
            <a:ahLst/>
            <a:cxnLst/>
            <a:rect l="l" t="t" r="r" b="b"/>
            <a:pathLst>
              <a:path w="585516" h="555508">
                <a:moveTo>
                  <a:pt x="0" y="0"/>
                </a:moveTo>
                <a:lnTo>
                  <a:pt x="585516" y="0"/>
                </a:lnTo>
                <a:lnTo>
                  <a:pt x="585516" y="555508"/>
                </a:lnTo>
                <a:lnTo>
                  <a:pt x="0" y="55550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01522" y="-1114950"/>
            <a:ext cx="7335291" cy="2567299"/>
            <a:chOff x="0" y="0"/>
            <a:chExt cx="930920" cy="325815"/>
          </a:xfrm>
        </p:grpSpPr>
        <p:sp>
          <p:nvSpPr>
            <p:cNvPr id="3" name="Freeform 3"/>
            <p:cNvSpPr/>
            <p:nvPr/>
          </p:nvSpPr>
          <p:spPr>
            <a:xfrm>
              <a:off x="16443" y="0"/>
              <a:ext cx="898034" cy="325815"/>
            </a:xfrm>
            <a:custGeom>
              <a:avLst/>
              <a:gdLst/>
              <a:ahLst/>
              <a:cxnLst/>
              <a:rect l="l" t="t" r="r" b="b"/>
              <a:pathLst>
                <a:path w="898034" h="325815">
                  <a:moveTo>
                    <a:pt x="674337" y="0"/>
                  </a:moveTo>
                  <a:lnTo>
                    <a:pt x="20497" y="0"/>
                  </a:lnTo>
                  <a:cubicBezTo>
                    <a:pt x="13049" y="0"/>
                    <a:pt x="6188" y="4040"/>
                    <a:pt x="2574" y="10552"/>
                  </a:cubicBezTo>
                  <a:cubicBezTo>
                    <a:pt x="-1039" y="17065"/>
                    <a:pt x="-836" y="25025"/>
                    <a:pt x="3105" y="31344"/>
                  </a:cubicBezTo>
                  <a:lnTo>
                    <a:pt x="167209" y="294471"/>
                  </a:lnTo>
                  <a:cubicBezTo>
                    <a:pt x="179368" y="313967"/>
                    <a:pt x="200720" y="325815"/>
                    <a:pt x="223697" y="325815"/>
                  </a:cubicBezTo>
                  <a:lnTo>
                    <a:pt x="877537" y="325815"/>
                  </a:lnTo>
                  <a:cubicBezTo>
                    <a:pt x="884984" y="325815"/>
                    <a:pt x="891846" y="321775"/>
                    <a:pt x="895460" y="315263"/>
                  </a:cubicBezTo>
                  <a:cubicBezTo>
                    <a:pt x="899073" y="308751"/>
                    <a:pt x="898870" y="300791"/>
                    <a:pt x="894929" y="294471"/>
                  </a:cubicBezTo>
                  <a:lnTo>
                    <a:pt x="730825" y="31344"/>
                  </a:lnTo>
                  <a:cubicBezTo>
                    <a:pt x="718666" y="11848"/>
                    <a:pt x="697313" y="0"/>
                    <a:pt x="67433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4AAD">
                    <a:alpha val="100000"/>
                  </a:srgbClr>
                </a:gs>
                <a:gs pos="100000">
                  <a:srgbClr val="CB6CE6">
                    <a:alpha val="1000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01600" y="-66675"/>
              <a:ext cx="727720" cy="3924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75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822215" y="-1659968"/>
            <a:ext cx="18379715" cy="3112317"/>
            <a:chOff x="0" y="0"/>
            <a:chExt cx="1673415" cy="283367"/>
          </a:xfrm>
        </p:grpSpPr>
        <p:sp>
          <p:nvSpPr>
            <p:cNvPr id="6" name="Freeform 6"/>
            <p:cNvSpPr/>
            <p:nvPr/>
          </p:nvSpPr>
          <p:spPr>
            <a:xfrm>
              <a:off x="7173" y="0"/>
              <a:ext cx="1659069" cy="283367"/>
            </a:xfrm>
            <a:custGeom>
              <a:avLst/>
              <a:gdLst/>
              <a:ahLst/>
              <a:cxnLst/>
              <a:rect l="l" t="t" r="r" b="b"/>
              <a:pathLst>
                <a:path w="1659069" h="283367">
                  <a:moveTo>
                    <a:pt x="210770" y="0"/>
                  </a:moveTo>
                  <a:lnTo>
                    <a:pt x="1651500" y="0"/>
                  </a:lnTo>
                  <a:cubicBezTo>
                    <a:pt x="1654338" y="0"/>
                    <a:pt x="1656937" y="1587"/>
                    <a:pt x="1658234" y="4112"/>
                  </a:cubicBezTo>
                  <a:cubicBezTo>
                    <a:pt x="1659530" y="6637"/>
                    <a:pt x="1659305" y="9674"/>
                    <a:pt x="1657651" y="11981"/>
                  </a:cubicBezTo>
                  <a:lnTo>
                    <a:pt x="1471634" y="271386"/>
                  </a:lnTo>
                  <a:cubicBezTo>
                    <a:pt x="1466241" y="278906"/>
                    <a:pt x="1457554" y="283367"/>
                    <a:pt x="1448300" y="283367"/>
                  </a:cubicBezTo>
                  <a:lnTo>
                    <a:pt x="7570" y="283367"/>
                  </a:lnTo>
                  <a:cubicBezTo>
                    <a:pt x="4732" y="283367"/>
                    <a:pt x="2132" y="281779"/>
                    <a:pt x="836" y="279255"/>
                  </a:cubicBezTo>
                  <a:cubicBezTo>
                    <a:pt x="-460" y="276730"/>
                    <a:pt x="-236" y="273692"/>
                    <a:pt x="1418" y="271386"/>
                  </a:cubicBezTo>
                  <a:lnTo>
                    <a:pt x="187436" y="11981"/>
                  </a:lnTo>
                  <a:cubicBezTo>
                    <a:pt x="192829" y="4460"/>
                    <a:pt x="201516" y="0"/>
                    <a:pt x="21077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50000">
                  <a:srgbClr val="004AAD">
                    <a:alpha val="100000"/>
                  </a:srgbClr>
                </a:gs>
                <a:gs pos="100000">
                  <a:srgbClr val="01071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66675"/>
              <a:ext cx="1470215" cy="350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2203448">
            <a:off x="16757313" y="43397"/>
            <a:ext cx="1392773" cy="1426047"/>
          </a:xfrm>
          <a:custGeom>
            <a:avLst/>
            <a:gdLst/>
            <a:ahLst/>
            <a:cxnLst/>
            <a:rect l="l" t="t" r="r" b="b"/>
            <a:pathLst>
              <a:path w="1392773" h="1426047">
                <a:moveTo>
                  <a:pt x="0" y="0"/>
                </a:moveTo>
                <a:lnTo>
                  <a:pt x="1392773" y="0"/>
                </a:lnTo>
                <a:lnTo>
                  <a:pt x="1392773" y="1426048"/>
                </a:lnTo>
                <a:lnTo>
                  <a:pt x="0" y="1426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1452349"/>
            <a:ext cx="18288000" cy="8834651"/>
          </a:xfrm>
          <a:custGeom>
            <a:avLst/>
            <a:gdLst/>
            <a:ahLst/>
            <a:cxnLst/>
            <a:rect l="l" t="t" r="r" b="b"/>
            <a:pathLst>
              <a:path w="18288000" h="8834651">
                <a:moveTo>
                  <a:pt x="0" y="0"/>
                </a:moveTo>
                <a:lnTo>
                  <a:pt x="18288000" y="0"/>
                </a:lnTo>
                <a:lnTo>
                  <a:pt x="18288000" y="8834651"/>
                </a:lnTo>
                <a:lnTo>
                  <a:pt x="0" y="88346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360" t="-16260" r="-1101" b="-4563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564993" y="3043596"/>
            <a:ext cx="4968201" cy="4500032"/>
            <a:chOff x="0" y="0"/>
            <a:chExt cx="1308497" cy="118519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08497" cy="1185194"/>
            </a:xfrm>
            <a:custGeom>
              <a:avLst/>
              <a:gdLst/>
              <a:ahLst/>
              <a:cxnLst/>
              <a:rect l="l" t="t" r="r" b="b"/>
              <a:pathLst>
                <a:path w="1308497" h="1185194">
                  <a:moveTo>
                    <a:pt x="79473" y="0"/>
                  </a:moveTo>
                  <a:lnTo>
                    <a:pt x="1229024" y="0"/>
                  </a:lnTo>
                  <a:cubicBezTo>
                    <a:pt x="1250102" y="0"/>
                    <a:pt x="1270316" y="8373"/>
                    <a:pt x="1285220" y="23277"/>
                  </a:cubicBezTo>
                  <a:cubicBezTo>
                    <a:pt x="1300124" y="38181"/>
                    <a:pt x="1308497" y="58395"/>
                    <a:pt x="1308497" y="79473"/>
                  </a:cubicBezTo>
                  <a:lnTo>
                    <a:pt x="1308497" y="1105721"/>
                  </a:lnTo>
                  <a:cubicBezTo>
                    <a:pt x="1308497" y="1149612"/>
                    <a:pt x="1272916" y="1185194"/>
                    <a:pt x="1229024" y="1185194"/>
                  </a:cubicBezTo>
                  <a:lnTo>
                    <a:pt x="79473" y="1185194"/>
                  </a:lnTo>
                  <a:cubicBezTo>
                    <a:pt x="35581" y="1185194"/>
                    <a:pt x="0" y="1149612"/>
                    <a:pt x="0" y="1105721"/>
                  </a:cubicBezTo>
                  <a:lnTo>
                    <a:pt x="0" y="79473"/>
                  </a:lnTo>
                  <a:cubicBezTo>
                    <a:pt x="0" y="35581"/>
                    <a:pt x="35581" y="0"/>
                    <a:pt x="79473" y="0"/>
                  </a:cubicBezTo>
                  <a:close/>
                </a:path>
              </a:pathLst>
            </a:custGeom>
            <a:solidFill>
              <a:srgbClr val="FFFFFF">
                <a:alpha val="92941"/>
              </a:srgbClr>
            </a:solidFill>
            <a:ln w="9525" cap="rnd">
              <a:solidFill>
                <a:srgbClr val="000000">
                  <a:alpha val="92941"/>
                </a:srgbClr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308497" cy="12232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710666" y="3043596"/>
            <a:ext cx="4968201" cy="4500032"/>
            <a:chOff x="0" y="0"/>
            <a:chExt cx="1308497" cy="118519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08497" cy="1185194"/>
            </a:xfrm>
            <a:custGeom>
              <a:avLst/>
              <a:gdLst/>
              <a:ahLst/>
              <a:cxnLst/>
              <a:rect l="l" t="t" r="r" b="b"/>
              <a:pathLst>
                <a:path w="1308497" h="1185194">
                  <a:moveTo>
                    <a:pt x="79473" y="0"/>
                  </a:moveTo>
                  <a:lnTo>
                    <a:pt x="1229024" y="0"/>
                  </a:lnTo>
                  <a:cubicBezTo>
                    <a:pt x="1250102" y="0"/>
                    <a:pt x="1270316" y="8373"/>
                    <a:pt x="1285220" y="23277"/>
                  </a:cubicBezTo>
                  <a:cubicBezTo>
                    <a:pt x="1300124" y="38181"/>
                    <a:pt x="1308497" y="58395"/>
                    <a:pt x="1308497" y="79473"/>
                  </a:cubicBezTo>
                  <a:lnTo>
                    <a:pt x="1308497" y="1105721"/>
                  </a:lnTo>
                  <a:cubicBezTo>
                    <a:pt x="1308497" y="1149612"/>
                    <a:pt x="1272916" y="1185194"/>
                    <a:pt x="1229024" y="1185194"/>
                  </a:cubicBezTo>
                  <a:lnTo>
                    <a:pt x="79473" y="1185194"/>
                  </a:lnTo>
                  <a:cubicBezTo>
                    <a:pt x="35581" y="1185194"/>
                    <a:pt x="0" y="1149612"/>
                    <a:pt x="0" y="1105721"/>
                  </a:cubicBezTo>
                  <a:lnTo>
                    <a:pt x="0" y="79473"/>
                  </a:lnTo>
                  <a:cubicBezTo>
                    <a:pt x="0" y="35581"/>
                    <a:pt x="35581" y="0"/>
                    <a:pt x="79473" y="0"/>
                  </a:cubicBezTo>
                  <a:close/>
                </a:path>
              </a:pathLst>
            </a:custGeom>
            <a:solidFill>
              <a:srgbClr val="FFFFFF">
                <a:alpha val="92941"/>
              </a:srgbClr>
            </a:solidFill>
            <a:ln w="9525" cap="rnd">
              <a:solidFill>
                <a:srgbClr val="000000">
                  <a:alpha val="92941"/>
                </a:srgbClr>
              </a:solidFill>
              <a:prstDash val="solid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308497" cy="12232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942463" y="6220369"/>
            <a:ext cx="507359" cy="526443"/>
          </a:xfrm>
          <a:custGeom>
            <a:avLst/>
            <a:gdLst/>
            <a:ahLst/>
            <a:cxnLst/>
            <a:rect l="l" t="t" r="r" b="b"/>
            <a:pathLst>
              <a:path w="507359" h="526443">
                <a:moveTo>
                  <a:pt x="0" y="0"/>
                </a:moveTo>
                <a:lnTo>
                  <a:pt x="507359" y="0"/>
                </a:lnTo>
                <a:lnTo>
                  <a:pt x="507359" y="526443"/>
                </a:lnTo>
                <a:lnTo>
                  <a:pt x="0" y="5264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942463" y="4505038"/>
            <a:ext cx="565341" cy="565341"/>
          </a:xfrm>
          <a:custGeom>
            <a:avLst/>
            <a:gdLst/>
            <a:ahLst/>
            <a:cxnLst/>
            <a:rect l="l" t="t" r="r" b="b"/>
            <a:pathLst>
              <a:path w="565341" h="565341">
                <a:moveTo>
                  <a:pt x="0" y="0"/>
                </a:moveTo>
                <a:lnTo>
                  <a:pt x="565342" y="0"/>
                </a:lnTo>
                <a:lnTo>
                  <a:pt x="565342" y="565341"/>
                </a:lnTo>
                <a:lnTo>
                  <a:pt x="0" y="5653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1930713" y="5423208"/>
            <a:ext cx="567567" cy="482432"/>
          </a:xfrm>
          <a:custGeom>
            <a:avLst/>
            <a:gdLst/>
            <a:ahLst/>
            <a:cxnLst/>
            <a:rect l="l" t="t" r="r" b="b"/>
            <a:pathLst>
              <a:path w="567567" h="482432">
                <a:moveTo>
                  <a:pt x="0" y="0"/>
                </a:moveTo>
                <a:lnTo>
                  <a:pt x="567567" y="0"/>
                </a:lnTo>
                <a:lnTo>
                  <a:pt x="567567" y="482432"/>
                </a:lnTo>
                <a:lnTo>
                  <a:pt x="0" y="4824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" name="Freeform 19"/>
          <p:cNvSpPr/>
          <p:nvPr/>
        </p:nvSpPr>
        <p:spPr>
          <a:xfrm>
            <a:off x="1981591" y="3854974"/>
            <a:ext cx="487086" cy="469632"/>
          </a:xfrm>
          <a:custGeom>
            <a:avLst/>
            <a:gdLst/>
            <a:ahLst/>
            <a:cxnLst/>
            <a:rect l="l" t="t" r="r" b="b"/>
            <a:pathLst>
              <a:path w="487086" h="469632">
                <a:moveTo>
                  <a:pt x="0" y="0"/>
                </a:moveTo>
                <a:lnTo>
                  <a:pt x="487086" y="0"/>
                </a:lnTo>
                <a:lnTo>
                  <a:pt x="487086" y="469632"/>
                </a:lnTo>
                <a:lnTo>
                  <a:pt x="0" y="4696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0" name="Freeform 20"/>
          <p:cNvSpPr/>
          <p:nvPr/>
        </p:nvSpPr>
        <p:spPr>
          <a:xfrm>
            <a:off x="11967080" y="3888584"/>
            <a:ext cx="542021" cy="565341"/>
          </a:xfrm>
          <a:custGeom>
            <a:avLst/>
            <a:gdLst/>
            <a:ahLst/>
            <a:cxnLst/>
            <a:rect l="l" t="t" r="r" b="b"/>
            <a:pathLst>
              <a:path w="542021" h="565341">
                <a:moveTo>
                  <a:pt x="0" y="0"/>
                </a:moveTo>
                <a:lnTo>
                  <a:pt x="542021" y="0"/>
                </a:lnTo>
                <a:lnTo>
                  <a:pt x="542021" y="565341"/>
                </a:lnTo>
                <a:lnTo>
                  <a:pt x="0" y="5653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1898746" y="4749609"/>
            <a:ext cx="610355" cy="565341"/>
          </a:xfrm>
          <a:custGeom>
            <a:avLst/>
            <a:gdLst/>
            <a:ahLst/>
            <a:cxnLst/>
            <a:rect l="l" t="t" r="r" b="b"/>
            <a:pathLst>
              <a:path w="610355" h="565341">
                <a:moveTo>
                  <a:pt x="0" y="0"/>
                </a:moveTo>
                <a:lnTo>
                  <a:pt x="610355" y="0"/>
                </a:lnTo>
                <a:lnTo>
                  <a:pt x="610355" y="565341"/>
                </a:lnTo>
                <a:lnTo>
                  <a:pt x="0" y="56534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1921253" y="5655028"/>
            <a:ext cx="565341" cy="565341"/>
          </a:xfrm>
          <a:custGeom>
            <a:avLst/>
            <a:gdLst/>
            <a:ahLst/>
            <a:cxnLst/>
            <a:rect l="l" t="t" r="r" b="b"/>
            <a:pathLst>
              <a:path w="565341" h="565341">
                <a:moveTo>
                  <a:pt x="0" y="0"/>
                </a:moveTo>
                <a:lnTo>
                  <a:pt x="565341" y="0"/>
                </a:lnTo>
                <a:lnTo>
                  <a:pt x="565341" y="565341"/>
                </a:lnTo>
                <a:lnTo>
                  <a:pt x="0" y="56534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1898746" y="6483590"/>
            <a:ext cx="541818" cy="688023"/>
          </a:xfrm>
          <a:custGeom>
            <a:avLst/>
            <a:gdLst/>
            <a:ahLst/>
            <a:cxnLst/>
            <a:rect l="l" t="t" r="r" b="b"/>
            <a:pathLst>
              <a:path w="541818" h="688023">
                <a:moveTo>
                  <a:pt x="0" y="0"/>
                </a:moveTo>
                <a:lnTo>
                  <a:pt x="541818" y="0"/>
                </a:lnTo>
                <a:lnTo>
                  <a:pt x="541818" y="688023"/>
                </a:lnTo>
                <a:lnTo>
                  <a:pt x="0" y="68802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569225" y="422275"/>
            <a:ext cx="7347849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9"/>
              </a:lnSpc>
            </a:pPr>
            <a:r>
              <a:rPr lang="en-US" sz="3999" b="1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Текущая ситуация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618500" y="3960752"/>
            <a:ext cx="3749142" cy="344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00206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763</a:t>
            </a:r>
            <a:r>
              <a:rPr lang="en-US" sz="1800">
                <a:solidFill>
                  <a:srgbClr val="00206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колледжа, </a:t>
            </a:r>
            <a:r>
              <a:rPr lang="en-US" sz="1800" b="1">
                <a:solidFill>
                  <a:srgbClr val="00206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556 тыс.</a:t>
            </a:r>
            <a:r>
              <a:rPr lang="en-US" sz="1800">
                <a:solidFill>
                  <a:srgbClr val="00206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студентов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368579" y="3252728"/>
            <a:ext cx="3749142" cy="479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00206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СИСТЕМА ТиПО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647075" y="4590731"/>
            <a:ext cx="3749142" cy="525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26"/>
              </a:lnSpc>
            </a:pPr>
            <a:r>
              <a:rPr lang="en-US" sz="1800" b="1">
                <a:solidFill>
                  <a:srgbClr val="00206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42,9 тыс.</a:t>
            </a:r>
            <a:r>
              <a:rPr lang="en-US" sz="1800">
                <a:solidFill>
                  <a:srgbClr val="00206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педагогов</a:t>
            </a:r>
          </a:p>
          <a:p>
            <a:pPr algn="l">
              <a:lnSpc>
                <a:spcPts val="1926"/>
              </a:lnSpc>
            </a:pPr>
            <a:r>
              <a:rPr lang="en-US" sz="1800">
                <a:solidFill>
                  <a:srgbClr val="00206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(94% с высшим образованием)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647075" y="5430074"/>
            <a:ext cx="3749142" cy="525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26"/>
              </a:lnSpc>
            </a:pPr>
            <a:r>
              <a:rPr lang="en-US" sz="1800">
                <a:solidFill>
                  <a:srgbClr val="00206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более </a:t>
            </a:r>
            <a:r>
              <a:rPr lang="en-US" sz="1800" b="1">
                <a:solidFill>
                  <a:srgbClr val="00206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8000 </a:t>
            </a:r>
            <a:r>
              <a:rPr lang="en-US" sz="1800">
                <a:solidFill>
                  <a:srgbClr val="00206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образовательных программ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647075" y="6240843"/>
            <a:ext cx="3749142" cy="525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26"/>
              </a:lnSpc>
            </a:pPr>
            <a:r>
              <a:rPr lang="en-US" sz="1800" b="1">
                <a:solidFill>
                  <a:srgbClr val="00206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550+ </a:t>
            </a:r>
            <a:r>
              <a:rPr lang="en-US" sz="1800">
                <a:solidFill>
                  <a:srgbClr val="00206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колледжей, реализующих дуальное обучение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720025" y="4000756"/>
            <a:ext cx="3749142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>
                <a:solidFill>
                  <a:srgbClr val="00206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Глобальные и местные вызовы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720025" y="5734190"/>
            <a:ext cx="3749142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>
                <a:solidFill>
                  <a:srgbClr val="00206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Цифровизация и автоматизация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2720025" y="4730559"/>
            <a:ext cx="3749142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>
                <a:solidFill>
                  <a:srgbClr val="00206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Изменения на рынке труда Казахстана и мира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720025" y="6656152"/>
            <a:ext cx="3749142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>
                <a:solidFill>
                  <a:srgbClr val="00206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Искусственный интеллект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929668" y="4833996"/>
            <a:ext cx="3749142" cy="917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00206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ИМПУЛЬС</a:t>
            </a:r>
          </a:p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00206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ДЛЯ РАЗВИТИЯ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01522" y="-1114950"/>
            <a:ext cx="7335291" cy="2567299"/>
            <a:chOff x="0" y="0"/>
            <a:chExt cx="930920" cy="325815"/>
          </a:xfrm>
        </p:grpSpPr>
        <p:sp>
          <p:nvSpPr>
            <p:cNvPr id="3" name="Freeform 3"/>
            <p:cNvSpPr/>
            <p:nvPr/>
          </p:nvSpPr>
          <p:spPr>
            <a:xfrm>
              <a:off x="16443" y="0"/>
              <a:ext cx="898034" cy="325815"/>
            </a:xfrm>
            <a:custGeom>
              <a:avLst/>
              <a:gdLst/>
              <a:ahLst/>
              <a:cxnLst/>
              <a:rect l="l" t="t" r="r" b="b"/>
              <a:pathLst>
                <a:path w="898034" h="325815">
                  <a:moveTo>
                    <a:pt x="674337" y="0"/>
                  </a:moveTo>
                  <a:lnTo>
                    <a:pt x="20497" y="0"/>
                  </a:lnTo>
                  <a:cubicBezTo>
                    <a:pt x="13049" y="0"/>
                    <a:pt x="6188" y="4040"/>
                    <a:pt x="2574" y="10552"/>
                  </a:cubicBezTo>
                  <a:cubicBezTo>
                    <a:pt x="-1039" y="17065"/>
                    <a:pt x="-836" y="25025"/>
                    <a:pt x="3105" y="31344"/>
                  </a:cubicBezTo>
                  <a:lnTo>
                    <a:pt x="167209" y="294471"/>
                  </a:lnTo>
                  <a:cubicBezTo>
                    <a:pt x="179368" y="313967"/>
                    <a:pt x="200720" y="325815"/>
                    <a:pt x="223697" y="325815"/>
                  </a:cubicBezTo>
                  <a:lnTo>
                    <a:pt x="877537" y="325815"/>
                  </a:lnTo>
                  <a:cubicBezTo>
                    <a:pt x="884984" y="325815"/>
                    <a:pt x="891846" y="321775"/>
                    <a:pt x="895460" y="315263"/>
                  </a:cubicBezTo>
                  <a:cubicBezTo>
                    <a:pt x="899073" y="308751"/>
                    <a:pt x="898870" y="300791"/>
                    <a:pt x="894929" y="294471"/>
                  </a:cubicBezTo>
                  <a:lnTo>
                    <a:pt x="730825" y="31344"/>
                  </a:lnTo>
                  <a:cubicBezTo>
                    <a:pt x="718666" y="11848"/>
                    <a:pt x="697313" y="0"/>
                    <a:pt x="67433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4AAD">
                    <a:alpha val="100000"/>
                  </a:srgbClr>
                </a:gs>
                <a:gs pos="100000">
                  <a:srgbClr val="CB6CE6">
                    <a:alpha val="1000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01600" y="-66675"/>
              <a:ext cx="727720" cy="3924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75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822215" y="-1659968"/>
            <a:ext cx="18379715" cy="3112317"/>
            <a:chOff x="0" y="0"/>
            <a:chExt cx="1673415" cy="283367"/>
          </a:xfrm>
        </p:grpSpPr>
        <p:sp>
          <p:nvSpPr>
            <p:cNvPr id="6" name="Freeform 6"/>
            <p:cNvSpPr/>
            <p:nvPr/>
          </p:nvSpPr>
          <p:spPr>
            <a:xfrm>
              <a:off x="7173" y="0"/>
              <a:ext cx="1659069" cy="283367"/>
            </a:xfrm>
            <a:custGeom>
              <a:avLst/>
              <a:gdLst/>
              <a:ahLst/>
              <a:cxnLst/>
              <a:rect l="l" t="t" r="r" b="b"/>
              <a:pathLst>
                <a:path w="1659069" h="283367">
                  <a:moveTo>
                    <a:pt x="210770" y="0"/>
                  </a:moveTo>
                  <a:lnTo>
                    <a:pt x="1651500" y="0"/>
                  </a:lnTo>
                  <a:cubicBezTo>
                    <a:pt x="1654338" y="0"/>
                    <a:pt x="1656937" y="1587"/>
                    <a:pt x="1658234" y="4112"/>
                  </a:cubicBezTo>
                  <a:cubicBezTo>
                    <a:pt x="1659530" y="6637"/>
                    <a:pt x="1659305" y="9674"/>
                    <a:pt x="1657651" y="11981"/>
                  </a:cubicBezTo>
                  <a:lnTo>
                    <a:pt x="1471634" y="271386"/>
                  </a:lnTo>
                  <a:cubicBezTo>
                    <a:pt x="1466241" y="278906"/>
                    <a:pt x="1457554" y="283367"/>
                    <a:pt x="1448300" y="283367"/>
                  </a:cubicBezTo>
                  <a:lnTo>
                    <a:pt x="7570" y="283367"/>
                  </a:lnTo>
                  <a:cubicBezTo>
                    <a:pt x="4732" y="283367"/>
                    <a:pt x="2132" y="281779"/>
                    <a:pt x="836" y="279255"/>
                  </a:cubicBezTo>
                  <a:cubicBezTo>
                    <a:pt x="-460" y="276730"/>
                    <a:pt x="-236" y="273692"/>
                    <a:pt x="1418" y="271386"/>
                  </a:cubicBezTo>
                  <a:lnTo>
                    <a:pt x="187436" y="11981"/>
                  </a:lnTo>
                  <a:cubicBezTo>
                    <a:pt x="192829" y="4460"/>
                    <a:pt x="201516" y="0"/>
                    <a:pt x="21077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50000">
                  <a:srgbClr val="004AAD">
                    <a:alpha val="100000"/>
                  </a:srgbClr>
                </a:gs>
                <a:gs pos="100000">
                  <a:srgbClr val="01071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66675"/>
              <a:ext cx="1470215" cy="350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2203448">
            <a:off x="16757313" y="43397"/>
            <a:ext cx="1392773" cy="1426047"/>
          </a:xfrm>
          <a:custGeom>
            <a:avLst/>
            <a:gdLst/>
            <a:ahLst/>
            <a:cxnLst/>
            <a:rect l="l" t="t" r="r" b="b"/>
            <a:pathLst>
              <a:path w="1392773" h="1426047">
                <a:moveTo>
                  <a:pt x="0" y="0"/>
                </a:moveTo>
                <a:lnTo>
                  <a:pt x="1392773" y="0"/>
                </a:lnTo>
                <a:lnTo>
                  <a:pt x="1392773" y="1426048"/>
                </a:lnTo>
                <a:lnTo>
                  <a:pt x="0" y="1426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06780" y="422275"/>
            <a:ext cx="12294742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9"/>
              </a:lnSpc>
            </a:pPr>
            <a:r>
              <a:rPr lang="en-US" sz="3999" b="1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ОБНОВЛЕННОЕ СОДЕРЖАНИЕ ОБРАЗОВАНИЯ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893564" y="5882651"/>
            <a:ext cx="14500872" cy="4404349"/>
            <a:chOff x="0" y="0"/>
            <a:chExt cx="19334497" cy="587246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334497" cy="5872465"/>
            </a:xfrm>
            <a:custGeom>
              <a:avLst/>
              <a:gdLst/>
              <a:ahLst/>
              <a:cxnLst/>
              <a:rect l="l" t="t" r="r" b="b"/>
              <a:pathLst>
                <a:path w="19334497" h="5872465">
                  <a:moveTo>
                    <a:pt x="0" y="0"/>
                  </a:moveTo>
                  <a:lnTo>
                    <a:pt x="19334497" y="0"/>
                  </a:lnTo>
                  <a:lnTo>
                    <a:pt x="19334497" y="5872465"/>
                  </a:lnTo>
                  <a:lnTo>
                    <a:pt x="0" y="58724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91" b="-79044"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600908" y="2853724"/>
              <a:ext cx="2127486" cy="7761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98"/>
                </a:lnSpc>
              </a:pPr>
              <a:r>
                <a:rPr lang="en-US" sz="3427" b="1">
                  <a:solidFill>
                    <a:srgbClr val="00206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MAJOR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681119" y="3916321"/>
              <a:ext cx="2483729" cy="91517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just">
                <a:lnSpc>
                  <a:spcPts val="2661"/>
                </a:lnSpc>
                <a:spcBef>
                  <a:spcPct val="0"/>
                </a:spcBef>
              </a:pPr>
              <a:r>
                <a:rPr lang="en-US" sz="2217" u="none" strike="noStrike" dirty="0" err="1">
                  <a:solidFill>
                    <a:srgbClr val="00206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Основная</a:t>
              </a:r>
              <a:endParaRPr lang="en-US" sz="2217" u="none" strike="noStrik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lvl="0" indent="0" algn="just">
                <a:lnSpc>
                  <a:spcPts val="2661"/>
                </a:lnSpc>
                <a:spcBef>
                  <a:spcPct val="0"/>
                </a:spcBef>
              </a:pPr>
              <a:r>
                <a:rPr lang="en-US" sz="2217" u="none" strike="noStrike" dirty="0" err="1">
                  <a:solidFill>
                    <a:srgbClr val="00206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квалификация</a:t>
              </a:r>
              <a:endParaRPr lang="en-US" sz="2217" u="none" strike="noStrik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0191347" y="2864367"/>
              <a:ext cx="2127484" cy="7761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798"/>
                </a:lnSpc>
              </a:pPr>
              <a:r>
                <a:rPr lang="en-US" sz="3427" b="1" dirty="0">
                  <a:solidFill>
                    <a:srgbClr val="00206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MINOR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255657" y="3877916"/>
              <a:ext cx="2865992" cy="91517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2661"/>
                </a:lnSpc>
              </a:pPr>
              <a:r>
                <a:rPr lang="en-US" sz="2217" dirty="0" err="1">
                  <a:solidFill>
                    <a:srgbClr val="00206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Дополнительные</a:t>
              </a:r>
              <a:endParaRPr lang="en-US" sz="2217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just">
                <a:lnSpc>
                  <a:spcPts val="2661"/>
                </a:lnSpc>
              </a:pPr>
              <a:r>
                <a:rPr lang="en-US" sz="2217" dirty="0" err="1">
                  <a:solidFill>
                    <a:srgbClr val="00206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модули</a:t>
              </a:r>
              <a:endParaRPr lang="en-US" sz="2217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772026" y="344469"/>
              <a:ext cx="3746703" cy="467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661"/>
                </a:lnSpc>
              </a:pPr>
              <a:r>
                <a:rPr lang="en-US" sz="2217" b="1">
                  <a:solidFill>
                    <a:srgbClr val="00206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Микроквалификации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4600707" y="4101946"/>
              <a:ext cx="4289376" cy="467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661"/>
                </a:lnSpc>
              </a:pPr>
              <a:r>
                <a:rPr lang="en-US" sz="2217" b="1">
                  <a:solidFill>
                    <a:srgbClr val="00206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Уникальный специалист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1223533" y="3745625"/>
            <a:ext cx="387853" cy="314514"/>
          </a:xfrm>
          <a:custGeom>
            <a:avLst/>
            <a:gdLst/>
            <a:ahLst/>
            <a:cxnLst/>
            <a:rect l="l" t="t" r="r" b="b"/>
            <a:pathLst>
              <a:path w="387853" h="314514">
                <a:moveTo>
                  <a:pt x="0" y="0"/>
                </a:moveTo>
                <a:lnTo>
                  <a:pt x="387853" y="0"/>
                </a:lnTo>
                <a:lnTo>
                  <a:pt x="387853" y="314514"/>
                </a:lnTo>
                <a:lnTo>
                  <a:pt x="0" y="3145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223533" y="4388518"/>
            <a:ext cx="387853" cy="314514"/>
          </a:xfrm>
          <a:custGeom>
            <a:avLst/>
            <a:gdLst/>
            <a:ahLst/>
            <a:cxnLst/>
            <a:rect l="l" t="t" r="r" b="b"/>
            <a:pathLst>
              <a:path w="387853" h="314514">
                <a:moveTo>
                  <a:pt x="0" y="0"/>
                </a:moveTo>
                <a:lnTo>
                  <a:pt x="387853" y="0"/>
                </a:lnTo>
                <a:lnTo>
                  <a:pt x="387853" y="314514"/>
                </a:lnTo>
                <a:lnTo>
                  <a:pt x="0" y="3145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06780" y="1813172"/>
            <a:ext cx="458444" cy="358159"/>
          </a:xfrm>
          <a:custGeom>
            <a:avLst/>
            <a:gdLst/>
            <a:ahLst/>
            <a:cxnLst/>
            <a:rect l="l" t="t" r="r" b="b"/>
            <a:pathLst>
              <a:path w="458444" h="358159">
                <a:moveTo>
                  <a:pt x="0" y="0"/>
                </a:moveTo>
                <a:lnTo>
                  <a:pt x="458444" y="0"/>
                </a:lnTo>
                <a:lnTo>
                  <a:pt x="458444" y="358160"/>
                </a:lnTo>
                <a:lnTo>
                  <a:pt x="0" y="3581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207554" y="2510075"/>
            <a:ext cx="11542449" cy="264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800"/>
              </a:lnSpc>
              <a:spcBef>
                <a:spcPct val="0"/>
              </a:spcBef>
            </a:pPr>
            <a:r>
              <a:rPr lang="en-US" sz="1800" b="1" u="none" strike="noStrike">
                <a:solidFill>
                  <a:srgbClr val="00306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СОЗДАНИЕ НАЦИОНАЛЬНОГО ПОРТФЕЛЯ ЛУЧШИХ ПРАКТИКО-ОРИЕНТИРОВАННЫХ ПРОГРАММ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23533" y="3143165"/>
            <a:ext cx="8170334" cy="264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800"/>
              </a:lnSpc>
              <a:spcBef>
                <a:spcPct val="0"/>
              </a:spcBef>
            </a:pPr>
            <a:r>
              <a:rPr lang="en-US" sz="1800" b="1">
                <a:solidFill>
                  <a:srgbClr val="00306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Ц</a:t>
            </a:r>
            <a:r>
              <a:rPr lang="en-US" sz="1800" b="1" u="none" strike="noStrike">
                <a:solidFill>
                  <a:srgbClr val="00306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ИФРОВОЙ КОНСТРУКТОР ОП + КАТАЛОГ РЕЗУЛЬТАТОВ ОБУЧЕНИЯ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749118" y="3740940"/>
            <a:ext cx="7735304" cy="276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003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АВТОМАТИЧЕСКОЕ ФОРМИРОВАНИЕ ПРОГРАММ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749118" y="4333372"/>
            <a:ext cx="6370005" cy="476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800"/>
              </a:lnSpc>
            </a:pPr>
            <a:r>
              <a:rPr lang="en-US" sz="1500" u="none" strike="noStrike">
                <a:solidFill>
                  <a:srgbClr val="003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ПРОГРАММЫ ВЫСОКОГО КАЧЕСТВА, ОСНОВАННЫЕ НА СОВРЕМЕННЫХ, ПРИЗНАННЫХ ОТРАСЛЬЮ КОМПЕТЕНЦИЯХ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23533" y="1874175"/>
            <a:ext cx="4858081" cy="264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800"/>
              </a:lnSpc>
              <a:spcBef>
                <a:spcPct val="0"/>
              </a:spcBef>
            </a:pPr>
            <a:r>
              <a:rPr lang="en-US" sz="1800" b="1" u="none" strike="noStrike">
                <a:solidFill>
                  <a:srgbClr val="00306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MAJOR+MINOR+МИКРОКВАЛИФИКАЦИИ</a:t>
            </a:r>
          </a:p>
        </p:txBody>
      </p:sp>
      <p:sp>
        <p:nvSpPr>
          <p:cNvPr id="26" name="Freeform 26"/>
          <p:cNvSpPr/>
          <p:nvPr/>
        </p:nvSpPr>
        <p:spPr>
          <a:xfrm>
            <a:off x="506780" y="2458598"/>
            <a:ext cx="458444" cy="358159"/>
          </a:xfrm>
          <a:custGeom>
            <a:avLst/>
            <a:gdLst/>
            <a:ahLst/>
            <a:cxnLst/>
            <a:rect l="l" t="t" r="r" b="b"/>
            <a:pathLst>
              <a:path w="458444" h="358159">
                <a:moveTo>
                  <a:pt x="0" y="0"/>
                </a:moveTo>
                <a:lnTo>
                  <a:pt x="458444" y="0"/>
                </a:lnTo>
                <a:lnTo>
                  <a:pt x="458444" y="358159"/>
                </a:lnTo>
                <a:lnTo>
                  <a:pt x="0" y="3581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506780" y="3091687"/>
            <a:ext cx="458444" cy="358159"/>
          </a:xfrm>
          <a:custGeom>
            <a:avLst/>
            <a:gdLst/>
            <a:ahLst/>
            <a:cxnLst/>
            <a:rect l="l" t="t" r="r" b="b"/>
            <a:pathLst>
              <a:path w="458444" h="358159">
                <a:moveTo>
                  <a:pt x="0" y="0"/>
                </a:moveTo>
                <a:lnTo>
                  <a:pt x="458444" y="0"/>
                </a:lnTo>
                <a:lnTo>
                  <a:pt x="458444" y="358160"/>
                </a:lnTo>
                <a:lnTo>
                  <a:pt x="0" y="3581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1223533" y="5028565"/>
            <a:ext cx="11697223" cy="493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800"/>
              </a:lnSpc>
              <a:spcBef>
                <a:spcPct val="0"/>
              </a:spcBef>
            </a:pPr>
            <a:r>
              <a:rPr lang="en-US" sz="1800" b="1">
                <a:solidFill>
                  <a:srgbClr val="00306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РАЗВИТИЕ </a:t>
            </a:r>
            <a:r>
              <a:rPr lang="en-US" sz="1800" b="1" u="none" strike="noStrike">
                <a:solidFill>
                  <a:srgbClr val="00306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ИНТЕГРИРОВАННЫХ ПРОГРАММ «КОЛЛЕДЖ-ВУЗ-ПРЕДПРИЯТИЕ», ГДЕ КРЕДИТЫ КОЛЛЕДЖА ЗАСЧИТЫВАЮТСЯ В УНИВЕРСИТЕТЕ</a:t>
            </a:r>
          </a:p>
        </p:txBody>
      </p:sp>
      <p:sp>
        <p:nvSpPr>
          <p:cNvPr id="29" name="Freeform 29"/>
          <p:cNvSpPr/>
          <p:nvPr/>
        </p:nvSpPr>
        <p:spPr>
          <a:xfrm>
            <a:off x="574152" y="5081829"/>
            <a:ext cx="458444" cy="358159"/>
          </a:xfrm>
          <a:custGeom>
            <a:avLst/>
            <a:gdLst/>
            <a:ahLst/>
            <a:cxnLst/>
            <a:rect l="l" t="t" r="r" b="b"/>
            <a:pathLst>
              <a:path w="458444" h="358159">
                <a:moveTo>
                  <a:pt x="0" y="0"/>
                </a:moveTo>
                <a:lnTo>
                  <a:pt x="458444" y="0"/>
                </a:lnTo>
                <a:lnTo>
                  <a:pt x="458444" y="358160"/>
                </a:lnTo>
                <a:lnTo>
                  <a:pt x="0" y="3581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01522" y="-1114950"/>
            <a:ext cx="7335291" cy="2567299"/>
            <a:chOff x="0" y="0"/>
            <a:chExt cx="930920" cy="325815"/>
          </a:xfrm>
        </p:grpSpPr>
        <p:sp>
          <p:nvSpPr>
            <p:cNvPr id="3" name="Freeform 3"/>
            <p:cNvSpPr/>
            <p:nvPr/>
          </p:nvSpPr>
          <p:spPr>
            <a:xfrm>
              <a:off x="16443" y="0"/>
              <a:ext cx="898034" cy="325815"/>
            </a:xfrm>
            <a:custGeom>
              <a:avLst/>
              <a:gdLst/>
              <a:ahLst/>
              <a:cxnLst/>
              <a:rect l="l" t="t" r="r" b="b"/>
              <a:pathLst>
                <a:path w="898034" h="325815">
                  <a:moveTo>
                    <a:pt x="674337" y="0"/>
                  </a:moveTo>
                  <a:lnTo>
                    <a:pt x="20497" y="0"/>
                  </a:lnTo>
                  <a:cubicBezTo>
                    <a:pt x="13049" y="0"/>
                    <a:pt x="6188" y="4040"/>
                    <a:pt x="2574" y="10552"/>
                  </a:cubicBezTo>
                  <a:cubicBezTo>
                    <a:pt x="-1039" y="17065"/>
                    <a:pt x="-836" y="25025"/>
                    <a:pt x="3105" y="31344"/>
                  </a:cubicBezTo>
                  <a:lnTo>
                    <a:pt x="167209" y="294471"/>
                  </a:lnTo>
                  <a:cubicBezTo>
                    <a:pt x="179368" y="313967"/>
                    <a:pt x="200720" y="325815"/>
                    <a:pt x="223697" y="325815"/>
                  </a:cubicBezTo>
                  <a:lnTo>
                    <a:pt x="877537" y="325815"/>
                  </a:lnTo>
                  <a:cubicBezTo>
                    <a:pt x="884984" y="325815"/>
                    <a:pt x="891846" y="321775"/>
                    <a:pt x="895460" y="315263"/>
                  </a:cubicBezTo>
                  <a:cubicBezTo>
                    <a:pt x="899073" y="308751"/>
                    <a:pt x="898870" y="300791"/>
                    <a:pt x="894929" y="294471"/>
                  </a:cubicBezTo>
                  <a:lnTo>
                    <a:pt x="730825" y="31344"/>
                  </a:lnTo>
                  <a:cubicBezTo>
                    <a:pt x="718666" y="11848"/>
                    <a:pt x="697313" y="0"/>
                    <a:pt x="67433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4AAD">
                    <a:alpha val="100000"/>
                  </a:srgbClr>
                </a:gs>
                <a:gs pos="100000">
                  <a:srgbClr val="CB6CE6">
                    <a:alpha val="1000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01600" y="-66675"/>
              <a:ext cx="727720" cy="3924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75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822215" y="-1659968"/>
            <a:ext cx="18379715" cy="3112317"/>
            <a:chOff x="0" y="0"/>
            <a:chExt cx="1673415" cy="283367"/>
          </a:xfrm>
        </p:grpSpPr>
        <p:sp>
          <p:nvSpPr>
            <p:cNvPr id="6" name="Freeform 6"/>
            <p:cNvSpPr/>
            <p:nvPr/>
          </p:nvSpPr>
          <p:spPr>
            <a:xfrm>
              <a:off x="7173" y="0"/>
              <a:ext cx="1659069" cy="283367"/>
            </a:xfrm>
            <a:custGeom>
              <a:avLst/>
              <a:gdLst/>
              <a:ahLst/>
              <a:cxnLst/>
              <a:rect l="l" t="t" r="r" b="b"/>
              <a:pathLst>
                <a:path w="1659069" h="283367">
                  <a:moveTo>
                    <a:pt x="210770" y="0"/>
                  </a:moveTo>
                  <a:lnTo>
                    <a:pt x="1651500" y="0"/>
                  </a:lnTo>
                  <a:cubicBezTo>
                    <a:pt x="1654338" y="0"/>
                    <a:pt x="1656937" y="1587"/>
                    <a:pt x="1658234" y="4112"/>
                  </a:cubicBezTo>
                  <a:cubicBezTo>
                    <a:pt x="1659530" y="6637"/>
                    <a:pt x="1659305" y="9674"/>
                    <a:pt x="1657651" y="11981"/>
                  </a:cubicBezTo>
                  <a:lnTo>
                    <a:pt x="1471634" y="271386"/>
                  </a:lnTo>
                  <a:cubicBezTo>
                    <a:pt x="1466241" y="278906"/>
                    <a:pt x="1457554" y="283367"/>
                    <a:pt x="1448300" y="283367"/>
                  </a:cubicBezTo>
                  <a:lnTo>
                    <a:pt x="7570" y="283367"/>
                  </a:lnTo>
                  <a:cubicBezTo>
                    <a:pt x="4732" y="283367"/>
                    <a:pt x="2132" y="281779"/>
                    <a:pt x="836" y="279255"/>
                  </a:cubicBezTo>
                  <a:cubicBezTo>
                    <a:pt x="-460" y="276730"/>
                    <a:pt x="-236" y="273692"/>
                    <a:pt x="1418" y="271386"/>
                  </a:cubicBezTo>
                  <a:lnTo>
                    <a:pt x="187436" y="11981"/>
                  </a:lnTo>
                  <a:cubicBezTo>
                    <a:pt x="192829" y="4460"/>
                    <a:pt x="201516" y="0"/>
                    <a:pt x="21077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50000">
                  <a:srgbClr val="004AAD">
                    <a:alpha val="100000"/>
                  </a:srgbClr>
                </a:gs>
                <a:gs pos="100000">
                  <a:srgbClr val="01071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66675"/>
              <a:ext cx="1470215" cy="350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2203448">
            <a:off x="16757313" y="43397"/>
            <a:ext cx="1392773" cy="1426047"/>
          </a:xfrm>
          <a:custGeom>
            <a:avLst/>
            <a:gdLst/>
            <a:ahLst/>
            <a:cxnLst/>
            <a:rect l="l" t="t" r="r" b="b"/>
            <a:pathLst>
              <a:path w="1392773" h="1426047">
                <a:moveTo>
                  <a:pt x="0" y="0"/>
                </a:moveTo>
                <a:lnTo>
                  <a:pt x="1392773" y="0"/>
                </a:lnTo>
                <a:lnTo>
                  <a:pt x="1392773" y="1426048"/>
                </a:lnTo>
                <a:lnTo>
                  <a:pt x="0" y="1426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799999">
            <a:off x="11028412" y="2359232"/>
            <a:ext cx="1792791" cy="2150274"/>
          </a:xfrm>
          <a:custGeom>
            <a:avLst/>
            <a:gdLst/>
            <a:ahLst/>
            <a:cxnLst/>
            <a:rect l="l" t="t" r="r" b="b"/>
            <a:pathLst>
              <a:path w="1792791" h="2150274">
                <a:moveTo>
                  <a:pt x="0" y="0"/>
                </a:moveTo>
                <a:lnTo>
                  <a:pt x="1792791" y="0"/>
                </a:lnTo>
                <a:lnTo>
                  <a:pt x="1792791" y="2150274"/>
                </a:lnTo>
                <a:lnTo>
                  <a:pt x="0" y="21502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9000000">
            <a:off x="4979660" y="6458844"/>
            <a:ext cx="1792791" cy="2150274"/>
          </a:xfrm>
          <a:custGeom>
            <a:avLst/>
            <a:gdLst/>
            <a:ahLst/>
            <a:cxnLst/>
            <a:rect l="l" t="t" r="r" b="b"/>
            <a:pathLst>
              <a:path w="1792791" h="2150274">
                <a:moveTo>
                  <a:pt x="0" y="0"/>
                </a:moveTo>
                <a:lnTo>
                  <a:pt x="1792791" y="0"/>
                </a:lnTo>
                <a:lnTo>
                  <a:pt x="1792791" y="2150275"/>
                </a:lnTo>
                <a:lnTo>
                  <a:pt x="0" y="2150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399999">
            <a:off x="12193707" y="4415272"/>
            <a:ext cx="1792791" cy="2150274"/>
          </a:xfrm>
          <a:custGeom>
            <a:avLst/>
            <a:gdLst/>
            <a:ahLst/>
            <a:cxnLst/>
            <a:rect l="l" t="t" r="r" b="b"/>
            <a:pathLst>
              <a:path w="1792791" h="2150274">
                <a:moveTo>
                  <a:pt x="0" y="0"/>
                </a:moveTo>
                <a:lnTo>
                  <a:pt x="1792791" y="0"/>
                </a:lnTo>
                <a:lnTo>
                  <a:pt x="1792791" y="2150275"/>
                </a:lnTo>
                <a:lnTo>
                  <a:pt x="0" y="21502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3799803" y="4415272"/>
            <a:ext cx="1792791" cy="2150274"/>
          </a:xfrm>
          <a:custGeom>
            <a:avLst/>
            <a:gdLst/>
            <a:ahLst/>
            <a:cxnLst/>
            <a:rect l="l" t="t" r="r" b="b"/>
            <a:pathLst>
              <a:path w="1792791" h="2150274">
                <a:moveTo>
                  <a:pt x="0" y="0"/>
                </a:moveTo>
                <a:lnTo>
                  <a:pt x="1792791" y="0"/>
                </a:lnTo>
                <a:lnTo>
                  <a:pt x="1792791" y="2150275"/>
                </a:lnTo>
                <a:lnTo>
                  <a:pt x="0" y="21502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9000000">
            <a:off x="11028412" y="6458844"/>
            <a:ext cx="1792791" cy="2150274"/>
          </a:xfrm>
          <a:custGeom>
            <a:avLst/>
            <a:gdLst/>
            <a:ahLst/>
            <a:cxnLst/>
            <a:rect l="l" t="t" r="r" b="b"/>
            <a:pathLst>
              <a:path w="1792791" h="2150274">
                <a:moveTo>
                  <a:pt x="0" y="0"/>
                </a:moveTo>
                <a:lnTo>
                  <a:pt x="1792791" y="0"/>
                </a:lnTo>
                <a:lnTo>
                  <a:pt x="1792791" y="2150275"/>
                </a:lnTo>
                <a:lnTo>
                  <a:pt x="0" y="21502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799999">
            <a:off x="4979660" y="2359232"/>
            <a:ext cx="1792791" cy="2150274"/>
          </a:xfrm>
          <a:custGeom>
            <a:avLst/>
            <a:gdLst/>
            <a:ahLst/>
            <a:cxnLst/>
            <a:rect l="l" t="t" r="r" b="b"/>
            <a:pathLst>
              <a:path w="1792791" h="2150274">
                <a:moveTo>
                  <a:pt x="0" y="0"/>
                </a:moveTo>
                <a:lnTo>
                  <a:pt x="1792791" y="0"/>
                </a:lnTo>
                <a:lnTo>
                  <a:pt x="1792791" y="2150274"/>
                </a:lnTo>
                <a:lnTo>
                  <a:pt x="0" y="215027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700000">
            <a:off x="6654246" y="3607288"/>
            <a:ext cx="4492372" cy="4492372"/>
          </a:xfrm>
          <a:custGeom>
            <a:avLst/>
            <a:gdLst/>
            <a:ahLst/>
            <a:cxnLst/>
            <a:rect l="l" t="t" r="r" b="b"/>
            <a:pathLst>
              <a:path w="4492372" h="4492372">
                <a:moveTo>
                  <a:pt x="0" y="0"/>
                </a:moveTo>
                <a:lnTo>
                  <a:pt x="4492372" y="0"/>
                </a:lnTo>
                <a:lnTo>
                  <a:pt x="4492372" y="4492372"/>
                </a:lnTo>
                <a:lnTo>
                  <a:pt x="0" y="449237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AutoShape 16"/>
          <p:cNvSpPr/>
          <p:nvPr/>
        </p:nvSpPr>
        <p:spPr>
          <a:xfrm>
            <a:off x="6413624" y="4365465"/>
            <a:ext cx="509364" cy="882244"/>
          </a:xfrm>
          <a:prstGeom prst="line">
            <a:avLst/>
          </a:prstGeom>
          <a:ln w="28575" cap="flat">
            <a:solidFill>
              <a:srgbClr val="002060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17" name="AutoShape 17"/>
          <p:cNvSpPr/>
          <p:nvPr/>
        </p:nvSpPr>
        <p:spPr>
          <a:xfrm flipV="1">
            <a:off x="5771336" y="5490409"/>
            <a:ext cx="1151652" cy="0"/>
          </a:xfrm>
          <a:prstGeom prst="line">
            <a:avLst/>
          </a:prstGeom>
          <a:ln w="28575" cap="flat">
            <a:solidFill>
              <a:srgbClr val="002060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18" name="AutoShape 18"/>
          <p:cNvSpPr/>
          <p:nvPr/>
        </p:nvSpPr>
        <p:spPr>
          <a:xfrm flipV="1">
            <a:off x="6413624" y="5733323"/>
            <a:ext cx="509364" cy="869563"/>
          </a:xfrm>
          <a:prstGeom prst="line">
            <a:avLst/>
          </a:prstGeom>
          <a:ln w="28575" cap="flat">
            <a:solidFill>
              <a:srgbClr val="002060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19" name="AutoShape 19"/>
          <p:cNvSpPr/>
          <p:nvPr/>
        </p:nvSpPr>
        <p:spPr>
          <a:xfrm flipH="1">
            <a:off x="10883707" y="4365465"/>
            <a:ext cx="503532" cy="882244"/>
          </a:xfrm>
          <a:prstGeom prst="line">
            <a:avLst/>
          </a:prstGeom>
          <a:ln w="28575" cap="flat">
            <a:solidFill>
              <a:srgbClr val="002060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20" name="AutoShape 20"/>
          <p:cNvSpPr/>
          <p:nvPr/>
        </p:nvSpPr>
        <p:spPr>
          <a:xfrm flipH="1" flipV="1">
            <a:off x="10883707" y="5490409"/>
            <a:ext cx="1131258" cy="0"/>
          </a:xfrm>
          <a:prstGeom prst="line">
            <a:avLst/>
          </a:prstGeom>
          <a:ln w="28575" cap="flat">
            <a:solidFill>
              <a:srgbClr val="002060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21" name="AutoShape 21"/>
          <p:cNvSpPr/>
          <p:nvPr/>
        </p:nvSpPr>
        <p:spPr>
          <a:xfrm flipH="1" flipV="1">
            <a:off x="10883707" y="5733323"/>
            <a:ext cx="503532" cy="869563"/>
          </a:xfrm>
          <a:prstGeom prst="line">
            <a:avLst/>
          </a:prstGeom>
          <a:ln w="28575" cap="flat">
            <a:solidFill>
              <a:srgbClr val="002060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22" name="Freeform 22"/>
          <p:cNvSpPr/>
          <p:nvPr/>
        </p:nvSpPr>
        <p:spPr>
          <a:xfrm>
            <a:off x="11718035" y="3002139"/>
            <a:ext cx="593861" cy="544125"/>
          </a:xfrm>
          <a:custGeom>
            <a:avLst/>
            <a:gdLst/>
            <a:ahLst/>
            <a:cxnLst/>
            <a:rect l="l" t="t" r="r" b="b"/>
            <a:pathLst>
              <a:path w="593861" h="544125">
                <a:moveTo>
                  <a:pt x="0" y="0"/>
                </a:moveTo>
                <a:lnTo>
                  <a:pt x="593861" y="0"/>
                </a:lnTo>
                <a:lnTo>
                  <a:pt x="593861" y="544125"/>
                </a:lnTo>
                <a:lnTo>
                  <a:pt x="0" y="54412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5416076" y="2917455"/>
            <a:ext cx="710518" cy="628809"/>
          </a:xfrm>
          <a:custGeom>
            <a:avLst/>
            <a:gdLst/>
            <a:ahLst/>
            <a:cxnLst/>
            <a:rect l="l" t="t" r="r" b="b"/>
            <a:pathLst>
              <a:path w="710518" h="628809">
                <a:moveTo>
                  <a:pt x="0" y="0"/>
                </a:moveTo>
                <a:lnTo>
                  <a:pt x="710519" y="0"/>
                </a:lnTo>
                <a:lnTo>
                  <a:pt x="710519" y="628809"/>
                </a:lnTo>
                <a:lnTo>
                  <a:pt x="0" y="62880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5453763" y="7434555"/>
            <a:ext cx="635146" cy="593861"/>
          </a:xfrm>
          <a:custGeom>
            <a:avLst/>
            <a:gdLst/>
            <a:ahLst/>
            <a:cxnLst/>
            <a:rect l="l" t="t" r="r" b="b"/>
            <a:pathLst>
              <a:path w="635146" h="593861">
                <a:moveTo>
                  <a:pt x="0" y="0"/>
                </a:moveTo>
                <a:lnTo>
                  <a:pt x="635145" y="0"/>
                </a:lnTo>
                <a:lnTo>
                  <a:pt x="635145" y="593861"/>
                </a:lnTo>
                <a:lnTo>
                  <a:pt x="0" y="59386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4072972" y="5100312"/>
            <a:ext cx="822198" cy="767727"/>
          </a:xfrm>
          <a:custGeom>
            <a:avLst/>
            <a:gdLst/>
            <a:ahLst/>
            <a:cxnLst/>
            <a:rect l="l" t="t" r="r" b="b"/>
            <a:pathLst>
              <a:path w="822198" h="767727">
                <a:moveTo>
                  <a:pt x="0" y="0"/>
                </a:moveTo>
                <a:lnTo>
                  <a:pt x="822198" y="0"/>
                </a:lnTo>
                <a:lnTo>
                  <a:pt x="822198" y="767727"/>
                </a:lnTo>
                <a:lnTo>
                  <a:pt x="0" y="76772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1718035" y="7347062"/>
            <a:ext cx="628549" cy="681354"/>
          </a:xfrm>
          <a:custGeom>
            <a:avLst/>
            <a:gdLst/>
            <a:ahLst/>
            <a:cxnLst/>
            <a:rect l="l" t="t" r="r" b="b"/>
            <a:pathLst>
              <a:path w="628549" h="681354">
                <a:moveTo>
                  <a:pt x="0" y="0"/>
                </a:moveTo>
                <a:lnTo>
                  <a:pt x="628549" y="0"/>
                </a:lnTo>
                <a:lnTo>
                  <a:pt x="628549" y="681354"/>
                </a:lnTo>
                <a:lnTo>
                  <a:pt x="0" y="681354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2915218" y="5065427"/>
            <a:ext cx="814095" cy="814095"/>
          </a:xfrm>
          <a:custGeom>
            <a:avLst/>
            <a:gdLst/>
            <a:ahLst/>
            <a:cxnLst/>
            <a:rect l="l" t="t" r="r" b="b"/>
            <a:pathLst>
              <a:path w="814095" h="814095">
                <a:moveTo>
                  <a:pt x="0" y="0"/>
                </a:moveTo>
                <a:lnTo>
                  <a:pt x="814095" y="0"/>
                </a:lnTo>
                <a:lnTo>
                  <a:pt x="814095" y="814095"/>
                </a:lnTo>
                <a:lnTo>
                  <a:pt x="0" y="814095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7765132" y="4594014"/>
            <a:ext cx="2150481" cy="1921992"/>
          </a:xfrm>
          <a:custGeom>
            <a:avLst/>
            <a:gdLst/>
            <a:ahLst/>
            <a:cxnLst/>
            <a:rect l="l" t="t" r="r" b="b"/>
            <a:pathLst>
              <a:path w="2150481" h="1921992">
                <a:moveTo>
                  <a:pt x="0" y="0"/>
                </a:moveTo>
                <a:lnTo>
                  <a:pt x="2150481" y="0"/>
                </a:lnTo>
                <a:lnTo>
                  <a:pt x="2150481" y="1921992"/>
                </a:lnTo>
                <a:lnTo>
                  <a:pt x="0" y="1921992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407262" y="168700"/>
            <a:ext cx="12294742" cy="11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9"/>
              </a:lnSpc>
            </a:pPr>
            <a:r>
              <a:rPr lang="en-US" sz="3999" b="1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НЕПРЕРЫВНОЕ ПРОФЕССИОНАЛЬНОЕ РАЗВИТИЕ ПЕДАГОГОВ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-133427" y="5061785"/>
            <a:ext cx="3627596" cy="809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100"/>
              </a:lnSpc>
              <a:spcBef>
                <a:spcPct val="0"/>
              </a:spcBef>
            </a:pPr>
            <a:r>
              <a:rPr lang="en-US" sz="1500" b="1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РА</a:t>
            </a:r>
            <a:r>
              <a:rPr lang="en-US" sz="1500" b="1" u="none" strike="noStrike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ЗВИТИЕ ЦИФРОВОЙ ГРАМОТНОСТИ, ИИ И ЗЕЛЕНЫХ НАВЫКОВ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3152622" y="7569561"/>
            <a:ext cx="5135378" cy="276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100"/>
              </a:lnSpc>
              <a:spcBef>
                <a:spcPct val="0"/>
              </a:spcBef>
            </a:pPr>
            <a:r>
              <a:rPr lang="en-US" sz="1500" b="1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СТАЖ</a:t>
            </a:r>
            <a:r>
              <a:rPr lang="en-US" sz="1500" b="1" u="none" strike="noStrike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ИРОВКИ НА ПРЕДПРИЯТИЯХ И КОЛЛЕДЖАХ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07262" y="7386930"/>
            <a:ext cx="4275390" cy="809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100"/>
              </a:lnSpc>
              <a:spcBef>
                <a:spcPct val="0"/>
              </a:spcBef>
            </a:pPr>
            <a:r>
              <a:rPr lang="en-US" sz="1500" b="1" u="none" strike="noStrike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ПРОВЕДЕНИЕ КУРСОВ ПОВЫШЕНИЯ КВАЛИФИКАЦИИ ПО ПРИОРИТЕТНЫМ НАПРАВЛЕНИЯМ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680371" y="2823462"/>
            <a:ext cx="3002280" cy="542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100"/>
              </a:lnSpc>
              <a:spcBef>
                <a:spcPct val="0"/>
              </a:spcBef>
            </a:pPr>
            <a:r>
              <a:rPr lang="en-US" sz="1500" b="1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РАЗВИТИЕ СИСТЕМЫ НАСТАВНИЧЕСТВА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353409" y="2823462"/>
            <a:ext cx="4551616" cy="542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100"/>
              </a:lnSpc>
              <a:spcBef>
                <a:spcPct val="0"/>
              </a:spcBef>
            </a:pPr>
            <a:r>
              <a:rPr lang="en-US" sz="1500" b="1" u="none" strike="noStrike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ДИАГНОСТИКА И ОТСЛЕЖОВАНИЕ ДОСТИЖЕНИЙ ПЕДАГОГОВ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4428912" y="5043850"/>
            <a:ext cx="3642606" cy="809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100"/>
              </a:lnSpc>
              <a:spcBef>
                <a:spcPct val="0"/>
              </a:spcBef>
            </a:pPr>
            <a:r>
              <a:rPr lang="en-US" sz="1500" b="1" u="none" strike="noStrike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ПРИВЛЕЧЕНИЕ СПЕЦИАЛИСТОВ С ПРОИЗВОДСТВА С ДОПЛАТОЙ +35% К ЗАРАБОТНОЙ ПЛАТЕ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01522" y="-1114950"/>
            <a:ext cx="7335291" cy="2567299"/>
            <a:chOff x="0" y="0"/>
            <a:chExt cx="930920" cy="325815"/>
          </a:xfrm>
        </p:grpSpPr>
        <p:sp>
          <p:nvSpPr>
            <p:cNvPr id="3" name="Freeform 3"/>
            <p:cNvSpPr/>
            <p:nvPr/>
          </p:nvSpPr>
          <p:spPr>
            <a:xfrm>
              <a:off x="16443" y="0"/>
              <a:ext cx="898034" cy="325815"/>
            </a:xfrm>
            <a:custGeom>
              <a:avLst/>
              <a:gdLst/>
              <a:ahLst/>
              <a:cxnLst/>
              <a:rect l="l" t="t" r="r" b="b"/>
              <a:pathLst>
                <a:path w="898034" h="325815">
                  <a:moveTo>
                    <a:pt x="674337" y="0"/>
                  </a:moveTo>
                  <a:lnTo>
                    <a:pt x="20497" y="0"/>
                  </a:lnTo>
                  <a:cubicBezTo>
                    <a:pt x="13049" y="0"/>
                    <a:pt x="6188" y="4040"/>
                    <a:pt x="2574" y="10552"/>
                  </a:cubicBezTo>
                  <a:cubicBezTo>
                    <a:pt x="-1039" y="17065"/>
                    <a:pt x="-836" y="25025"/>
                    <a:pt x="3105" y="31344"/>
                  </a:cubicBezTo>
                  <a:lnTo>
                    <a:pt x="167209" y="294471"/>
                  </a:lnTo>
                  <a:cubicBezTo>
                    <a:pt x="179368" y="313967"/>
                    <a:pt x="200720" y="325815"/>
                    <a:pt x="223697" y="325815"/>
                  </a:cubicBezTo>
                  <a:lnTo>
                    <a:pt x="877537" y="325815"/>
                  </a:lnTo>
                  <a:cubicBezTo>
                    <a:pt x="884984" y="325815"/>
                    <a:pt x="891846" y="321775"/>
                    <a:pt x="895460" y="315263"/>
                  </a:cubicBezTo>
                  <a:cubicBezTo>
                    <a:pt x="899073" y="308751"/>
                    <a:pt x="898870" y="300791"/>
                    <a:pt x="894929" y="294471"/>
                  </a:cubicBezTo>
                  <a:lnTo>
                    <a:pt x="730825" y="31344"/>
                  </a:lnTo>
                  <a:cubicBezTo>
                    <a:pt x="718666" y="11848"/>
                    <a:pt x="697313" y="0"/>
                    <a:pt x="67433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4AAD">
                    <a:alpha val="100000"/>
                  </a:srgbClr>
                </a:gs>
                <a:gs pos="100000">
                  <a:srgbClr val="CB6CE6">
                    <a:alpha val="1000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01600" y="-66675"/>
              <a:ext cx="727720" cy="3924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75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822215" y="-1659968"/>
            <a:ext cx="18379715" cy="3112317"/>
            <a:chOff x="0" y="0"/>
            <a:chExt cx="1673415" cy="283367"/>
          </a:xfrm>
        </p:grpSpPr>
        <p:sp>
          <p:nvSpPr>
            <p:cNvPr id="6" name="Freeform 6"/>
            <p:cNvSpPr/>
            <p:nvPr/>
          </p:nvSpPr>
          <p:spPr>
            <a:xfrm>
              <a:off x="7173" y="0"/>
              <a:ext cx="1659069" cy="283367"/>
            </a:xfrm>
            <a:custGeom>
              <a:avLst/>
              <a:gdLst/>
              <a:ahLst/>
              <a:cxnLst/>
              <a:rect l="l" t="t" r="r" b="b"/>
              <a:pathLst>
                <a:path w="1659069" h="283367">
                  <a:moveTo>
                    <a:pt x="210770" y="0"/>
                  </a:moveTo>
                  <a:lnTo>
                    <a:pt x="1651500" y="0"/>
                  </a:lnTo>
                  <a:cubicBezTo>
                    <a:pt x="1654338" y="0"/>
                    <a:pt x="1656937" y="1587"/>
                    <a:pt x="1658234" y="4112"/>
                  </a:cubicBezTo>
                  <a:cubicBezTo>
                    <a:pt x="1659530" y="6637"/>
                    <a:pt x="1659305" y="9674"/>
                    <a:pt x="1657651" y="11981"/>
                  </a:cubicBezTo>
                  <a:lnTo>
                    <a:pt x="1471634" y="271386"/>
                  </a:lnTo>
                  <a:cubicBezTo>
                    <a:pt x="1466241" y="278906"/>
                    <a:pt x="1457554" y="283367"/>
                    <a:pt x="1448300" y="283367"/>
                  </a:cubicBezTo>
                  <a:lnTo>
                    <a:pt x="7570" y="283367"/>
                  </a:lnTo>
                  <a:cubicBezTo>
                    <a:pt x="4732" y="283367"/>
                    <a:pt x="2132" y="281779"/>
                    <a:pt x="836" y="279255"/>
                  </a:cubicBezTo>
                  <a:cubicBezTo>
                    <a:pt x="-460" y="276730"/>
                    <a:pt x="-236" y="273692"/>
                    <a:pt x="1418" y="271386"/>
                  </a:cubicBezTo>
                  <a:lnTo>
                    <a:pt x="187436" y="11981"/>
                  </a:lnTo>
                  <a:cubicBezTo>
                    <a:pt x="192829" y="4460"/>
                    <a:pt x="201516" y="0"/>
                    <a:pt x="21077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50000">
                  <a:srgbClr val="004AAD">
                    <a:alpha val="100000"/>
                  </a:srgbClr>
                </a:gs>
                <a:gs pos="100000">
                  <a:srgbClr val="01071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66675"/>
              <a:ext cx="1470215" cy="350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2203448">
            <a:off x="16757313" y="43397"/>
            <a:ext cx="1392773" cy="1426047"/>
          </a:xfrm>
          <a:custGeom>
            <a:avLst/>
            <a:gdLst/>
            <a:ahLst/>
            <a:cxnLst/>
            <a:rect l="l" t="t" r="r" b="b"/>
            <a:pathLst>
              <a:path w="1392773" h="1426047">
                <a:moveTo>
                  <a:pt x="0" y="0"/>
                </a:moveTo>
                <a:lnTo>
                  <a:pt x="1392773" y="0"/>
                </a:lnTo>
                <a:lnTo>
                  <a:pt x="1392773" y="1426048"/>
                </a:lnTo>
                <a:lnTo>
                  <a:pt x="0" y="1426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61369" y="1959165"/>
            <a:ext cx="8518923" cy="5344418"/>
          </a:xfrm>
          <a:custGeom>
            <a:avLst/>
            <a:gdLst/>
            <a:ahLst/>
            <a:cxnLst/>
            <a:rect l="l" t="t" r="r" b="b"/>
            <a:pathLst>
              <a:path w="8518923" h="5344418">
                <a:moveTo>
                  <a:pt x="0" y="0"/>
                </a:moveTo>
                <a:lnTo>
                  <a:pt x="8518923" y="0"/>
                </a:lnTo>
                <a:lnTo>
                  <a:pt x="8518923" y="5344418"/>
                </a:lnTo>
                <a:lnTo>
                  <a:pt x="0" y="53444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8490" t="-46365" r="-7861" b="-46115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07262" y="7741733"/>
            <a:ext cx="17166192" cy="1910344"/>
          </a:xfrm>
          <a:custGeom>
            <a:avLst/>
            <a:gdLst/>
            <a:ahLst/>
            <a:cxnLst/>
            <a:rect l="l" t="t" r="r" b="b"/>
            <a:pathLst>
              <a:path w="17166192" h="1910344">
                <a:moveTo>
                  <a:pt x="0" y="0"/>
                </a:moveTo>
                <a:lnTo>
                  <a:pt x="17166192" y="0"/>
                </a:lnTo>
                <a:lnTo>
                  <a:pt x="17166192" y="1910344"/>
                </a:lnTo>
                <a:lnTo>
                  <a:pt x="0" y="19103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918" t="-420422" r="-3918" b="-20422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233932" y="8740791"/>
            <a:ext cx="415121" cy="389459"/>
          </a:xfrm>
          <a:custGeom>
            <a:avLst/>
            <a:gdLst/>
            <a:ahLst/>
            <a:cxnLst/>
            <a:rect l="l" t="t" r="r" b="b"/>
            <a:pathLst>
              <a:path w="415121" h="389459">
                <a:moveTo>
                  <a:pt x="0" y="0"/>
                </a:moveTo>
                <a:lnTo>
                  <a:pt x="415120" y="0"/>
                </a:lnTo>
                <a:lnTo>
                  <a:pt x="415120" y="389459"/>
                </a:lnTo>
                <a:lnTo>
                  <a:pt x="0" y="3894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206684" y="8763061"/>
            <a:ext cx="558326" cy="436193"/>
          </a:xfrm>
          <a:custGeom>
            <a:avLst/>
            <a:gdLst/>
            <a:ahLst/>
            <a:cxnLst/>
            <a:rect l="l" t="t" r="r" b="b"/>
            <a:pathLst>
              <a:path w="558326" h="436193">
                <a:moveTo>
                  <a:pt x="0" y="0"/>
                </a:moveTo>
                <a:lnTo>
                  <a:pt x="558327" y="0"/>
                </a:lnTo>
                <a:lnTo>
                  <a:pt x="558327" y="436193"/>
                </a:lnTo>
                <a:lnTo>
                  <a:pt x="0" y="4361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233932" y="8017958"/>
            <a:ext cx="415121" cy="389459"/>
          </a:xfrm>
          <a:custGeom>
            <a:avLst/>
            <a:gdLst/>
            <a:ahLst/>
            <a:cxnLst/>
            <a:rect l="l" t="t" r="r" b="b"/>
            <a:pathLst>
              <a:path w="415121" h="389459">
                <a:moveTo>
                  <a:pt x="0" y="0"/>
                </a:moveTo>
                <a:lnTo>
                  <a:pt x="415120" y="0"/>
                </a:lnTo>
                <a:lnTo>
                  <a:pt x="415120" y="389458"/>
                </a:lnTo>
                <a:lnTo>
                  <a:pt x="0" y="3894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9665806" y="1924832"/>
            <a:ext cx="7444994" cy="5344418"/>
            <a:chOff x="0" y="0"/>
            <a:chExt cx="1030856" cy="74000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30856" cy="740004"/>
            </a:xfrm>
            <a:custGeom>
              <a:avLst/>
              <a:gdLst/>
              <a:ahLst/>
              <a:cxnLst/>
              <a:rect l="l" t="t" r="r" b="b"/>
              <a:pathLst>
                <a:path w="1030856" h="740004">
                  <a:moveTo>
                    <a:pt x="0" y="0"/>
                  </a:moveTo>
                  <a:lnTo>
                    <a:pt x="1030856" y="0"/>
                  </a:lnTo>
                  <a:lnTo>
                    <a:pt x="1030856" y="740004"/>
                  </a:lnTo>
                  <a:lnTo>
                    <a:pt x="0" y="740004"/>
                  </a:lnTo>
                  <a:close/>
                </a:path>
              </a:pathLst>
            </a:custGeom>
            <a:blipFill>
              <a:blip r:embed="rId10"/>
              <a:stretch>
                <a:fillRect r="-9596"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407262" y="422275"/>
            <a:ext cx="12294742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9"/>
              </a:lnSpc>
            </a:pPr>
            <a:r>
              <a:rPr lang="en-US" sz="3999" b="1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ИННОВАЦИОННЫЙ МЕНЕДЖМЕНТ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91352" y="2319283"/>
            <a:ext cx="3226871" cy="527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000"/>
              </a:lnSpc>
              <a:spcBef>
                <a:spcPct val="0"/>
              </a:spcBef>
            </a:pPr>
            <a:r>
              <a:rPr lang="en-US" sz="2000" b="1">
                <a:solidFill>
                  <a:srgbClr val="00306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КОРПОРАТИВНОЕ УПРАВЛЕНИЕ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35353" y="3125415"/>
            <a:ext cx="3763444" cy="559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000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Прям</a:t>
            </a:r>
            <a:r>
              <a:rPr lang="en-US" sz="1599" u="none" strike="noStrike">
                <a:solidFill>
                  <a:srgbClr val="0000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ое участие бизнеса в операционной и стратегической деятельности колледжей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133959" y="2247701"/>
            <a:ext cx="3008233" cy="527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000"/>
              </a:lnSpc>
              <a:spcBef>
                <a:spcPct val="0"/>
              </a:spcBef>
            </a:pPr>
            <a:r>
              <a:rPr lang="en-US" sz="2000" b="1">
                <a:solidFill>
                  <a:srgbClr val="00306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KPI И ПЕРСОНАЛЬНАЯ ОТВЕТСТВЕННОСТЬ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206199" y="3125415"/>
            <a:ext cx="3935993" cy="835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000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Привязка оценки к конкретным результатам: уровню трудоустройства по специальности, объему привлеченных инвестиций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734536" y="5216994"/>
            <a:ext cx="3105823" cy="279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000"/>
              </a:lnSpc>
              <a:spcBef>
                <a:spcPct val="0"/>
              </a:spcBef>
            </a:pPr>
            <a:r>
              <a:rPr lang="en-US" sz="2000" b="1">
                <a:solidFill>
                  <a:srgbClr val="00306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КОММЕРЦИАЛИЗАЦИЯ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03556" y="5914981"/>
            <a:ext cx="3763444" cy="559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000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Право зарабатывать на продукции и реинвестировать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258956" y="5265546"/>
            <a:ext cx="3105823" cy="279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000"/>
              </a:lnSpc>
              <a:spcBef>
                <a:spcPct val="0"/>
              </a:spcBef>
            </a:pPr>
            <a:r>
              <a:rPr lang="en-US" sz="2000" b="1">
                <a:solidFill>
                  <a:srgbClr val="00306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АНАЛИТИКА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338499" y="5914981"/>
            <a:ext cx="3803693" cy="1111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000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Обучение руководителей работе с большими данными для анализа рынка труда и прогнозирования потребностей в кадрах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754206" y="8840187"/>
            <a:ext cx="1623420" cy="300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100"/>
              </a:lnSpc>
              <a:spcBef>
                <a:spcPct val="0"/>
              </a:spcBef>
            </a:pPr>
            <a:r>
              <a:rPr lang="en-US" sz="2100">
                <a:solidFill>
                  <a:srgbClr val="003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КОЛЛЕДЖ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869786" y="8840187"/>
            <a:ext cx="10069421" cy="300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100"/>
              </a:lnSpc>
              <a:spcBef>
                <a:spcPct val="0"/>
              </a:spcBef>
            </a:pPr>
            <a:r>
              <a:rPr lang="en-US" sz="2100" b="1">
                <a:solidFill>
                  <a:srgbClr val="00306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ОТРАСЛЕВОЙ ХАБ, АКТИВНЫЙ СУБЪЕКТ РЕГИОНАЛЬНОЙ ЭКОНОМИКИ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742601" y="8079756"/>
            <a:ext cx="4920407" cy="300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100"/>
              </a:lnSpc>
              <a:spcBef>
                <a:spcPct val="0"/>
              </a:spcBef>
            </a:pPr>
            <a:r>
              <a:rPr lang="en-US" sz="2100">
                <a:solidFill>
                  <a:srgbClr val="003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ПУЛ РУКОВОДИТЕЛЕЙ НОВОГО ТИПА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01522" y="-1114950"/>
            <a:ext cx="7335291" cy="2567299"/>
            <a:chOff x="0" y="0"/>
            <a:chExt cx="930920" cy="325815"/>
          </a:xfrm>
        </p:grpSpPr>
        <p:sp>
          <p:nvSpPr>
            <p:cNvPr id="3" name="Freeform 3"/>
            <p:cNvSpPr/>
            <p:nvPr/>
          </p:nvSpPr>
          <p:spPr>
            <a:xfrm>
              <a:off x="16443" y="0"/>
              <a:ext cx="898034" cy="325815"/>
            </a:xfrm>
            <a:custGeom>
              <a:avLst/>
              <a:gdLst/>
              <a:ahLst/>
              <a:cxnLst/>
              <a:rect l="l" t="t" r="r" b="b"/>
              <a:pathLst>
                <a:path w="898034" h="325815">
                  <a:moveTo>
                    <a:pt x="674337" y="0"/>
                  </a:moveTo>
                  <a:lnTo>
                    <a:pt x="20497" y="0"/>
                  </a:lnTo>
                  <a:cubicBezTo>
                    <a:pt x="13049" y="0"/>
                    <a:pt x="6188" y="4040"/>
                    <a:pt x="2574" y="10552"/>
                  </a:cubicBezTo>
                  <a:cubicBezTo>
                    <a:pt x="-1039" y="17065"/>
                    <a:pt x="-836" y="25025"/>
                    <a:pt x="3105" y="31344"/>
                  </a:cubicBezTo>
                  <a:lnTo>
                    <a:pt x="167209" y="294471"/>
                  </a:lnTo>
                  <a:cubicBezTo>
                    <a:pt x="179368" y="313967"/>
                    <a:pt x="200720" y="325815"/>
                    <a:pt x="223697" y="325815"/>
                  </a:cubicBezTo>
                  <a:lnTo>
                    <a:pt x="877537" y="325815"/>
                  </a:lnTo>
                  <a:cubicBezTo>
                    <a:pt x="884984" y="325815"/>
                    <a:pt x="891846" y="321775"/>
                    <a:pt x="895460" y="315263"/>
                  </a:cubicBezTo>
                  <a:cubicBezTo>
                    <a:pt x="899073" y="308751"/>
                    <a:pt x="898870" y="300791"/>
                    <a:pt x="894929" y="294471"/>
                  </a:cubicBezTo>
                  <a:lnTo>
                    <a:pt x="730825" y="31344"/>
                  </a:lnTo>
                  <a:cubicBezTo>
                    <a:pt x="718666" y="11848"/>
                    <a:pt x="697313" y="0"/>
                    <a:pt x="67433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4AAD">
                    <a:alpha val="100000"/>
                  </a:srgbClr>
                </a:gs>
                <a:gs pos="100000">
                  <a:srgbClr val="CB6CE6">
                    <a:alpha val="1000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01600" y="-66675"/>
              <a:ext cx="727720" cy="3924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75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822215" y="-1659968"/>
            <a:ext cx="18379715" cy="3112317"/>
            <a:chOff x="0" y="0"/>
            <a:chExt cx="1673415" cy="283367"/>
          </a:xfrm>
        </p:grpSpPr>
        <p:sp>
          <p:nvSpPr>
            <p:cNvPr id="6" name="Freeform 6"/>
            <p:cNvSpPr/>
            <p:nvPr/>
          </p:nvSpPr>
          <p:spPr>
            <a:xfrm>
              <a:off x="7173" y="0"/>
              <a:ext cx="1659069" cy="283367"/>
            </a:xfrm>
            <a:custGeom>
              <a:avLst/>
              <a:gdLst/>
              <a:ahLst/>
              <a:cxnLst/>
              <a:rect l="l" t="t" r="r" b="b"/>
              <a:pathLst>
                <a:path w="1659069" h="283367">
                  <a:moveTo>
                    <a:pt x="210770" y="0"/>
                  </a:moveTo>
                  <a:lnTo>
                    <a:pt x="1651500" y="0"/>
                  </a:lnTo>
                  <a:cubicBezTo>
                    <a:pt x="1654338" y="0"/>
                    <a:pt x="1656937" y="1587"/>
                    <a:pt x="1658234" y="4112"/>
                  </a:cubicBezTo>
                  <a:cubicBezTo>
                    <a:pt x="1659530" y="6637"/>
                    <a:pt x="1659305" y="9674"/>
                    <a:pt x="1657651" y="11981"/>
                  </a:cubicBezTo>
                  <a:lnTo>
                    <a:pt x="1471634" y="271386"/>
                  </a:lnTo>
                  <a:cubicBezTo>
                    <a:pt x="1466241" y="278906"/>
                    <a:pt x="1457554" y="283367"/>
                    <a:pt x="1448300" y="283367"/>
                  </a:cubicBezTo>
                  <a:lnTo>
                    <a:pt x="7570" y="283367"/>
                  </a:lnTo>
                  <a:cubicBezTo>
                    <a:pt x="4732" y="283367"/>
                    <a:pt x="2132" y="281779"/>
                    <a:pt x="836" y="279255"/>
                  </a:cubicBezTo>
                  <a:cubicBezTo>
                    <a:pt x="-460" y="276730"/>
                    <a:pt x="-236" y="273692"/>
                    <a:pt x="1418" y="271386"/>
                  </a:cubicBezTo>
                  <a:lnTo>
                    <a:pt x="187436" y="11981"/>
                  </a:lnTo>
                  <a:cubicBezTo>
                    <a:pt x="192829" y="4460"/>
                    <a:pt x="201516" y="0"/>
                    <a:pt x="21077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50000">
                  <a:srgbClr val="004AAD">
                    <a:alpha val="100000"/>
                  </a:srgbClr>
                </a:gs>
                <a:gs pos="100000">
                  <a:srgbClr val="01071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66675"/>
              <a:ext cx="1470215" cy="350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2203448">
            <a:off x="16757313" y="43397"/>
            <a:ext cx="1392773" cy="1426047"/>
          </a:xfrm>
          <a:custGeom>
            <a:avLst/>
            <a:gdLst/>
            <a:ahLst/>
            <a:cxnLst/>
            <a:rect l="l" t="t" r="r" b="b"/>
            <a:pathLst>
              <a:path w="1392773" h="1426047">
                <a:moveTo>
                  <a:pt x="0" y="0"/>
                </a:moveTo>
                <a:lnTo>
                  <a:pt x="1392773" y="0"/>
                </a:lnTo>
                <a:lnTo>
                  <a:pt x="1392773" y="1426048"/>
                </a:lnTo>
                <a:lnTo>
                  <a:pt x="0" y="1426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283650" y="3839499"/>
            <a:ext cx="4017865" cy="714206"/>
            <a:chOff x="0" y="0"/>
            <a:chExt cx="1019974" cy="1813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19974" cy="181308"/>
            </a:xfrm>
            <a:custGeom>
              <a:avLst/>
              <a:gdLst/>
              <a:ahLst/>
              <a:cxnLst/>
              <a:rect l="l" t="t" r="r" b="b"/>
              <a:pathLst>
                <a:path w="1019974" h="181308">
                  <a:moveTo>
                    <a:pt x="0" y="0"/>
                  </a:moveTo>
                  <a:lnTo>
                    <a:pt x="1019974" y="0"/>
                  </a:lnTo>
                  <a:lnTo>
                    <a:pt x="1019974" y="181308"/>
                  </a:lnTo>
                  <a:lnTo>
                    <a:pt x="0" y="181308"/>
                  </a:lnTo>
                  <a:close/>
                </a:path>
              </a:pathLst>
            </a:custGeom>
            <a:solidFill>
              <a:srgbClr val="7E67F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1019974" cy="181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3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283650" y="4692052"/>
            <a:ext cx="5107586" cy="714206"/>
            <a:chOff x="0" y="0"/>
            <a:chExt cx="1296610" cy="18130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96610" cy="181308"/>
            </a:xfrm>
            <a:custGeom>
              <a:avLst/>
              <a:gdLst/>
              <a:ahLst/>
              <a:cxnLst/>
              <a:rect l="l" t="t" r="r" b="b"/>
              <a:pathLst>
                <a:path w="1296610" h="181308">
                  <a:moveTo>
                    <a:pt x="0" y="0"/>
                  </a:moveTo>
                  <a:lnTo>
                    <a:pt x="1296610" y="0"/>
                  </a:lnTo>
                  <a:lnTo>
                    <a:pt x="1296610" y="181308"/>
                  </a:lnTo>
                  <a:lnTo>
                    <a:pt x="0" y="181308"/>
                  </a:lnTo>
                  <a:close/>
                </a:path>
              </a:pathLst>
            </a:custGeom>
            <a:solidFill>
              <a:srgbClr val="008C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1296610" cy="181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3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401804" y="5544606"/>
            <a:ext cx="6766540" cy="714206"/>
            <a:chOff x="0" y="0"/>
            <a:chExt cx="1717752" cy="18130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17752" cy="181308"/>
            </a:xfrm>
            <a:custGeom>
              <a:avLst/>
              <a:gdLst/>
              <a:ahLst/>
              <a:cxnLst/>
              <a:rect l="l" t="t" r="r" b="b"/>
              <a:pathLst>
                <a:path w="1717752" h="181308">
                  <a:moveTo>
                    <a:pt x="90654" y="0"/>
                  </a:moveTo>
                  <a:lnTo>
                    <a:pt x="1627098" y="0"/>
                  </a:lnTo>
                  <a:cubicBezTo>
                    <a:pt x="1677164" y="0"/>
                    <a:pt x="1717752" y="40587"/>
                    <a:pt x="1717752" y="90654"/>
                  </a:cubicBezTo>
                  <a:lnTo>
                    <a:pt x="1717752" y="90654"/>
                  </a:lnTo>
                  <a:cubicBezTo>
                    <a:pt x="1717752" y="114697"/>
                    <a:pt x="1708201" y="137755"/>
                    <a:pt x="1691200" y="154756"/>
                  </a:cubicBezTo>
                  <a:cubicBezTo>
                    <a:pt x="1674199" y="171757"/>
                    <a:pt x="1651140" y="181308"/>
                    <a:pt x="1627098" y="181308"/>
                  </a:cubicBezTo>
                  <a:lnTo>
                    <a:pt x="90654" y="181308"/>
                  </a:lnTo>
                  <a:cubicBezTo>
                    <a:pt x="66611" y="181308"/>
                    <a:pt x="43553" y="171757"/>
                    <a:pt x="26552" y="154756"/>
                  </a:cubicBezTo>
                  <a:cubicBezTo>
                    <a:pt x="9551" y="137755"/>
                    <a:pt x="0" y="114697"/>
                    <a:pt x="0" y="90654"/>
                  </a:cubicBezTo>
                  <a:lnTo>
                    <a:pt x="0" y="90654"/>
                  </a:lnTo>
                  <a:cubicBezTo>
                    <a:pt x="0" y="66611"/>
                    <a:pt x="9551" y="43553"/>
                    <a:pt x="26552" y="26552"/>
                  </a:cubicBezTo>
                  <a:cubicBezTo>
                    <a:pt x="43553" y="9551"/>
                    <a:pt x="66611" y="0"/>
                    <a:pt x="90654" y="0"/>
                  </a:cubicBezTo>
                  <a:close/>
                </a:path>
              </a:pathLst>
            </a:custGeom>
            <a:solidFill>
              <a:srgbClr val="60E42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0"/>
              <a:ext cx="1717752" cy="181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3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283650" y="6396072"/>
            <a:ext cx="5107586" cy="714206"/>
            <a:chOff x="0" y="0"/>
            <a:chExt cx="1296610" cy="18130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96610" cy="181308"/>
            </a:xfrm>
            <a:custGeom>
              <a:avLst/>
              <a:gdLst/>
              <a:ahLst/>
              <a:cxnLst/>
              <a:rect l="l" t="t" r="r" b="b"/>
              <a:pathLst>
                <a:path w="1296610" h="181308">
                  <a:moveTo>
                    <a:pt x="0" y="0"/>
                  </a:moveTo>
                  <a:lnTo>
                    <a:pt x="1296610" y="0"/>
                  </a:lnTo>
                  <a:lnTo>
                    <a:pt x="1296610" y="181308"/>
                  </a:lnTo>
                  <a:lnTo>
                    <a:pt x="0" y="181308"/>
                  </a:lnTo>
                  <a:close/>
                </a:path>
              </a:pathLst>
            </a:custGeom>
            <a:solidFill>
              <a:srgbClr val="00DB7B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0"/>
              <a:ext cx="1296610" cy="181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3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283650" y="7248625"/>
            <a:ext cx="4017865" cy="714206"/>
            <a:chOff x="0" y="0"/>
            <a:chExt cx="1019974" cy="18130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019974" cy="181308"/>
            </a:xfrm>
            <a:custGeom>
              <a:avLst/>
              <a:gdLst/>
              <a:ahLst/>
              <a:cxnLst/>
              <a:rect l="l" t="t" r="r" b="b"/>
              <a:pathLst>
                <a:path w="1019974" h="181308">
                  <a:moveTo>
                    <a:pt x="0" y="0"/>
                  </a:moveTo>
                  <a:lnTo>
                    <a:pt x="1019974" y="0"/>
                  </a:lnTo>
                  <a:lnTo>
                    <a:pt x="1019974" y="181308"/>
                  </a:lnTo>
                  <a:lnTo>
                    <a:pt x="0" y="181308"/>
                  </a:lnTo>
                  <a:close/>
                </a:path>
              </a:pathLst>
            </a:custGeom>
            <a:solidFill>
              <a:srgbClr val="60E42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0"/>
              <a:ext cx="1019974" cy="181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3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0587309" y="1744340"/>
            <a:ext cx="714206" cy="2809365"/>
            <a:chOff x="0" y="0"/>
            <a:chExt cx="660400" cy="259771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60400" cy="2597718"/>
            </a:xfrm>
            <a:custGeom>
              <a:avLst/>
              <a:gdLst/>
              <a:ahLst/>
              <a:cxnLst/>
              <a:rect l="l" t="t" r="r" b="b"/>
              <a:pathLst>
                <a:path w="660400" h="2597718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68150"/>
                  </a:cubicBezTo>
                  <a:lnTo>
                    <a:pt x="660400" y="2597718"/>
                  </a:lnTo>
                  <a:lnTo>
                    <a:pt x="0" y="2597718"/>
                  </a:lnTo>
                  <a:lnTo>
                    <a:pt x="0" y="369805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7E67F9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127000"/>
              <a:ext cx="660400" cy="24707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3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 rot="-10800000">
            <a:off x="10587309" y="7248625"/>
            <a:ext cx="714206" cy="2809365"/>
            <a:chOff x="0" y="0"/>
            <a:chExt cx="660400" cy="2597718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60400" cy="2597718"/>
            </a:xfrm>
            <a:custGeom>
              <a:avLst/>
              <a:gdLst/>
              <a:ahLst/>
              <a:cxnLst/>
              <a:rect l="l" t="t" r="r" b="b"/>
              <a:pathLst>
                <a:path w="660400" h="2597718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68150"/>
                  </a:cubicBezTo>
                  <a:lnTo>
                    <a:pt x="660400" y="2597718"/>
                  </a:lnTo>
                  <a:lnTo>
                    <a:pt x="0" y="2597718"/>
                  </a:lnTo>
                  <a:lnTo>
                    <a:pt x="0" y="369805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60E42F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127000"/>
              <a:ext cx="660400" cy="24707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3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1677030" y="2595805"/>
            <a:ext cx="714206" cy="2809365"/>
            <a:chOff x="0" y="0"/>
            <a:chExt cx="660400" cy="2597718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60400" cy="2597718"/>
            </a:xfrm>
            <a:custGeom>
              <a:avLst/>
              <a:gdLst/>
              <a:ahLst/>
              <a:cxnLst/>
              <a:rect l="l" t="t" r="r" b="b"/>
              <a:pathLst>
                <a:path w="660400" h="2597718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68150"/>
                  </a:cubicBezTo>
                  <a:lnTo>
                    <a:pt x="660400" y="2597718"/>
                  </a:lnTo>
                  <a:lnTo>
                    <a:pt x="0" y="2597718"/>
                  </a:lnTo>
                  <a:lnTo>
                    <a:pt x="0" y="369805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8CFF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127000"/>
              <a:ext cx="660400" cy="24707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3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 rot="-10800000">
            <a:off x="11677030" y="6397160"/>
            <a:ext cx="714206" cy="2809365"/>
            <a:chOff x="0" y="0"/>
            <a:chExt cx="660400" cy="2597718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660400" cy="2597718"/>
            </a:xfrm>
            <a:custGeom>
              <a:avLst/>
              <a:gdLst/>
              <a:ahLst/>
              <a:cxnLst/>
              <a:rect l="l" t="t" r="r" b="b"/>
              <a:pathLst>
                <a:path w="660400" h="2597718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68150"/>
                  </a:cubicBezTo>
                  <a:lnTo>
                    <a:pt x="660400" y="2597718"/>
                  </a:lnTo>
                  <a:lnTo>
                    <a:pt x="0" y="2597718"/>
                  </a:lnTo>
                  <a:lnTo>
                    <a:pt x="0" y="369805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DB7B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127000"/>
              <a:ext cx="660400" cy="24707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3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10721973" y="9189813"/>
            <a:ext cx="444877" cy="472360"/>
          </a:xfrm>
          <a:custGeom>
            <a:avLst/>
            <a:gdLst/>
            <a:ahLst/>
            <a:cxnLst/>
            <a:rect l="l" t="t" r="r" b="b"/>
            <a:pathLst>
              <a:path w="444877" h="472360">
                <a:moveTo>
                  <a:pt x="0" y="0"/>
                </a:moveTo>
                <a:lnTo>
                  <a:pt x="444877" y="0"/>
                </a:lnTo>
                <a:lnTo>
                  <a:pt x="444877" y="472359"/>
                </a:lnTo>
                <a:lnTo>
                  <a:pt x="0" y="4723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1782164" y="8401338"/>
            <a:ext cx="503939" cy="503939"/>
          </a:xfrm>
          <a:custGeom>
            <a:avLst/>
            <a:gdLst/>
            <a:ahLst/>
            <a:cxnLst/>
            <a:rect l="l" t="t" r="r" b="b"/>
            <a:pathLst>
              <a:path w="503939" h="503939">
                <a:moveTo>
                  <a:pt x="0" y="0"/>
                </a:moveTo>
                <a:lnTo>
                  <a:pt x="503938" y="0"/>
                </a:lnTo>
                <a:lnTo>
                  <a:pt x="503938" y="503939"/>
                </a:lnTo>
                <a:lnTo>
                  <a:pt x="0" y="5039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13424819" y="5649739"/>
            <a:ext cx="467403" cy="503939"/>
          </a:xfrm>
          <a:custGeom>
            <a:avLst/>
            <a:gdLst/>
            <a:ahLst/>
            <a:cxnLst/>
            <a:rect l="l" t="t" r="r" b="b"/>
            <a:pathLst>
              <a:path w="467403" h="503939">
                <a:moveTo>
                  <a:pt x="0" y="0"/>
                </a:moveTo>
                <a:lnTo>
                  <a:pt x="467403" y="0"/>
                </a:lnTo>
                <a:lnTo>
                  <a:pt x="467403" y="503939"/>
                </a:lnTo>
                <a:lnTo>
                  <a:pt x="0" y="5039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10701123" y="1986271"/>
            <a:ext cx="474403" cy="481628"/>
          </a:xfrm>
          <a:custGeom>
            <a:avLst/>
            <a:gdLst/>
            <a:ahLst/>
            <a:cxnLst/>
            <a:rect l="l" t="t" r="r" b="b"/>
            <a:pathLst>
              <a:path w="474403" h="481628">
                <a:moveTo>
                  <a:pt x="0" y="0"/>
                </a:moveTo>
                <a:lnTo>
                  <a:pt x="474403" y="0"/>
                </a:lnTo>
                <a:lnTo>
                  <a:pt x="474403" y="481628"/>
                </a:lnTo>
                <a:lnTo>
                  <a:pt x="0" y="4816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1780143" y="2820232"/>
            <a:ext cx="503939" cy="503939"/>
          </a:xfrm>
          <a:custGeom>
            <a:avLst/>
            <a:gdLst/>
            <a:ahLst/>
            <a:cxnLst/>
            <a:rect l="l" t="t" r="r" b="b"/>
            <a:pathLst>
              <a:path w="503939" h="503939">
                <a:moveTo>
                  <a:pt x="0" y="0"/>
                </a:moveTo>
                <a:lnTo>
                  <a:pt x="503939" y="0"/>
                </a:lnTo>
                <a:lnTo>
                  <a:pt x="503939" y="503938"/>
                </a:lnTo>
                <a:lnTo>
                  <a:pt x="0" y="5039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91113" y="3427872"/>
            <a:ext cx="2994675" cy="2391997"/>
          </a:xfrm>
          <a:custGeom>
            <a:avLst/>
            <a:gdLst/>
            <a:ahLst/>
            <a:cxnLst/>
            <a:rect l="l" t="t" r="r" b="b"/>
            <a:pathLst>
              <a:path w="2994675" h="2391997">
                <a:moveTo>
                  <a:pt x="0" y="0"/>
                </a:moveTo>
                <a:lnTo>
                  <a:pt x="2994675" y="0"/>
                </a:lnTo>
                <a:lnTo>
                  <a:pt x="2994675" y="2391997"/>
                </a:lnTo>
                <a:lnTo>
                  <a:pt x="0" y="239199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3282202" y="4274801"/>
            <a:ext cx="1188323" cy="698140"/>
          </a:xfrm>
          <a:custGeom>
            <a:avLst/>
            <a:gdLst/>
            <a:ahLst/>
            <a:cxnLst/>
            <a:rect l="l" t="t" r="r" b="b"/>
            <a:pathLst>
              <a:path w="1188323" h="698140">
                <a:moveTo>
                  <a:pt x="0" y="0"/>
                </a:moveTo>
                <a:lnTo>
                  <a:pt x="1188323" y="0"/>
                </a:lnTo>
                <a:lnTo>
                  <a:pt x="1188323" y="698140"/>
                </a:lnTo>
                <a:lnTo>
                  <a:pt x="0" y="69814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4666938" y="3427872"/>
            <a:ext cx="2473836" cy="2473836"/>
          </a:xfrm>
          <a:custGeom>
            <a:avLst/>
            <a:gdLst/>
            <a:ahLst/>
            <a:cxnLst/>
            <a:rect l="l" t="t" r="r" b="b"/>
            <a:pathLst>
              <a:path w="2473836" h="2473836">
                <a:moveTo>
                  <a:pt x="0" y="0"/>
                </a:moveTo>
                <a:lnTo>
                  <a:pt x="2473837" y="0"/>
                </a:lnTo>
                <a:lnTo>
                  <a:pt x="2473837" y="2473837"/>
                </a:lnTo>
                <a:lnTo>
                  <a:pt x="0" y="247383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grpSp>
        <p:nvGrpSpPr>
          <p:cNvPr id="44" name="Group 44"/>
          <p:cNvGrpSpPr/>
          <p:nvPr/>
        </p:nvGrpSpPr>
        <p:grpSpPr>
          <a:xfrm>
            <a:off x="7283650" y="5538991"/>
            <a:ext cx="2095790" cy="714206"/>
            <a:chOff x="0" y="0"/>
            <a:chExt cx="532036" cy="181308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532036" cy="181308"/>
            </a:xfrm>
            <a:custGeom>
              <a:avLst/>
              <a:gdLst/>
              <a:ahLst/>
              <a:cxnLst/>
              <a:rect l="l" t="t" r="r" b="b"/>
              <a:pathLst>
                <a:path w="532036" h="181308">
                  <a:moveTo>
                    <a:pt x="0" y="0"/>
                  </a:moveTo>
                  <a:lnTo>
                    <a:pt x="532036" y="0"/>
                  </a:lnTo>
                  <a:lnTo>
                    <a:pt x="532036" y="181308"/>
                  </a:lnTo>
                  <a:lnTo>
                    <a:pt x="0" y="181308"/>
                  </a:lnTo>
                  <a:close/>
                </a:path>
              </a:pathLst>
            </a:custGeom>
            <a:solidFill>
              <a:srgbClr val="60E42F"/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0" y="0"/>
              <a:ext cx="532036" cy="181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3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7" name="Freeform 47"/>
          <p:cNvSpPr/>
          <p:nvPr/>
        </p:nvSpPr>
        <p:spPr>
          <a:xfrm>
            <a:off x="91113" y="6173106"/>
            <a:ext cx="7049662" cy="3150691"/>
          </a:xfrm>
          <a:custGeom>
            <a:avLst/>
            <a:gdLst/>
            <a:ahLst/>
            <a:cxnLst/>
            <a:rect l="l" t="t" r="r" b="b"/>
            <a:pathLst>
              <a:path w="7049662" h="3150691">
                <a:moveTo>
                  <a:pt x="0" y="0"/>
                </a:moveTo>
                <a:lnTo>
                  <a:pt x="7049662" y="0"/>
                </a:lnTo>
                <a:lnTo>
                  <a:pt x="7049662" y="3150692"/>
                </a:lnTo>
                <a:lnTo>
                  <a:pt x="0" y="315069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t="-30416" b="-18656"/>
            </a:stretch>
          </a:blipFill>
        </p:spPr>
      </p:sp>
      <p:sp>
        <p:nvSpPr>
          <p:cNvPr id="48" name="TextBox 48"/>
          <p:cNvSpPr txBox="1"/>
          <p:nvPr/>
        </p:nvSpPr>
        <p:spPr>
          <a:xfrm>
            <a:off x="407262" y="422275"/>
            <a:ext cx="12581126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9"/>
              </a:lnSpc>
            </a:pPr>
            <a:r>
              <a:rPr lang="en-US" sz="3999" b="1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НОВЫЕ ВЕКТОРЫ СИНЕРГИИ БИЗНЕСА И ТиПО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8467595" y="4025152"/>
            <a:ext cx="1453137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ШЕФСТВО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8467595" y="4881875"/>
            <a:ext cx="2964604" cy="315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400"/>
              </a:lnSpc>
              <a:spcBef>
                <a:spcPct val="0"/>
              </a:spcBef>
            </a:pPr>
            <a:r>
              <a:rPr lang="en-US" sz="2000" b="1" u="none" strike="noStrike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ДУАЛЬНОЕ ОБУЧЕНИЕ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7283650" y="2290612"/>
            <a:ext cx="3128647" cy="111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54"/>
              </a:lnSpc>
            </a:pPr>
            <a:r>
              <a:rPr lang="en-US" sz="1899">
                <a:solidFill>
                  <a:srgbClr val="0000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Шефство осуществляют </a:t>
            </a:r>
          </a:p>
          <a:p>
            <a:pPr algn="r">
              <a:lnSpc>
                <a:spcPts val="2954"/>
              </a:lnSpc>
            </a:pPr>
            <a:r>
              <a:rPr lang="en-US" sz="1899" b="1">
                <a:solidFill>
                  <a:srgbClr val="000038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4151 предприятия</a:t>
            </a:r>
            <a:r>
              <a:rPr lang="en-US" sz="1899">
                <a:solidFill>
                  <a:srgbClr val="0000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над </a:t>
            </a:r>
            <a:r>
              <a:rPr lang="en-US" sz="1899" b="1">
                <a:solidFill>
                  <a:srgbClr val="000038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613 организациями ТиПО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2762711" y="2894520"/>
            <a:ext cx="4466986" cy="1009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659"/>
              </a:lnSpc>
            </a:pPr>
            <a:r>
              <a:rPr lang="en-US" sz="1899">
                <a:solidFill>
                  <a:srgbClr val="0000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Обе</a:t>
            </a:r>
            <a:r>
              <a:rPr lang="en-US" sz="1899" u="none" strike="noStrike">
                <a:solidFill>
                  <a:srgbClr val="0000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спечение обучения на рабочем месте и практическое освоение компетенций, востребованных работодателями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4308691" y="5105402"/>
            <a:ext cx="3979309" cy="1485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954"/>
              </a:lnSpc>
              <a:spcBef>
                <a:spcPct val="0"/>
              </a:spcBef>
            </a:pPr>
            <a:r>
              <a:rPr lang="en-US" sz="1899" u="none" strike="noStrike">
                <a:solidFill>
                  <a:srgbClr val="0000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Масштабирование деятельности</a:t>
            </a:r>
            <a:r>
              <a:rPr lang="en-US" sz="1899" b="1" u="none" strike="noStrike">
                <a:solidFill>
                  <a:srgbClr val="000038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«мини-предприятий»</a:t>
            </a:r>
            <a:r>
              <a:rPr lang="en-US" sz="1899" u="none" strike="noStrike">
                <a:solidFill>
                  <a:srgbClr val="0000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путем внесения изменений в соответствующие НПА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9602885" y="5719797"/>
            <a:ext cx="3127929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400"/>
              </a:lnSpc>
              <a:spcBef>
                <a:spcPct val="0"/>
              </a:spcBef>
            </a:pPr>
            <a:r>
              <a:rPr lang="en-US" sz="2000" b="1" u="none" strike="noStrike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МИНИ-ПРЕДПРИЯТИЯ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9022985" y="6553300"/>
            <a:ext cx="3190736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400"/>
              </a:lnSpc>
              <a:spcBef>
                <a:spcPct val="0"/>
              </a:spcBef>
            </a:pPr>
            <a:r>
              <a:rPr lang="en-US" sz="2000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АЛЬЯНСЫ И КЛАСТЕРЫ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2606895" y="8003180"/>
            <a:ext cx="5681105" cy="1009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659"/>
              </a:lnSpc>
              <a:spcBef>
                <a:spcPct val="0"/>
              </a:spcBef>
            </a:pPr>
            <a:r>
              <a:rPr lang="en-US" sz="1899" u="none" strike="noStrike">
                <a:solidFill>
                  <a:srgbClr val="0000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Передача части функций управления бизнес-структурам и предпринимателям через ГЧП и совместное управление ресурсами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2606895" y="7298982"/>
            <a:ext cx="5681105" cy="675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0000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</a:t>
            </a:r>
            <a:r>
              <a:rPr lang="en-US" sz="1899" u="none" strike="noStrike">
                <a:solidFill>
                  <a:srgbClr val="0000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аспространение опыта «Альянс колледжей и ERG», </a:t>
            </a:r>
          </a:p>
          <a:p>
            <a:pPr marL="0" lvl="1" indent="0" algn="l">
              <a:lnSpc>
                <a:spcPts val="2659"/>
              </a:lnSpc>
            </a:pPr>
            <a:r>
              <a:rPr lang="en-US" sz="1899" u="none" strike="noStrike">
                <a:solidFill>
                  <a:srgbClr val="0000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состав которого вошли </a:t>
            </a:r>
            <a:r>
              <a:rPr lang="en-US" sz="1899" b="1" u="none" strike="noStrike">
                <a:solidFill>
                  <a:srgbClr val="000038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23 организации ТиПО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7753676" y="7424602"/>
            <a:ext cx="3190736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400"/>
              </a:lnSpc>
              <a:spcBef>
                <a:spcPct val="0"/>
              </a:spcBef>
            </a:pPr>
            <a:r>
              <a:rPr lang="en-US" sz="2000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ЦЕЛЕВАЯ ПОДГОТОВКА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7174843" y="8281033"/>
            <a:ext cx="3237454" cy="1009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r">
              <a:lnSpc>
                <a:spcPts val="2659"/>
              </a:lnSpc>
            </a:pPr>
            <a:r>
              <a:rPr lang="en-US" sz="1899" u="none" strike="noStrike">
                <a:solidFill>
                  <a:srgbClr val="0000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опережающее кадровое обеспечение ключевых инвест.проектов страны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01522" y="-1114950"/>
            <a:ext cx="7335291" cy="2567299"/>
            <a:chOff x="0" y="0"/>
            <a:chExt cx="930920" cy="325815"/>
          </a:xfrm>
        </p:grpSpPr>
        <p:sp>
          <p:nvSpPr>
            <p:cNvPr id="3" name="Freeform 3"/>
            <p:cNvSpPr/>
            <p:nvPr/>
          </p:nvSpPr>
          <p:spPr>
            <a:xfrm>
              <a:off x="16443" y="0"/>
              <a:ext cx="898034" cy="325815"/>
            </a:xfrm>
            <a:custGeom>
              <a:avLst/>
              <a:gdLst/>
              <a:ahLst/>
              <a:cxnLst/>
              <a:rect l="l" t="t" r="r" b="b"/>
              <a:pathLst>
                <a:path w="898034" h="325815">
                  <a:moveTo>
                    <a:pt x="674337" y="0"/>
                  </a:moveTo>
                  <a:lnTo>
                    <a:pt x="20497" y="0"/>
                  </a:lnTo>
                  <a:cubicBezTo>
                    <a:pt x="13049" y="0"/>
                    <a:pt x="6188" y="4040"/>
                    <a:pt x="2574" y="10552"/>
                  </a:cubicBezTo>
                  <a:cubicBezTo>
                    <a:pt x="-1039" y="17065"/>
                    <a:pt x="-836" y="25025"/>
                    <a:pt x="3105" y="31344"/>
                  </a:cubicBezTo>
                  <a:lnTo>
                    <a:pt x="167209" y="294471"/>
                  </a:lnTo>
                  <a:cubicBezTo>
                    <a:pt x="179368" y="313967"/>
                    <a:pt x="200720" y="325815"/>
                    <a:pt x="223697" y="325815"/>
                  </a:cubicBezTo>
                  <a:lnTo>
                    <a:pt x="877537" y="325815"/>
                  </a:lnTo>
                  <a:cubicBezTo>
                    <a:pt x="884984" y="325815"/>
                    <a:pt x="891846" y="321775"/>
                    <a:pt x="895460" y="315263"/>
                  </a:cubicBezTo>
                  <a:cubicBezTo>
                    <a:pt x="899073" y="308751"/>
                    <a:pt x="898870" y="300791"/>
                    <a:pt x="894929" y="294471"/>
                  </a:cubicBezTo>
                  <a:lnTo>
                    <a:pt x="730825" y="31344"/>
                  </a:lnTo>
                  <a:cubicBezTo>
                    <a:pt x="718666" y="11848"/>
                    <a:pt x="697313" y="0"/>
                    <a:pt x="67433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4AAD">
                    <a:alpha val="100000"/>
                  </a:srgbClr>
                </a:gs>
                <a:gs pos="100000">
                  <a:srgbClr val="CB6CE6">
                    <a:alpha val="1000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01600" y="-66675"/>
              <a:ext cx="727720" cy="3924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75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822215" y="-1659968"/>
            <a:ext cx="18379715" cy="3112317"/>
            <a:chOff x="0" y="0"/>
            <a:chExt cx="1673415" cy="283367"/>
          </a:xfrm>
        </p:grpSpPr>
        <p:sp>
          <p:nvSpPr>
            <p:cNvPr id="6" name="Freeform 6"/>
            <p:cNvSpPr/>
            <p:nvPr/>
          </p:nvSpPr>
          <p:spPr>
            <a:xfrm>
              <a:off x="7173" y="0"/>
              <a:ext cx="1659069" cy="283367"/>
            </a:xfrm>
            <a:custGeom>
              <a:avLst/>
              <a:gdLst/>
              <a:ahLst/>
              <a:cxnLst/>
              <a:rect l="l" t="t" r="r" b="b"/>
              <a:pathLst>
                <a:path w="1659069" h="283367">
                  <a:moveTo>
                    <a:pt x="210770" y="0"/>
                  </a:moveTo>
                  <a:lnTo>
                    <a:pt x="1651500" y="0"/>
                  </a:lnTo>
                  <a:cubicBezTo>
                    <a:pt x="1654338" y="0"/>
                    <a:pt x="1656937" y="1587"/>
                    <a:pt x="1658234" y="4112"/>
                  </a:cubicBezTo>
                  <a:cubicBezTo>
                    <a:pt x="1659530" y="6637"/>
                    <a:pt x="1659305" y="9674"/>
                    <a:pt x="1657651" y="11981"/>
                  </a:cubicBezTo>
                  <a:lnTo>
                    <a:pt x="1471634" y="271386"/>
                  </a:lnTo>
                  <a:cubicBezTo>
                    <a:pt x="1466241" y="278906"/>
                    <a:pt x="1457554" y="283367"/>
                    <a:pt x="1448300" y="283367"/>
                  </a:cubicBezTo>
                  <a:lnTo>
                    <a:pt x="7570" y="283367"/>
                  </a:lnTo>
                  <a:cubicBezTo>
                    <a:pt x="4732" y="283367"/>
                    <a:pt x="2132" y="281779"/>
                    <a:pt x="836" y="279255"/>
                  </a:cubicBezTo>
                  <a:cubicBezTo>
                    <a:pt x="-460" y="276730"/>
                    <a:pt x="-236" y="273692"/>
                    <a:pt x="1418" y="271386"/>
                  </a:cubicBezTo>
                  <a:lnTo>
                    <a:pt x="187436" y="11981"/>
                  </a:lnTo>
                  <a:cubicBezTo>
                    <a:pt x="192829" y="4460"/>
                    <a:pt x="201516" y="0"/>
                    <a:pt x="21077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50000">
                  <a:srgbClr val="004AAD">
                    <a:alpha val="100000"/>
                  </a:srgbClr>
                </a:gs>
                <a:gs pos="100000">
                  <a:srgbClr val="01071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66675"/>
              <a:ext cx="1470215" cy="350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2203448">
            <a:off x="16757313" y="43397"/>
            <a:ext cx="1392773" cy="1426047"/>
          </a:xfrm>
          <a:custGeom>
            <a:avLst/>
            <a:gdLst/>
            <a:ahLst/>
            <a:cxnLst/>
            <a:rect l="l" t="t" r="r" b="b"/>
            <a:pathLst>
              <a:path w="1392773" h="1426047">
                <a:moveTo>
                  <a:pt x="0" y="0"/>
                </a:moveTo>
                <a:lnTo>
                  <a:pt x="1392773" y="0"/>
                </a:lnTo>
                <a:lnTo>
                  <a:pt x="1392773" y="1426048"/>
                </a:lnTo>
                <a:lnTo>
                  <a:pt x="0" y="1426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07262" y="168700"/>
            <a:ext cx="12581126" cy="11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9"/>
              </a:lnSpc>
            </a:pPr>
            <a:r>
              <a:rPr lang="en-US" sz="3999" b="1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МЕЖДУНАРОДНОЕ СОТРУДНИЧЕСТВО И ИНТЕРНАЦИОНАЛИЗАЦИЯ</a:t>
            </a:r>
          </a:p>
        </p:txBody>
      </p:sp>
      <p:sp>
        <p:nvSpPr>
          <p:cNvPr id="10" name="Freeform 10"/>
          <p:cNvSpPr/>
          <p:nvPr/>
        </p:nvSpPr>
        <p:spPr>
          <a:xfrm>
            <a:off x="12339819" y="2022730"/>
            <a:ext cx="5560303" cy="3565523"/>
          </a:xfrm>
          <a:custGeom>
            <a:avLst/>
            <a:gdLst/>
            <a:ahLst/>
            <a:cxnLst/>
            <a:rect l="l" t="t" r="r" b="b"/>
            <a:pathLst>
              <a:path w="5560303" h="3565523">
                <a:moveTo>
                  <a:pt x="0" y="0"/>
                </a:moveTo>
                <a:lnTo>
                  <a:pt x="5560303" y="0"/>
                </a:lnTo>
                <a:lnTo>
                  <a:pt x="5560303" y="3565523"/>
                </a:lnTo>
                <a:lnTo>
                  <a:pt x="0" y="35655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9237" t="-11831" r="-27320" b="-15586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419208" y="1967082"/>
            <a:ext cx="761426" cy="870069"/>
            <a:chOff x="0" y="0"/>
            <a:chExt cx="285608" cy="3263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85608" cy="326360"/>
            </a:xfrm>
            <a:custGeom>
              <a:avLst/>
              <a:gdLst/>
              <a:ahLst/>
              <a:cxnLst/>
              <a:rect l="l" t="t" r="r" b="b"/>
              <a:pathLst>
                <a:path w="285608" h="326360">
                  <a:moveTo>
                    <a:pt x="142804" y="0"/>
                  </a:moveTo>
                  <a:lnTo>
                    <a:pt x="142804" y="0"/>
                  </a:lnTo>
                  <a:cubicBezTo>
                    <a:pt x="221673" y="0"/>
                    <a:pt x="285608" y="63936"/>
                    <a:pt x="285608" y="142804"/>
                  </a:cubicBezTo>
                  <a:lnTo>
                    <a:pt x="285608" y="183556"/>
                  </a:lnTo>
                  <a:cubicBezTo>
                    <a:pt x="285608" y="221430"/>
                    <a:pt x="270563" y="257752"/>
                    <a:pt x="243782" y="284533"/>
                  </a:cubicBezTo>
                  <a:cubicBezTo>
                    <a:pt x="217001" y="311314"/>
                    <a:pt x="180678" y="326360"/>
                    <a:pt x="142804" y="326360"/>
                  </a:cubicBezTo>
                  <a:lnTo>
                    <a:pt x="142804" y="326360"/>
                  </a:lnTo>
                  <a:cubicBezTo>
                    <a:pt x="104930" y="326360"/>
                    <a:pt x="68607" y="311314"/>
                    <a:pt x="41826" y="284533"/>
                  </a:cubicBezTo>
                  <a:cubicBezTo>
                    <a:pt x="15045" y="257752"/>
                    <a:pt x="0" y="221430"/>
                    <a:pt x="0" y="183556"/>
                  </a:cubicBezTo>
                  <a:lnTo>
                    <a:pt x="0" y="142804"/>
                  </a:lnTo>
                  <a:cubicBezTo>
                    <a:pt x="0" y="104930"/>
                    <a:pt x="15045" y="68607"/>
                    <a:pt x="41826" y="41826"/>
                  </a:cubicBezTo>
                  <a:cubicBezTo>
                    <a:pt x="68607" y="15045"/>
                    <a:pt x="104930" y="0"/>
                    <a:pt x="14280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3060">
                    <a:alpha val="100000"/>
                  </a:srgbClr>
                </a:gs>
                <a:gs pos="100000">
                  <a:srgbClr val="003060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285608" cy="3835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19208" y="2910305"/>
            <a:ext cx="761426" cy="870069"/>
            <a:chOff x="0" y="0"/>
            <a:chExt cx="285608" cy="32636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85608" cy="326360"/>
            </a:xfrm>
            <a:custGeom>
              <a:avLst/>
              <a:gdLst/>
              <a:ahLst/>
              <a:cxnLst/>
              <a:rect l="l" t="t" r="r" b="b"/>
              <a:pathLst>
                <a:path w="285608" h="326360">
                  <a:moveTo>
                    <a:pt x="142804" y="0"/>
                  </a:moveTo>
                  <a:lnTo>
                    <a:pt x="142804" y="0"/>
                  </a:lnTo>
                  <a:cubicBezTo>
                    <a:pt x="221673" y="0"/>
                    <a:pt x="285608" y="63936"/>
                    <a:pt x="285608" y="142804"/>
                  </a:cubicBezTo>
                  <a:lnTo>
                    <a:pt x="285608" y="183556"/>
                  </a:lnTo>
                  <a:cubicBezTo>
                    <a:pt x="285608" y="221430"/>
                    <a:pt x="270563" y="257752"/>
                    <a:pt x="243782" y="284533"/>
                  </a:cubicBezTo>
                  <a:cubicBezTo>
                    <a:pt x="217001" y="311314"/>
                    <a:pt x="180678" y="326360"/>
                    <a:pt x="142804" y="326360"/>
                  </a:cubicBezTo>
                  <a:lnTo>
                    <a:pt x="142804" y="326360"/>
                  </a:lnTo>
                  <a:cubicBezTo>
                    <a:pt x="104930" y="326360"/>
                    <a:pt x="68607" y="311314"/>
                    <a:pt x="41826" y="284533"/>
                  </a:cubicBezTo>
                  <a:cubicBezTo>
                    <a:pt x="15045" y="257752"/>
                    <a:pt x="0" y="221430"/>
                    <a:pt x="0" y="183556"/>
                  </a:cubicBezTo>
                  <a:lnTo>
                    <a:pt x="0" y="142804"/>
                  </a:lnTo>
                  <a:cubicBezTo>
                    <a:pt x="0" y="104930"/>
                    <a:pt x="15045" y="68607"/>
                    <a:pt x="41826" y="41826"/>
                  </a:cubicBezTo>
                  <a:cubicBezTo>
                    <a:pt x="68607" y="15045"/>
                    <a:pt x="104930" y="0"/>
                    <a:pt x="14280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3060">
                    <a:alpha val="100000"/>
                  </a:srgbClr>
                </a:gs>
                <a:gs pos="100000">
                  <a:srgbClr val="003060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285608" cy="3835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19208" y="3853528"/>
            <a:ext cx="761074" cy="869667"/>
            <a:chOff x="0" y="0"/>
            <a:chExt cx="285608" cy="32636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85608" cy="326360"/>
            </a:xfrm>
            <a:custGeom>
              <a:avLst/>
              <a:gdLst/>
              <a:ahLst/>
              <a:cxnLst/>
              <a:rect l="l" t="t" r="r" b="b"/>
              <a:pathLst>
                <a:path w="285608" h="326360">
                  <a:moveTo>
                    <a:pt x="142804" y="0"/>
                  </a:moveTo>
                  <a:lnTo>
                    <a:pt x="142804" y="0"/>
                  </a:lnTo>
                  <a:cubicBezTo>
                    <a:pt x="221673" y="0"/>
                    <a:pt x="285608" y="63936"/>
                    <a:pt x="285608" y="142804"/>
                  </a:cubicBezTo>
                  <a:lnTo>
                    <a:pt x="285608" y="183556"/>
                  </a:lnTo>
                  <a:cubicBezTo>
                    <a:pt x="285608" y="221430"/>
                    <a:pt x="270563" y="257752"/>
                    <a:pt x="243782" y="284533"/>
                  </a:cubicBezTo>
                  <a:cubicBezTo>
                    <a:pt x="217001" y="311314"/>
                    <a:pt x="180678" y="326360"/>
                    <a:pt x="142804" y="326360"/>
                  </a:cubicBezTo>
                  <a:lnTo>
                    <a:pt x="142804" y="326360"/>
                  </a:lnTo>
                  <a:cubicBezTo>
                    <a:pt x="104930" y="326360"/>
                    <a:pt x="68607" y="311314"/>
                    <a:pt x="41826" y="284533"/>
                  </a:cubicBezTo>
                  <a:cubicBezTo>
                    <a:pt x="15045" y="257752"/>
                    <a:pt x="0" y="221430"/>
                    <a:pt x="0" y="183556"/>
                  </a:cubicBezTo>
                  <a:lnTo>
                    <a:pt x="0" y="142804"/>
                  </a:lnTo>
                  <a:cubicBezTo>
                    <a:pt x="0" y="104930"/>
                    <a:pt x="15045" y="68607"/>
                    <a:pt x="41826" y="41826"/>
                  </a:cubicBezTo>
                  <a:cubicBezTo>
                    <a:pt x="68607" y="15045"/>
                    <a:pt x="104930" y="0"/>
                    <a:pt x="14280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3060">
                    <a:alpha val="100000"/>
                  </a:srgbClr>
                </a:gs>
                <a:gs pos="100000">
                  <a:srgbClr val="003060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19" name="TextBox 19"/>
            <p:cNvSpPr txBox="1"/>
            <p:nvPr/>
          </p:nvSpPr>
          <p:spPr>
            <a:xfrm>
              <a:off x="0" y="-57150"/>
              <a:ext cx="285608" cy="3835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588890" y="2109757"/>
            <a:ext cx="422061" cy="584719"/>
          </a:xfrm>
          <a:custGeom>
            <a:avLst/>
            <a:gdLst/>
            <a:ahLst/>
            <a:cxnLst/>
            <a:rect l="l" t="t" r="r" b="b"/>
            <a:pathLst>
              <a:path w="422061" h="584719">
                <a:moveTo>
                  <a:pt x="0" y="0"/>
                </a:moveTo>
                <a:lnTo>
                  <a:pt x="422062" y="0"/>
                </a:lnTo>
                <a:lnTo>
                  <a:pt x="422062" y="584719"/>
                </a:lnTo>
                <a:lnTo>
                  <a:pt x="0" y="5847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419208" y="4796350"/>
            <a:ext cx="761074" cy="869667"/>
            <a:chOff x="0" y="0"/>
            <a:chExt cx="285608" cy="32636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85608" cy="326360"/>
            </a:xfrm>
            <a:custGeom>
              <a:avLst/>
              <a:gdLst/>
              <a:ahLst/>
              <a:cxnLst/>
              <a:rect l="l" t="t" r="r" b="b"/>
              <a:pathLst>
                <a:path w="285608" h="326360">
                  <a:moveTo>
                    <a:pt x="142804" y="0"/>
                  </a:moveTo>
                  <a:lnTo>
                    <a:pt x="142804" y="0"/>
                  </a:lnTo>
                  <a:cubicBezTo>
                    <a:pt x="221673" y="0"/>
                    <a:pt x="285608" y="63936"/>
                    <a:pt x="285608" y="142804"/>
                  </a:cubicBezTo>
                  <a:lnTo>
                    <a:pt x="285608" y="183556"/>
                  </a:lnTo>
                  <a:cubicBezTo>
                    <a:pt x="285608" y="221430"/>
                    <a:pt x="270563" y="257752"/>
                    <a:pt x="243782" y="284533"/>
                  </a:cubicBezTo>
                  <a:cubicBezTo>
                    <a:pt x="217001" y="311314"/>
                    <a:pt x="180678" y="326360"/>
                    <a:pt x="142804" y="326360"/>
                  </a:cubicBezTo>
                  <a:lnTo>
                    <a:pt x="142804" y="326360"/>
                  </a:lnTo>
                  <a:cubicBezTo>
                    <a:pt x="104930" y="326360"/>
                    <a:pt x="68607" y="311314"/>
                    <a:pt x="41826" y="284533"/>
                  </a:cubicBezTo>
                  <a:cubicBezTo>
                    <a:pt x="15045" y="257752"/>
                    <a:pt x="0" y="221430"/>
                    <a:pt x="0" y="183556"/>
                  </a:cubicBezTo>
                  <a:lnTo>
                    <a:pt x="0" y="142804"/>
                  </a:lnTo>
                  <a:cubicBezTo>
                    <a:pt x="0" y="104930"/>
                    <a:pt x="15045" y="68607"/>
                    <a:pt x="41826" y="41826"/>
                  </a:cubicBezTo>
                  <a:cubicBezTo>
                    <a:pt x="68607" y="15045"/>
                    <a:pt x="104930" y="0"/>
                    <a:pt x="14280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3060">
                    <a:alpha val="100000"/>
                  </a:srgbClr>
                </a:gs>
                <a:gs pos="100000">
                  <a:srgbClr val="003060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23" name="TextBox 23"/>
            <p:cNvSpPr txBox="1"/>
            <p:nvPr/>
          </p:nvSpPr>
          <p:spPr>
            <a:xfrm>
              <a:off x="0" y="-57150"/>
              <a:ext cx="285608" cy="3835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529975" y="4971921"/>
            <a:ext cx="582208" cy="532721"/>
          </a:xfrm>
          <a:custGeom>
            <a:avLst/>
            <a:gdLst/>
            <a:ahLst/>
            <a:cxnLst/>
            <a:rect l="l" t="t" r="r" b="b"/>
            <a:pathLst>
              <a:path w="582208" h="532721">
                <a:moveTo>
                  <a:pt x="0" y="0"/>
                </a:moveTo>
                <a:lnTo>
                  <a:pt x="582208" y="0"/>
                </a:lnTo>
                <a:lnTo>
                  <a:pt x="582208" y="532721"/>
                </a:lnTo>
                <a:lnTo>
                  <a:pt x="0" y="5327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5" name="Freeform 25"/>
          <p:cNvSpPr/>
          <p:nvPr/>
        </p:nvSpPr>
        <p:spPr>
          <a:xfrm>
            <a:off x="549168" y="3990620"/>
            <a:ext cx="501154" cy="501154"/>
          </a:xfrm>
          <a:custGeom>
            <a:avLst/>
            <a:gdLst/>
            <a:ahLst/>
            <a:cxnLst/>
            <a:rect l="l" t="t" r="r" b="b"/>
            <a:pathLst>
              <a:path w="501154" h="501154">
                <a:moveTo>
                  <a:pt x="0" y="0"/>
                </a:moveTo>
                <a:lnTo>
                  <a:pt x="501154" y="0"/>
                </a:lnTo>
                <a:lnTo>
                  <a:pt x="501154" y="501154"/>
                </a:lnTo>
                <a:lnTo>
                  <a:pt x="0" y="5011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Freeform 26"/>
          <p:cNvSpPr/>
          <p:nvPr/>
        </p:nvSpPr>
        <p:spPr>
          <a:xfrm>
            <a:off x="530026" y="3016932"/>
            <a:ext cx="569897" cy="591332"/>
          </a:xfrm>
          <a:custGeom>
            <a:avLst/>
            <a:gdLst/>
            <a:ahLst/>
            <a:cxnLst/>
            <a:rect l="l" t="t" r="r" b="b"/>
            <a:pathLst>
              <a:path w="569897" h="591332">
                <a:moveTo>
                  <a:pt x="0" y="0"/>
                </a:moveTo>
                <a:lnTo>
                  <a:pt x="569897" y="0"/>
                </a:lnTo>
                <a:lnTo>
                  <a:pt x="569897" y="591332"/>
                </a:lnTo>
                <a:lnTo>
                  <a:pt x="0" y="5913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7" name="Freeform 27"/>
          <p:cNvSpPr/>
          <p:nvPr/>
        </p:nvSpPr>
        <p:spPr>
          <a:xfrm>
            <a:off x="407262" y="6391086"/>
            <a:ext cx="1882651" cy="1882651"/>
          </a:xfrm>
          <a:custGeom>
            <a:avLst/>
            <a:gdLst/>
            <a:ahLst/>
            <a:cxnLst/>
            <a:rect l="l" t="t" r="r" b="b"/>
            <a:pathLst>
              <a:path w="1882651" h="1882651">
                <a:moveTo>
                  <a:pt x="0" y="0"/>
                </a:moveTo>
                <a:lnTo>
                  <a:pt x="1882651" y="0"/>
                </a:lnTo>
                <a:lnTo>
                  <a:pt x="1882651" y="1882651"/>
                </a:lnTo>
                <a:lnTo>
                  <a:pt x="0" y="18826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742414" y="6796994"/>
            <a:ext cx="1212347" cy="970257"/>
          </a:xfrm>
          <a:custGeom>
            <a:avLst/>
            <a:gdLst/>
            <a:ahLst/>
            <a:cxnLst/>
            <a:rect l="l" t="t" r="r" b="b"/>
            <a:pathLst>
              <a:path w="1212347" h="970257">
                <a:moveTo>
                  <a:pt x="0" y="0"/>
                </a:moveTo>
                <a:lnTo>
                  <a:pt x="1212347" y="0"/>
                </a:lnTo>
                <a:lnTo>
                  <a:pt x="1212347" y="970257"/>
                </a:lnTo>
                <a:lnTo>
                  <a:pt x="0" y="97025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17383" t="-15046" r="-14501" b="-10401"/>
            </a:stretch>
          </a:blipFill>
        </p:spPr>
      </p:sp>
      <p:sp>
        <p:nvSpPr>
          <p:cNvPr id="29" name="Freeform 29"/>
          <p:cNvSpPr/>
          <p:nvPr/>
        </p:nvSpPr>
        <p:spPr>
          <a:xfrm rot="5400000">
            <a:off x="2401119" y="6166993"/>
            <a:ext cx="787285" cy="859247"/>
          </a:xfrm>
          <a:custGeom>
            <a:avLst/>
            <a:gdLst/>
            <a:ahLst/>
            <a:cxnLst/>
            <a:rect l="l" t="t" r="r" b="b"/>
            <a:pathLst>
              <a:path w="787285" h="859247">
                <a:moveTo>
                  <a:pt x="0" y="0"/>
                </a:moveTo>
                <a:lnTo>
                  <a:pt x="787285" y="0"/>
                </a:lnTo>
                <a:lnTo>
                  <a:pt x="787285" y="859247"/>
                </a:lnTo>
                <a:lnTo>
                  <a:pt x="0" y="85924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5400000">
            <a:off x="3017554" y="6975179"/>
            <a:ext cx="787285" cy="859247"/>
          </a:xfrm>
          <a:custGeom>
            <a:avLst/>
            <a:gdLst/>
            <a:ahLst/>
            <a:cxnLst/>
            <a:rect l="l" t="t" r="r" b="b"/>
            <a:pathLst>
              <a:path w="787285" h="859247">
                <a:moveTo>
                  <a:pt x="0" y="0"/>
                </a:moveTo>
                <a:lnTo>
                  <a:pt x="787285" y="0"/>
                </a:lnTo>
                <a:lnTo>
                  <a:pt x="787285" y="859247"/>
                </a:lnTo>
                <a:lnTo>
                  <a:pt x="0" y="85924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5400000">
            <a:off x="2401119" y="7783365"/>
            <a:ext cx="787285" cy="859247"/>
          </a:xfrm>
          <a:custGeom>
            <a:avLst/>
            <a:gdLst/>
            <a:ahLst/>
            <a:cxnLst/>
            <a:rect l="l" t="t" r="r" b="b"/>
            <a:pathLst>
              <a:path w="787285" h="859247">
                <a:moveTo>
                  <a:pt x="0" y="0"/>
                </a:moveTo>
                <a:lnTo>
                  <a:pt x="787285" y="0"/>
                </a:lnTo>
                <a:lnTo>
                  <a:pt x="787285" y="859247"/>
                </a:lnTo>
                <a:lnTo>
                  <a:pt x="0" y="85924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3300420" y="7165334"/>
            <a:ext cx="364712" cy="458037"/>
          </a:xfrm>
          <a:custGeom>
            <a:avLst/>
            <a:gdLst/>
            <a:ahLst/>
            <a:cxnLst/>
            <a:rect l="l" t="t" r="r" b="b"/>
            <a:pathLst>
              <a:path w="364712" h="458037">
                <a:moveTo>
                  <a:pt x="0" y="0"/>
                </a:moveTo>
                <a:lnTo>
                  <a:pt x="364711" y="0"/>
                </a:lnTo>
                <a:lnTo>
                  <a:pt x="364711" y="458036"/>
                </a:lnTo>
                <a:lnTo>
                  <a:pt x="0" y="45803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2647053" y="6338832"/>
            <a:ext cx="468355" cy="468355"/>
          </a:xfrm>
          <a:custGeom>
            <a:avLst/>
            <a:gdLst/>
            <a:ahLst/>
            <a:cxnLst/>
            <a:rect l="l" t="t" r="r" b="b"/>
            <a:pathLst>
              <a:path w="468355" h="468355">
                <a:moveTo>
                  <a:pt x="0" y="0"/>
                </a:moveTo>
                <a:lnTo>
                  <a:pt x="468355" y="0"/>
                </a:lnTo>
                <a:lnTo>
                  <a:pt x="468355" y="468355"/>
                </a:lnTo>
                <a:lnTo>
                  <a:pt x="0" y="46835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2667954" y="7988318"/>
            <a:ext cx="381423" cy="465396"/>
          </a:xfrm>
          <a:custGeom>
            <a:avLst/>
            <a:gdLst/>
            <a:ahLst/>
            <a:cxnLst/>
            <a:rect l="l" t="t" r="r" b="b"/>
            <a:pathLst>
              <a:path w="381423" h="465396">
                <a:moveTo>
                  <a:pt x="0" y="0"/>
                </a:moveTo>
                <a:lnTo>
                  <a:pt x="381423" y="0"/>
                </a:lnTo>
                <a:lnTo>
                  <a:pt x="381423" y="465395"/>
                </a:lnTo>
                <a:lnTo>
                  <a:pt x="0" y="46539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1386693" y="9033257"/>
            <a:ext cx="11246666" cy="227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596"/>
              </a:lnSpc>
              <a:spcBef>
                <a:spcPct val="0"/>
              </a:spcBef>
            </a:pPr>
            <a:r>
              <a:rPr lang="en-US" sz="1645" b="1">
                <a:solidFill>
                  <a:srgbClr val="00306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ПРОЕКТ «НАЦИОНА</a:t>
            </a:r>
            <a:r>
              <a:rPr lang="en-US" sz="1645" b="1" u="none" strike="noStrike">
                <a:solidFill>
                  <a:srgbClr val="00306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ЛЬНЫЙ ЦЕНТР КОМПЕТЕНЦИЙ WORLDSKILLS KAZAKHSTAN»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419208" y="8857447"/>
            <a:ext cx="767162" cy="800238"/>
            <a:chOff x="0" y="0"/>
            <a:chExt cx="287892" cy="300305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87892" cy="300305"/>
            </a:xfrm>
            <a:custGeom>
              <a:avLst/>
              <a:gdLst/>
              <a:ahLst/>
              <a:cxnLst/>
              <a:rect l="l" t="t" r="r" b="b"/>
              <a:pathLst>
                <a:path w="287892" h="300305">
                  <a:moveTo>
                    <a:pt x="143946" y="0"/>
                  </a:moveTo>
                  <a:lnTo>
                    <a:pt x="143946" y="0"/>
                  </a:lnTo>
                  <a:cubicBezTo>
                    <a:pt x="182123" y="0"/>
                    <a:pt x="218736" y="15166"/>
                    <a:pt x="245732" y="42161"/>
                  </a:cubicBezTo>
                  <a:cubicBezTo>
                    <a:pt x="272727" y="69156"/>
                    <a:pt x="287892" y="105769"/>
                    <a:pt x="287892" y="143946"/>
                  </a:cubicBezTo>
                  <a:lnTo>
                    <a:pt x="287892" y="156359"/>
                  </a:lnTo>
                  <a:cubicBezTo>
                    <a:pt x="287892" y="235858"/>
                    <a:pt x="223446" y="300305"/>
                    <a:pt x="143946" y="300305"/>
                  </a:cubicBezTo>
                  <a:lnTo>
                    <a:pt x="143946" y="300305"/>
                  </a:lnTo>
                  <a:cubicBezTo>
                    <a:pt x="64447" y="300305"/>
                    <a:pt x="0" y="235858"/>
                    <a:pt x="0" y="156359"/>
                  </a:cubicBezTo>
                  <a:lnTo>
                    <a:pt x="0" y="143946"/>
                  </a:lnTo>
                  <a:cubicBezTo>
                    <a:pt x="0" y="64447"/>
                    <a:pt x="64447" y="0"/>
                    <a:pt x="14394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3060">
                    <a:alpha val="100000"/>
                  </a:srgbClr>
                </a:gs>
                <a:gs pos="100000">
                  <a:srgbClr val="003060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38" name="TextBox 38"/>
            <p:cNvSpPr txBox="1"/>
            <p:nvPr/>
          </p:nvSpPr>
          <p:spPr>
            <a:xfrm>
              <a:off x="0" y="-57150"/>
              <a:ext cx="287892" cy="3574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>
            <a:off x="567216" y="8994833"/>
            <a:ext cx="507726" cy="507726"/>
          </a:xfrm>
          <a:custGeom>
            <a:avLst/>
            <a:gdLst/>
            <a:ahLst/>
            <a:cxnLst/>
            <a:rect l="l" t="t" r="r" b="b"/>
            <a:pathLst>
              <a:path w="507726" h="507726">
                <a:moveTo>
                  <a:pt x="0" y="0"/>
                </a:moveTo>
                <a:lnTo>
                  <a:pt x="507726" y="0"/>
                </a:lnTo>
                <a:lnTo>
                  <a:pt x="507726" y="507725"/>
                </a:lnTo>
                <a:lnTo>
                  <a:pt x="0" y="507725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1392903" y="9284521"/>
            <a:ext cx="11093117" cy="279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057"/>
              </a:lnSpc>
              <a:spcBef>
                <a:spcPct val="0"/>
              </a:spcBef>
            </a:pPr>
            <a:r>
              <a:rPr lang="en-US" sz="1645">
                <a:solidFill>
                  <a:srgbClr val="003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РЕАЛИЗАЦИЯ ПРОЕКТА НЦК WORLDSKILLS KAZAKHSTAN</a:t>
            </a:r>
          </a:p>
        </p:txBody>
      </p:sp>
      <p:sp>
        <p:nvSpPr>
          <p:cNvPr id="41" name="Freeform 41"/>
          <p:cNvSpPr/>
          <p:nvPr/>
        </p:nvSpPr>
        <p:spPr>
          <a:xfrm>
            <a:off x="12365120" y="5814864"/>
            <a:ext cx="5535001" cy="3687695"/>
          </a:xfrm>
          <a:custGeom>
            <a:avLst/>
            <a:gdLst/>
            <a:ahLst/>
            <a:cxnLst/>
            <a:rect l="l" t="t" r="r" b="b"/>
            <a:pathLst>
              <a:path w="5535001" h="3687695">
                <a:moveTo>
                  <a:pt x="0" y="0"/>
                </a:moveTo>
                <a:lnTo>
                  <a:pt x="5535002" y="0"/>
                </a:lnTo>
                <a:lnTo>
                  <a:pt x="5535002" y="3687694"/>
                </a:lnTo>
                <a:lnTo>
                  <a:pt x="0" y="3687694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/>
            </a:stretch>
          </a:blipFill>
        </p:spPr>
      </p:sp>
      <p:sp>
        <p:nvSpPr>
          <p:cNvPr id="42" name="TextBox 42"/>
          <p:cNvSpPr txBox="1"/>
          <p:nvPr/>
        </p:nvSpPr>
        <p:spPr>
          <a:xfrm>
            <a:off x="1386693" y="3344223"/>
            <a:ext cx="10368173" cy="279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57"/>
              </a:lnSpc>
            </a:pPr>
            <a:r>
              <a:rPr lang="en-US" sz="1645">
                <a:solidFill>
                  <a:srgbClr val="003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РАЗВИТИЕ ДВУДИПЛОМНОГО ОБРАЗОВАНИЯ И ВЫДАЧА ДОКУМЕНТОВ МЕЖДУНАРОДНОГО ОБРАЗЦА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386693" y="2041780"/>
            <a:ext cx="9729490" cy="227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96"/>
              </a:lnSpc>
            </a:pPr>
            <a:r>
              <a:rPr lang="en-US" sz="1645" b="1">
                <a:solidFill>
                  <a:srgbClr val="00306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МЕЖДУНАРОДНЫЕ СТАНДАРТЫ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386693" y="2296493"/>
            <a:ext cx="9567272" cy="540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57"/>
              </a:lnSpc>
            </a:pPr>
            <a:r>
              <a:rPr lang="en-US" sz="1645">
                <a:solidFill>
                  <a:srgbClr val="003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ВНЕДРЕНИЕ ОТРАСЛЕВОЙ ОЦЕНКИ ПРОГРАММ И ПРИЗНАНИЕ КВАЛИФИКАЦИЙ НА МИРОВОМ УРОВНЕ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386693" y="3997795"/>
            <a:ext cx="7831985" cy="227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596"/>
              </a:lnSpc>
              <a:spcBef>
                <a:spcPct val="0"/>
              </a:spcBef>
            </a:pPr>
            <a:r>
              <a:rPr lang="en-US" sz="1645" b="1">
                <a:solidFill>
                  <a:srgbClr val="00306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МЕЖДУНАРОДНЫЕ СТАНДАРТЫ ОБЕСПЕЧЕНИЯ КАЧЕСТВА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386693" y="3063447"/>
            <a:ext cx="9063001" cy="227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96"/>
              </a:lnSpc>
            </a:pPr>
            <a:r>
              <a:rPr lang="en-US" sz="1645" b="1">
                <a:solidFill>
                  <a:srgbClr val="00306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ОБРАЗОВАТЕЛЬНЫЙ АЛЬЯНС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386693" y="4248986"/>
            <a:ext cx="10036122" cy="279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057"/>
              </a:lnSpc>
              <a:spcBef>
                <a:spcPct val="0"/>
              </a:spcBef>
            </a:pPr>
            <a:r>
              <a:rPr lang="en-US" sz="1645">
                <a:solidFill>
                  <a:srgbClr val="003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ВНЕДРЕНИЕ СОВРЕМЕННЫХ ИНСТРУМЕНТОВ ОБЕСПЕЧЕНИЕ КАЧЕСТВА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386693" y="4867690"/>
            <a:ext cx="7831985" cy="227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596"/>
              </a:lnSpc>
              <a:spcBef>
                <a:spcPct val="0"/>
              </a:spcBef>
            </a:pPr>
            <a:r>
              <a:rPr lang="en-US" sz="1645" b="1">
                <a:solidFill>
                  <a:srgbClr val="00306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SMART-МОБИ</a:t>
            </a:r>
            <a:r>
              <a:rPr lang="en-US" sz="1645" b="1" u="none" strike="noStrike">
                <a:solidFill>
                  <a:srgbClr val="00306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ЛЬНОСТЬ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386693" y="5150233"/>
            <a:ext cx="9556821" cy="540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057"/>
              </a:lnSpc>
              <a:spcBef>
                <a:spcPct val="0"/>
              </a:spcBef>
            </a:pPr>
            <a:r>
              <a:rPr lang="en-US" sz="1645">
                <a:solidFill>
                  <a:srgbClr val="003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ОТРАСЛЕВЫЕ СТАЖИРОВКИ ДЛЯ СТУДЕНТОВ И ПЕДАГОГОВ С ОБЯЗАТЕЛЬНЫМ ВНЕДРЕНИЕМ ПОЛУЧЕННОГО ОПЫТА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3332795" y="6300013"/>
            <a:ext cx="8686054" cy="558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152"/>
              </a:lnSpc>
              <a:spcBef>
                <a:spcPct val="0"/>
              </a:spcBef>
            </a:pPr>
            <a:r>
              <a:rPr lang="en-US" sz="1645" u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СТАНДАРТЫ РАСПРОСТРАНЯЮТСЯ НА ОП, НА ПРОЦЕДУРЫ ОЦЕНКИ, </a:t>
            </a:r>
          </a:p>
          <a:p>
            <a:pPr marL="0" lvl="0" indent="0" algn="just">
              <a:lnSpc>
                <a:spcPts val="2152"/>
              </a:lnSpc>
              <a:spcBef>
                <a:spcPct val="0"/>
              </a:spcBef>
            </a:pPr>
            <a:r>
              <a:rPr lang="en-US" sz="1645" u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ТРЕБОВАНИЯ К ОБОРУДОВАНИЮ И КВАЛИФИКАЦИИ МАСТЕРОВ–НАСТАВНИКОВ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3840820" y="7249758"/>
            <a:ext cx="8254795" cy="287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152"/>
              </a:lnSpc>
              <a:spcBef>
                <a:spcPct val="0"/>
              </a:spcBef>
            </a:pPr>
            <a:r>
              <a:rPr lang="en-US" sz="1645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ВНЕДРЯЮТСЯ ДЕМ</a:t>
            </a:r>
            <a:r>
              <a:rPr lang="en-US" sz="1645" u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ОНСТРАЦИОННЫЕ ЭКЗАМЕНЫ ПО ПРИНЦИПУ WORLDSKILLS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3332795" y="7939037"/>
            <a:ext cx="8721017" cy="559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152"/>
              </a:lnSpc>
              <a:spcBef>
                <a:spcPct val="0"/>
              </a:spcBef>
            </a:pPr>
            <a:r>
              <a:rPr lang="en-US" sz="1645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ПРОВОДЯТСЯ </a:t>
            </a:r>
            <a:r>
              <a:rPr lang="en-US" sz="1645" u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ОТРАСЛЕВЫЕ ЧЕМПИОНАТЫ FUTURE SKILLS, HI-TECH SKILLS, DIGITAL SKILLS, AGROSKILLS МЕЖДУ ПРЕДПРИЯТИЯМИ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01522" y="-1114950"/>
            <a:ext cx="7335291" cy="2567299"/>
            <a:chOff x="0" y="0"/>
            <a:chExt cx="930920" cy="325815"/>
          </a:xfrm>
        </p:grpSpPr>
        <p:sp>
          <p:nvSpPr>
            <p:cNvPr id="3" name="Freeform 3"/>
            <p:cNvSpPr/>
            <p:nvPr/>
          </p:nvSpPr>
          <p:spPr>
            <a:xfrm>
              <a:off x="16443" y="0"/>
              <a:ext cx="898034" cy="325815"/>
            </a:xfrm>
            <a:custGeom>
              <a:avLst/>
              <a:gdLst/>
              <a:ahLst/>
              <a:cxnLst/>
              <a:rect l="l" t="t" r="r" b="b"/>
              <a:pathLst>
                <a:path w="898034" h="325815">
                  <a:moveTo>
                    <a:pt x="674337" y="0"/>
                  </a:moveTo>
                  <a:lnTo>
                    <a:pt x="20497" y="0"/>
                  </a:lnTo>
                  <a:cubicBezTo>
                    <a:pt x="13049" y="0"/>
                    <a:pt x="6188" y="4040"/>
                    <a:pt x="2574" y="10552"/>
                  </a:cubicBezTo>
                  <a:cubicBezTo>
                    <a:pt x="-1039" y="17065"/>
                    <a:pt x="-836" y="25025"/>
                    <a:pt x="3105" y="31344"/>
                  </a:cubicBezTo>
                  <a:lnTo>
                    <a:pt x="167209" y="294471"/>
                  </a:lnTo>
                  <a:cubicBezTo>
                    <a:pt x="179368" y="313967"/>
                    <a:pt x="200720" y="325815"/>
                    <a:pt x="223697" y="325815"/>
                  </a:cubicBezTo>
                  <a:lnTo>
                    <a:pt x="877537" y="325815"/>
                  </a:lnTo>
                  <a:cubicBezTo>
                    <a:pt x="884984" y="325815"/>
                    <a:pt x="891846" y="321775"/>
                    <a:pt x="895460" y="315263"/>
                  </a:cubicBezTo>
                  <a:cubicBezTo>
                    <a:pt x="899073" y="308751"/>
                    <a:pt x="898870" y="300791"/>
                    <a:pt x="894929" y="294471"/>
                  </a:cubicBezTo>
                  <a:lnTo>
                    <a:pt x="730825" y="31344"/>
                  </a:lnTo>
                  <a:cubicBezTo>
                    <a:pt x="718666" y="11848"/>
                    <a:pt x="697313" y="0"/>
                    <a:pt x="67433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4AAD">
                    <a:alpha val="100000"/>
                  </a:srgbClr>
                </a:gs>
                <a:gs pos="100000">
                  <a:srgbClr val="CB6CE6">
                    <a:alpha val="1000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01600" y="-66675"/>
              <a:ext cx="727720" cy="3924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75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822215" y="-1659968"/>
            <a:ext cx="18379715" cy="3112317"/>
            <a:chOff x="0" y="0"/>
            <a:chExt cx="1673415" cy="283367"/>
          </a:xfrm>
        </p:grpSpPr>
        <p:sp>
          <p:nvSpPr>
            <p:cNvPr id="6" name="Freeform 6"/>
            <p:cNvSpPr/>
            <p:nvPr/>
          </p:nvSpPr>
          <p:spPr>
            <a:xfrm>
              <a:off x="7173" y="0"/>
              <a:ext cx="1659069" cy="283367"/>
            </a:xfrm>
            <a:custGeom>
              <a:avLst/>
              <a:gdLst/>
              <a:ahLst/>
              <a:cxnLst/>
              <a:rect l="l" t="t" r="r" b="b"/>
              <a:pathLst>
                <a:path w="1659069" h="283367">
                  <a:moveTo>
                    <a:pt x="210770" y="0"/>
                  </a:moveTo>
                  <a:lnTo>
                    <a:pt x="1651500" y="0"/>
                  </a:lnTo>
                  <a:cubicBezTo>
                    <a:pt x="1654338" y="0"/>
                    <a:pt x="1656937" y="1587"/>
                    <a:pt x="1658234" y="4112"/>
                  </a:cubicBezTo>
                  <a:cubicBezTo>
                    <a:pt x="1659530" y="6637"/>
                    <a:pt x="1659305" y="9674"/>
                    <a:pt x="1657651" y="11981"/>
                  </a:cubicBezTo>
                  <a:lnTo>
                    <a:pt x="1471634" y="271386"/>
                  </a:lnTo>
                  <a:cubicBezTo>
                    <a:pt x="1466241" y="278906"/>
                    <a:pt x="1457554" y="283367"/>
                    <a:pt x="1448300" y="283367"/>
                  </a:cubicBezTo>
                  <a:lnTo>
                    <a:pt x="7570" y="283367"/>
                  </a:lnTo>
                  <a:cubicBezTo>
                    <a:pt x="4732" y="283367"/>
                    <a:pt x="2132" y="281779"/>
                    <a:pt x="836" y="279255"/>
                  </a:cubicBezTo>
                  <a:cubicBezTo>
                    <a:pt x="-460" y="276730"/>
                    <a:pt x="-236" y="273692"/>
                    <a:pt x="1418" y="271386"/>
                  </a:cubicBezTo>
                  <a:lnTo>
                    <a:pt x="187436" y="11981"/>
                  </a:lnTo>
                  <a:cubicBezTo>
                    <a:pt x="192829" y="4460"/>
                    <a:pt x="201516" y="0"/>
                    <a:pt x="21077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50000">
                  <a:srgbClr val="004AAD">
                    <a:alpha val="100000"/>
                  </a:srgbClr>
                </a:gs>
                <a:gs pos="100000">
                  <a:srgbClr val="010710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66675"/>
              <a:ext cx="1470215" cy="350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2203448">
            <a:off x="16757313" y="43397"/>
            <a:ext cx="1392773" cy="1426047"/>
          </a:xfrm>
          <a:custGeom>
            <a:avLst/>
            <a:gdLst/>
            <a:ahLst/>
            <a:cxnLst/>
            <a:rect l="l" t="t" r="r" b="b"/>
            <a:pathLst>
              <a:path w="1392773" h="1426047">
                <a:moveTo>
                  <a:pt x="0" y="0"/>
                </a:moveTo>
                <a:lnTo>
                  <a:pt x="1392773" y="0"/>
                </a:lnTo>
                <a:lnTo>
                  <a:pt x="1392773" y="1426048"/>
                </a:lnTo>
                <a:lnTo>
                  <a:pt x="0" y="1426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07262" y="422275"/>
            <a:ext cx="12581126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9"/>
              </a:lnSpc>
            </a:pPr>
            <a:r>
              <a:rPr lang="en-US" sz="3999" b="1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ЦИФРОВИЗАЦИЯ СИСТЕМЫ ТиПО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809753" y="1963500"/>
            <a:ext cx="14083756" cy="779315"/>
            <a:chOff x="0" y="0"/>
            <a:chExt cx="3482798" cy="19271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482798" cy="192718"/>
            </a:xfrm>
            <a:custGeom>
              <a:avLst/>
              <a:gdLst/>
              <a:ahLst/>
              <a:cxnLst/>
              <a:rect l="l" t="t" r="r" b="b"/>
              <a:pathLst>
                <a:path w="3482798" h="192718">
                  <a:moveTo>
                    <a:pt x="0" y="0"/>
                  </a:moveTo>
                  <a:lnTo>
                    <a:pt x="3482798" y="0"/>
                  </a:lnTo>
                  <a:lnTo>
                    <a:pt x="3482798" y="192718"/>
                  </a:lnTo>
                  <a:lnTo>
                    <a:pt x="0" y="192718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9525"/>
              <a:ext cx="3482798" cy="1831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075128" y="2121404"/>
            <a:ext cx="546116" cy="442851"/>
          </a:xfrm>
          <a:custGeom>
            <a:avLst/>
            <a:gdLst/>
            <a:ahLst/>
            <a:cxnLst/>
            <a:rect l="l" t="t" r="r" b="b"/>
            <a:pathLst>
              <a:path w="546116" h="442851">
                <a:moveTo>
                  <a:pt x="0" y="0"/>
                </a:moveTo>
                <a:lnTo>
                  <a:pt x="546116" y="0"/>
                </a:lnTo>
                <a:lnTo>
                  <a:pt x="546116" y="442850"/>
                </a:lnTo>
                <a:lnTo>
                  <a:pt x="0" y="4428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772921" y="2181739"/>
            <a:ext cx="13391943" cy="303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00"/>
              </a:lnSpc>
            </a:pPr>
            <a:r>
              <a:rPr lang="en-US" sz="1917">
                <a:solidFill>
                  <a:srgbClr val="003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ТиПО -</a:t>
            </a:r>
            <a:r>
              <a:rPr lang="en-US" sz="1917" u="none" strike="noStrike">
                <a:solidFill>
                  <a:srgbClr val="003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«СИСТЕМА ОПЕРЕЖАЮЩЕГО ФОРМИРОВАНИЯ НАВЫКОВ» ПОД ЛОГИКУ ЦИФРОВОЙ ЭКОНОМИКИ</a:t>
            </a:r>
          </a:p>
        </p:txBody>
      </p:sp>
      <p:sp>
        <p:nvSpPr>
          <p:cNvPr id="15" name="Freeform 15"/>
          <p:cNvSpPr/>
          <p:nvPr/>
        </p:nvSpPr>
        <p:spPr>
          <a:xfrm>
            <a:off x="407262" y="3706539"/>
            <a:ext cx="10672914" cy="5846038"/>
          </a:xfrm>
          <a:custGeom>
            <a:avLst/>
            <a:gdLst/>
            <a:ahLst/>
            <a:cxnLst/>
            <a:rect l="l" t="t" r="r" b="b"/>
            <a:pathLst>
              <a:path w="10672914" h="5846038">
                <a:moveTo>
                  <a:pt x="0" y="0"/>
                </a:moveTo>
                <a:lnTo>
                  <a:pt x="10672914" y="0"/>
                </a:lnTo>
                <a:lnTo>
                  <a:pt x="10672914" y="5846038"/>
                </a:lnTo>
                <a:lnTo>
                  <a:pt x="0" y="58460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946" t="-43825" r="-72546" b="-42130"/>
            </a:stretch>
          </a:blipFill>
          <a:ln w="38100" cap="sq">
            <a:solidFill>
              <a:srgbClr val="000038"/>
            </a:solidFill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1312247" y="3706539"/>
            <a:ext cx="6242381" cy="5846038"/>
          </a:xfrm>
          <a:custGeom>
            <a:avLst/>
            <a:gdLst/>
            <a:ahLst/>
            <a:cxnLst/>
            <a:rect l="l" t="t" r="r" b="b"/>
            <a:pathLst>
              <a:path w="6242381" h="5846038">
                <a:moveTo>
                  <a:pt x="0" y="0"/>
                </a:moveTo>
                <a:lnTo>
                  <a:pt x="6242381" y="0"/>
                </a:lnTo>
                <a:lnTo>
                  <a:pt x="6242381" y="5846038"/>
                </a:lnTo>
                <a:lnTo>
                  <a:pt x="0" y="58460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95011" t="-43825" r="-17006" b="-42130"/>
            </a:stretch>
          </a:blipFill>
          <a:ln w="38100" cap="sq">
            <a:solidFill>
              <a:srgbClr val="000038"/>
            </a:solidFill>
            <a:prstDash val="solid"/>
            <a:miter/>
          </a:ln>
        </p:spPr>
      </p:sp>
      <p:sp>
        <p:nvSpPr>
          <p:cNvPr id="17" name="AutoShape 17"/>
          <p:cNvSpPr/>
          <p:nvPr/>
        </p:nvSpPr>
        <p:spPr>
          <a:xfrm flipV="1">
            <a:off x="5394400" y="2742816"/>
            <a:ext cx="0" cy="943435"/>
          </a:xfrm>
          <a:prstGeom prst="line">
            <a:avLst/>
          </a:prstGeom>
          <a:ln w="3810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8" name="AutoShape 18"/>
          <p:cNvSpPr/>
          <p:nvPr/>
        </p:nvSpPr>
        <p:spPr>
          <a:xfrm flipV="1">
            <a:off x="14209272" y="2742816"/>
            <a:ext cx="0" cy="943435"/>
          </a:xfrm>
          <a:prstGeom prst="line">
            <a:avLst/>
          </a:prstGeom>
          <a:ln w="3810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9" name="TextBox 19"/>
          <p:cNvSpPr txBox="1"/>
          <p:nvPr/>
        </p:nvSpPr>
        <p:spPr>
          <a:xfrm>
            <a:off x="1974541" y="4143990"/>
            <a:ext cx="7352091" cy="374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11"/>
              </a:lnSpc>
              <a:spcBef>
                <a:spcPct val="0"/>
              </a:spcBef>
            </a:pPr>
            <a:r>
              <a:rPr lang="en-US" sz="2343" b="1" u="none" strike="noStrike">
                <a:solidFill>
                  <a:srgbClr val="000038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ЕДИНАЯ ЦИФРОВАЯ ПЛАТФОРМА SMART ТИПО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647260" y="5262186"/>
            <a:ext cx="3237010" cy="505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917"/>
              </a:lnSpc>
              <a:spcBef>
                <a:spcPct val="0"/>
              </a:spcBef>
            </a:pPr>
            <a:r>
              <a:rPr lang="en-US" sz="1597">
                <a:solidFill>
                  <a:srgbClr val="0000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ОБЪЕДИНЕНИЕ ДЕЙСТВУЮЩИХ СИСТЕМ И МОДУЛЕЙ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708127" y="6712702"/>
            <a:ext cx="3237010" cy="505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917"/>
              </a:lnSpc>
              <a:spcBef>
                <a:spcPct val="0"/>
              </a:spcBef>
            </a:pPr>
            <a:r>
              <a:rPr lang="en-US" sz="1597">
                <a:solidFill>
                  <a:srgbClr val="0000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ЦИФРОВОЕ ПОРТФОЛИО ПЕДАГОГА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708127" y="8257120"/>
            <a:ext cx="3237010" cy="505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917"/>
              </a:lnSpc>
              <a:spcBef>
                <a:spcPct val="0"/>
              </a:spcBef>
            </a:pPr>
            <a:r>
              <a:rPr lang="en-US" sz="1597">
                <a:solidFill>
                  <a:srgbClr val="0000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ПРИНЯТИЕ РЕШЕНИЙ НА ОСНОВЕ АНАЛИЗА ДАННЫХ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259545" y="4143990"/>
            <a:ext cx="4721929" cy="374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11"/>
              </a:lnSpc>
              <a:spcBef>
                <a:spcPct val="0"/>
              </a:spcBef>
            </a:pPr>
            <a:r>
              <a:rPr lang="en-US" sz="2343" b="1">
                <a:solidFill>
                  <a:srgbClr val="000038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РАЗВИТИЕ ИНФРАСТРУКТУРЫ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320051" y="5363542"/>
            <a:ext cx="2782329" cy="303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00"/>
              </a:lnSpc>
              <a:spcBef>
                <a:spcPct val="0"/>
              </a:spcBef>
            </a:pPr>
            <a:r>
              <a:rPr lang="en-US" sz="1917" b="1">
                <a:solidFill>
                  <a:srgbClr val="000038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FAB LAB &amp; IT ЦЕНТРЫ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687123" y="5759194"/>
            <a:ext cx="4781123" cy="262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917"/>
              </a:lnSpc>
              <a:spcBef>
                <a:spcPct val="0"/>
              </a:spcBef>
            </a:pPr>
            <a:r>
              <a:rPr lang="en-US" sz="1597">
                <a:solidFill>
                  <a:srgbClr val="0000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РЕГИОНАЛЬНЫЕ ХАБЫ ПРОТОТИПИРОВАНИЯ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206761" y="7077938"/>
            <a:ext cx="5049487" cy="505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17"/>
              </a:lnSpc>
              <a:spcBef>
                <a:spcPct val="0"/>
              </a:spcBef>
            </a:pPr>
            <a:r>
              <a:rPr lang="en-US" sz="1597">
                <a:solidFill>
                  <a:srgbClr val="0000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ОБУЧЕНИЕ НА СТЕНДЕ, КОТОРЫЙ ВОСПРОИЗВОДИТ РЕАЛЬНЫЙ ЦЕХ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924046" y="6712702"/>
            <a:ext cx="1392926" cy="303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00"/>
              </a:lnSpc>
              <a:spcBef>
                <a:spcPct val="0"/>
              </a:spcBef>
            </a:pPr>
            <a:r>
              <a:rPr lang="en-US" sz="1917" b="1">
                <a:solidFill>
                  <a:srgbClr val="000038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ТЕСТБЕДЫ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206761" y="8500517"/>
            <a:ext cx="5049487" cy="505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17"/>
              </a:lnSpc>
              <a:spcBef>
                <a:spcPct val="0"/>
              </a:spcBef>
            </a:pPr>
            <a:r>
              <a:rPr lang="en-US" sz="1597">
                <a:solidFill>
                  <a:srgbClr val="0000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КОЛЛЕДЖ КАК ПРОВАЙДЕР ОБУЧЕНИЯ НАСЕЛЕНИЯ (LIFELONG LEARNING)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563178" y="8115080"/>
            <a:ext cx="2114662" cy="303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00"/>
              </a:lnSpc>
              <a:spcBef>
                <a:spcPct val="0"/>
              </a:spcBef>
            </a:pPr>
            <a:r>
              <a:rPr lang="en-US" sz="1917" b="1">
                <a:solidFill>
                  <a:srgbClr val="000038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ОНЛАЙН-КУРСЫ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574</Words>
  <Application>Microsoft Office PowerPoint</Application>
  <PresentationFormat>Произвольный</PresentationFormat>
  <Paragraphs>105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9" baseType="lpstr">
      <vt:lpstr>Times New Roman Italics</vt:lpstr>
      <vt:lpstr>Times New Roman MT Bold</vt:lpstr>
      <vt:lpstr>Calibri</vt:lpstr>
      <vt:lpstr>Arial Bold</vt:lpstr>
      <vt:lpstr>Times New Roman MT</vt:lpstr>
      <vt:lpstr>Times New Roman Bold</vt:lpstr>
      <vt:lpstr>Arial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ВКО</dc:title>
  <cp:lastModifiedBy>Acer</cp:lastModifiedBy>
  <cp:revision>2</cp:revision>
  <dcterms:created xsi:type="dcterms:W3CDTF">2006-08-16T00:00:00Z</dcterms:created>
  <dcterms:modified xsi:type="dcterms:W3CDTF">2026-04-04T17:00:58Z</dcterms:modified>
  <dc:identifier>DAHF5U28yQU</dc:identifier>
</cp:coreProperties>
</file>