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3" r:id="rId1"/>
    <p:sldMasterId id="2147483675" r:id="rId2"/>
  </p:sldMasterIdLst>
  <p:notesMasterIdLst>
    <p:notesMasterId r:id="rId12"/>
  </p:notesMasterIdLst>
  <p:sldIdLst>
    <p:sldId id="431" r:id="rId3"/>
    <p:sldId id="493" r:id="rId4"/>
    <p:sldId id="492" r:id="rId5"/>
    <p:sldId id="500" r:id="rId6"/>
    <p:sldId id="495" r:id="rId7"/>
    <p:sldId id="499" r:id="rId8"/>
    <p:sldId id="501" r:id="rId9"/>
    <p:sldId id="498" r:id="rId10"/>
    <p:sldId id="490" r:id="rId11"/>
  </p:sldIdLst>
  <p:sldSz cx="12192000" cy="6858000"/>
  <p:notesSz cx="6669088" cy="9918700"/>
  <p:embeddedFontLst>
    <p:embeddedFont>
      <p:font typeface="Gill Sans MT" panose="020B0502020104020203" pitchFamily="34" charset="0"/>
      <p:regular r:id="rId13"/>
      <p:bold r:id="rId14"/>
      <p:italic r:id="rId15"/>
      <p:boldItalic r:id="rId16"/>
    </p:embeddedFont>
    <p:embeddedFont>
      <p:font typeface="Montserrat" panose="00000500000000000000" pitchFamily="2" charset="-52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D6FEBF3-E693-45A7-8A28-4118E7E6C360}">
          <p14:sldIdLst>
            <p14:sldId id="431"/>
            <p14:sldId id="493"/>
            <p14:sldId id="492"/>
            <p14:sldId id="500"/>
            <p14:sldId id="495"/>
            <p14:sldId id="499"/>
            <p14:sldId id="501"/>
            <p14:sldId id="498"/>
            <p14:sldId id="4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4180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pos="34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митрий Кочергин" initials="ДК" lastIdx="1" clrIdx="0">
    <p:extLst>
      <p:ext uri="{19B8F6BF-5375-455C-9EA6-DF929625EA0E}">
        <p15:presenceInfo xmlns:p15="http://schemas.microsoft.com/office/powerpoint/2012/main" userId="75238b06a80d56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2F86"/>
    <a:srgbClr val="016DC7"/>
    <a:srgbClr val="B9E1FF"/>
    <a:srgbClr val="0085F3"/>
    <a:srgbClr val="041B31"/>
    <a:srgbClr val="101F31"/>
    <a:srgbClr val="3B5DD9"/>
    <a:srgbClr val="E8E8E8"/>
    <a:srgbClr val="2A4BB5"/>
    <a:srgbClr val="205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6" autoAdjust="0"/>
    <p:restoredTop sz="96405"/>
  </p:normalViewPr>
  <p:slideViewPr>
    <p:cSldViewPr snapToGrid="0" showGuides="1">
      <p:cViewPr varScale="1">
        <p:scale>
          <a:sx n="60" d="100"/>
          <a:sy n="60" d="100"/>
        </p:scale>
        <p:origin x="72" y="912"/>
      </p:cViewPr>
      <p:guideLst>
        <p:guide orient="horz" pos="731"/>
        <p:guide pos="4180"/>
        <p:guide orient="horz" pos="255"/>
        <p:guide pos="3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9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6" y="0"/>
            <a:ext cx="2889939" cy="4976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6E5F2-F42B-444E-8D80-25AA8F7211A2}" type="datetimeFigureOut">
              <a:rPr lang="ru-RU" smtClean="0"/>
              <a:t>06.04.2026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60363" y="1239838"/>
            <a:ext cx="5948362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3375"/>
            <a:ext cx="5335270" cy="3905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1045"/>
            <a:ext cx="2889939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6" y="9421045"/>
            <a:ext cx="2889939" cy="4976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B30D4-96D4-3943-A6DD-0CB6A342E28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78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36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5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5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399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399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05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99142-99C7-4B2E-82F5-6577058AB2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74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7185B-9E58-EE47-8775-C0917BD9EB24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45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743FD-ABDB-7E41-9802-7E4B83F3A4B3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82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44673-CF77-BB42-8C4D-812C6FA44CAC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747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871310-A04F-BF3B-C86B-D03B8DAB30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57" t="14004" r="28841" b="350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179784B-027F-EBE4-BB9F-3D1E98F9CEBE}"/>
              </a:ext>
            </a:extLst>
          </p:cNvPr>
          <p:cNvSpPr/>
          <p:nvPr userDrawn="1"/>
        </p:nvSpPr>
        <p:spPr>
          <a:xfrm>
            <a:off x="-134212" y="-235745"/>
            <a:ext cx="12695180" cy="7329490"/>
          </a:xfrm>
          <a:prstGeom prst="rect">
            <a:avLst/>
          </a:prstGeom>
          <a:gradFill>
            <a:gsLst>
              <a:gs pos="65000">
                <a:srgbClr val="FFFFFF">
                  <a:alpha val="69057"/>
                </a:srgbClr>
              </a:gs>
              <a:gs pos="15000">
                <a:schemeClr val="bg1">
                  <a:alpha val="64947"/>
                </a:schemeClr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 dirty="0"/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5252DF85-8CE1-FB6E-C5DF-9F38C4534092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rgbClr val="1C3D8A">
                    <a:alpha val="34034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rgbClr val="1C3D8A">
                  <a:alpha val="34034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C6E548-1AEB-40EE-2A7B-3CEF60ECF2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175" y="250824"/>
            <a:ext cx="831811" cy="70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3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31D12-1183-A1A2-B4C1-C9B526A64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932" t="36237" r="16241" b="70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:a16="http://schemas.microsoft.com/office/drawing/2014/main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chemeClr val="bg1">
                    <a:alpha val="3403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chemeClr val="bg1">
                  <a:alpha val="3403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13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7406F8-D14A-19C1-A4BD-3223ACAB4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омер слайда 13">
            <a:extLst>
              <a:ext uri="{FF2B5EF4-FFF2-40B4-BE49-F238E27FC236}">
                <a16:creationId xmlns:a16="http://schemas.microsoft.com/office/drawing/2014/main" id="{5C8DF216-3633-B2CA-AAE0-F2910FE38457}"/>
              </a:ext>
            </a:extLst>
          </p:cNvPr>
          <p:cNvSpPr txBox="1">
            <a:spLocks/>
          </p:cNvSpPr>
          <p:nvPr userDrawn="1"/>
        </p:nvSpPr>
        <p:spPr>
          <a:xfrm>
            <a:off x="9696310" y="6242051"/>
            <a:ext cx="2228850" cy="365125"/>
          </a:xfrm>
          <a:prstGeom prst="rect">
            <a:avLst/>
          </a:prstGeom>
        </p:spPr>
        <p:txBody>
          <a:bodyPr vert="horz" lIns="74295" tIns="37148" rIns="74295" bIns="37148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8686F3-5CEE-AD4D-A44F-5D8312DE5C23}" type="slidenum">
              <a:rPr lang="ru-RU" sz="2000" b="1" smtClean="0">
                <a:solidFill>
                  <a:schemeClr val="bg1">
                    <a:alpha val="34034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2600" b="1" dirty="0">
              <a:solidFill>
                <a:schemeClr val="bg1">
                  <a:alpha val="34034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88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2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BE11-4139-B947-8067-7BF2F59F3556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49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8C62-5BE9-3C44-92DC-64BA55316745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434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61">
                <a:solidFill>
                  <a:schemeClr val="tx1">
                    <a:tint val="75000"/>
                  </a:schemeClr>
                </a:solidFill>
              </a:defRPr>
            </a:lvl1pPr>
            <a:lvl2pPr marL="562707" indent="0">
              <a:buNone/>
              <a:defRPr sz="2216">
                <a:solidFill>
                  <a:schemeClr val="tx1">
                    <a:tint val="75000"/>
                  </a:schemeClr>
                </a:solidFill>
              </a:defRPr>
            </a:lvl2pPr>
            <a:lvl3pPr marL="1125416" indent="0">
              <a:buNone/>
              <a:defRPr sz="1969">
                <a:solidFill>
                  <a:schemeClr val="tx1">
                    <a:tint val="75000"/>
                  </a:schemeClr>
                </a:solidFill>
              </a:defRPr>
            </a:lvl3pPr>
            <a:lvl4pPr marL="1688123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4pPr>
            <a:lvl5pPr marL="2250830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5pPr>
            <a:lvl6pPr marL="2813539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6pPr>
            <a:lvl7pPr marL="3376246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7pPr>
            <a:lvl8pPr marL="3938954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8pPr>
            <a:lvl9pPr marL="4501662" indent="0">
              <a:buNone/>
              <a:defRPr sz="17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40351-5669-A34D-A402-34262C5850EA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185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447"/>
            </a:lvl1pPr>
            <a:lvl2pPr>
              <a:defRPr sz="2953"/>
            </a:lvl2pPr>
            <a:lvl3pPr>
              <a:defRPr sz="2461"/>
            </a:lvl3pPr>
            <a:lvl4pPr>
              <a:defRPr sz="2216"/>
            </a:lvl4pPr>
            <a:lvl5pPr>
              <a:defRPr sz="2216"/>
            </a:lvl5pPr>
            <a:lvl6pPr>
              <a:defRPr sz="2216"/>
            </a:lvl6pPr>
            <a:lvl7pPr>
              <a:defRPr sz="2216"/>
            </a:lvl7pPr>
            <a:lvl8pPr>
              <a:defRPr sz="2216"/>
            </a:lvl8pPr>
            <a:lvl9pPr>
              <a:defRPr sz="221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447"/>
            </a:lvl1pPr>
            <a:lvl2pPr>
              <a:defRPr sz="2953"/>
            </a:lvl2pPr>
            <a:lvl3pPr>
              <a:defRPr sz="2461"/>
            </a:lvl3pPr>
            <a:lvl4pPr>
              <a:defRPr sz="2216"/>
            </a:lvl4pPr>
            <a:lvl5pPr>
              <a:defRPr sz="2216"/>
            </a:lvl5pPr>
            <a:lvl6pPr>
              <a:defRPr sz="2216"/>
            </a:lvl6pPr>
            <a:lvl7pPr>
              <a:defRPr sz="2216"/>
            </a:lvl7pPr>
            <a:lvl8pPr>
              <a:defRPr sz="2216"/>
            </a:lvl8pPr>
            <a:lvl9pPr>
              <a:defRPr sz="221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C5B2A-3BC8-B340-AA06-053E82CC3A3F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082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953" b="1"/>
            </a:lvl1pPr>
            <a:lvl2pPr marL="562707" indent="0">
              <a:buNone/>
              <a:defRPr sz="2461" b="1"/>
            </a:lvl2pPr>
            <a:lvl3pPr marL="1125416" indent="0">
              <a:buNone/>
              <a:defRPr sz="2216" b="1"/>
            </a:lvl3pPr>
            <a:lvl4pPr marL="1688123" indent="0">
              <a:buNone/>
              <a:defRPr sz="1969" b="1"/>
            </a:lvl4pPr>
            <a:lvl5pPr marL="2250830" indent="0">
              <a:buNone/>
              <a:defRPr sz="1969" b="1"/>
            </a:lvl5pPr>
            <a:lvl6pPr marL="2813539" indent="0">
              <a:buNone/>
              <a:defRPr sz="1969" b="1"/>
            </a:lvl6pPr>
            <a:lvl7pPr marL="3376246" indent="0">
              <a:buNone/>
              <a:defRPr sz="1969" b="1"/>
            </a:lvl7pPr>
            <a:lvl8pPr marL="3938954" indent="0">
              <a:buNone/>
              <a:defRPr sz="1969" b="1"/>
            </a:lvl8pPr>
            <a:lvl9pPr marL="4501662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953"/>
            </a:lvl1pPr>
            <a:lvl2pPr>
              <a:defRPr sz="2461"/>
            </a:lvl2pPr>
            <a:lvl3pPr>
              <a:defRPr sz="2216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953" b="1"/>
            </a:lvl1pPr>
            <a:lvl2pPr marL="562707" indent="0">
              <a:buNone/>
              <a:defRPr sz="2461" b="1"/>
            </a:lvl2pPr>
            <a:lvl3pPr marL="1125416" indent="0">
              <a:buNone/>
              <a:defRPr sz="2216" b="1"/>
            </a:lvl3pPr>
            <a:lvl4pPr marL="1688123" indent="0">
              <a:buNone/>
              <a:defRPr sz="1969" b="1"/>
            </a:lvl4pPr>
            <a:lvl5pPr marL="2250830" indent="0">
              <a:buNone/>
              <a:defRPr sz="1969" b="1"/>
            </a:lvl5pPr>
            <a:lvl6pPr marL="2813539" indent="0">
              <a:buNone/>
              <a:defRPr sz="1969" b="1"/>
            </a:lvl6pPr>
            <a:lvl7pPr marL="3376246" indent="0">
              <a:buNone/>
              <a:defRPr sz="1969" b="1"/>
            </a:lvl7pPr>
            <a:lvl8pPr marL="3938954" indent="0">
              <a:buNone/>
              <a:defRPr sz="1969" b="1"/>
            </a:lvl8pPr>
            <a:lvl9pPr marL="4501662" indent="0">
              <a:buNone/>
              <a:defRPr sz="196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953"/>
            </a:lvl1pPr>
            <a:lvl2pPr>
              <a:defRPr sz="2461"/>
            </a:lvl2pPr>
            <a:lvl3pPr>
              <a:defRPr sz="2216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ECC0D-6804-8F40-B5F9-323E56E52087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680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BC21A-D3FF-B54F-AC22-AFADB734059C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43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34BCD-2EE1-0A4E-9A05-98927E5B06B8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45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5447-67BB-0844-88B6-0668C76B78A5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60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4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939"/>
            </a:lvl1pPr>
            <a:lvl2pPr>
              <a:defRPr sz="3447"/>
            </a:lvl2pPr>
            <a:lvl3pPr>
              <a:defRPr sz="2953"/>
            </a:lvl3pPr>
            <a:lvl4pPr>
              <a:defRPr sz="2461"/>
            </a:lvl4pPr>
            <a:lvl5pPr>
              <a:defRPr sz="2461"/>
            </a:lvl5pPr>
            <a:lvl6pPr>
              <a:defRPr sz="2461"/>
            </a:lvl6pPr>
            <a:lvl7pPr>
              <a:defRPr sz="2461"/>
            </a:lvl7pPr>
            <a:lvl8pPr>
              <a:defRPr sz="2461"/>
            </a:lvl8pPr>
            <a:lvl9pPr>
              <a:defRPr sz="24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07" indent="0">
              <a:buNone/>
              <a:defRPr sz="1477"/>
            </a:lvl2pPr>
            <a:lvl3pPr marL="1125416" indent="0">
              <a:buNone/>
              <a:defRPr sz="1231"/>
            </a:lvl3pPr>
            <a:lvl4pPr marL="1688123" indent="0">
              <a:buNone/>
              <a:defRPr sz="1108"/>
            </a:lvl4pPr>
            <a:lvl5pPr marL="2250830" indent="0">
              <a:buNone/>
              <a:defRPr sz="1108"/>
            </a:lvl5pPr>
            <a:lvl6pPr marL="2813539" indent="0">
              <a:buNone/>
              <a:defRPr sz="1108"/>
            </a:lvl6pPr>
            <a:lvl7pPr marL="3376246" indent="0">
              <a:buNone/>
              <a:defRPr sz="1108"/>
            </a:lvl7pPr>
            <a:lvl8pPr marL="3938954" indent="0">
              <a:buNone/>
              <a:defRPr sz="1108"/>
            </a:lvl8pPr>
            <a:lvl9pPr marL="4501662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C667-43D7-B749-9F4C-7A7702F2D99D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988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4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07" indent="0">
              <a:buNone/>
              <a:defRPr sz="3447"/>
            </a:lvl2pPr>
            <a:lvl3pPr marL="1125416" indent="0">
              <a:buNone/>
              <a:defRPr sz="2953"/>
            </a:lvl3pPr>
            <a:lvl4pPr marL="1688123" indent="0">
              <a:buNone/>
              <a:defRPr sz="2461"/>
            </a:lvl4pPr>
            <a:lvl5pPr marL="2250830" indent="0">
              <a:buNone/>
              <a:defRPr sz="2461"/>
            </a:lvl5pPr>
            <a:lvl6pPr marL="2813539" indent="0">
              <a:buNone/>
              <a:defRPr sz="2461"/>
            </a:lvl6pPr>
            <a:lvl7pPr marL="3376246" indent="0">
              <a:buNone/>
              <a:defRPr sz="2461"/>
            </a:lvl7pPr>
            <a:lvl8pPr marL="3938954" indent="0">
              <a:buNone/>
              <a:defRPr sz="2461"/>
            </a:lvl8pPr>
            <a:lvl9pPr marL="4501662" indent="0">
              <a:buNone/>
              <a:defRPr sz="2461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723"/>
            </a:lvl1pPr>
            <a:lvl2pPr marL="562707" indent="0">
              <a:buNone/>
              <a:defRPr sz="1477"/>
            </a:lvl2pPr>
            <a:lvl3pPr marL="1125416" indent="0">
              <a:buNone/>
              <a:defRPr sz="1231"/>
            </a:lvl3pPr>
            <a:lvl4pPr marL="1688123" indent="0">
              <a:buNone/>
              <a:defRPr sz="1108"/>
            </a:lvl4pPr>
            <a:lvl5pPr marL="2250830" indent="0">
              <a:buNone/>
              <a:defRPr sz="1108"/>
            </a:lvl5pPr>
            <a:lvl6pPr marL="2813539" indent="0">
              <a:buNone/>
              <a:defRPr sz="1108"/>
            </a:lvl6pPr>
            <a:lvl7pPr marL="3376246" indent="0">
              <a:buNone/>
              <a:defRPr sz="1108"/>
            </a:lvl7pPr>
            <a:lvl8pPr marL="3938954" indent="0">
              <a:buNone/>
              <a:defRPr sz="1108"/>
            </a:lvl8pPr>
            <a:lvl9pPr marL="4501662" indent="0">
              <a:buNone/>
              <a:defRPr sz="11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6AF52-CD75-E248-B16F-4C63DFDDD8B3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83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B66AA-0A46-9F4D-97D0-15D27F02E535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E8E8-5775-AD44-AE5F-0A6CF9EC97EF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516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D72E-11D3-114D-A3F9-A1F0446FB2A4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6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2DB2-F4E1-B24B-98A6-B8BE5C7211A3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81738-664D-D740-B062-8969B7911043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18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D74EE-D5CC-3149-8E5E-9AB661091083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8502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CE0-E34B-114E-A1C3-924F46914489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688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90B83-BF41-4040-95C3-75BAD5B34E11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16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F4CFE98-2386-A845-8215-DAF447751B81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92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D74EE-D5CC-3149-8E5E-9AB661091083}" type="datetime1">
              <a:rPr lang="ru-RU" smtClean="0"/>
              <a:t>06.04.2026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758C4FB-D33B-924D-BAC6-B3CD924B020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03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A20C-6029-6D46-B938-8A556BCE69C3}" type="datetime1">
              <a:rPr lang="ru-RU" smtClean="0"/>
              <a:pPr/>
              <a:t>06.04.2026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7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38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1125416" rtl="0" eaLnBrk="1" latinLnBrk="0" hangingPunct="1">
        <a:spcBef>
          <a:spcPct val="0"/>
        </a:spcBef>
        <a:buNone/>
        <a:defRPr sz="5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031" indent="-422031" algn="l" defTabSz="1125416" rtl="0" eaLnBrk="1" latinLnBrk="0" hangingPunct="1">
        <a:spcBef>
          <a:spcPct val="20000"/>
        </a:spcBef>
        <a:buFont typeface="Arial" pitchFamily="34" charset="0"/>
        <a:buChar char="•"/>
        <a:defRPr sz="3939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51693" algn="l" defTabSz="1125416" rtl="0" eaLnBrk="1" latinLnBrk="0" hangingPunct="1">
        <a:spcBef>
          <a:spcPct val="20000"/>
        </a:spcBef>
        <a:buFont typeface="Arial" pitchFamily="34" charset="0"/>
        <a:buChar char="–"/>
        <a:defRPr sz="3447" kern="1200">
          <a:solidFill>
            <a:schemeClr val="tx1"/>
          </a:solidFill>
          <a:latin typeface="+mn-lt"/>
          <a:ea typeface="+mn-ea"/>
          <a:cs typeface="+mn-cs"/>
        </a:defRPr>
      </a:lvl2pPr>
      <a:lvl3pPr marL="1406769" indent="-281354" algn="l" defTabSz="1125416" rtl="0" eaLnBrk="1" latinLnBrk="0" hangingPunct="1">
        <a:spcBef>
          <a:spcPct val="20000"/>
        </a:spcBef>
        <a:buFont typeface="Arial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3pPr>
      <a:lvl4pPr marL="1969477" indent="-281354" algn="l" defTabSz="1125416" rtl="0" eaLnBrk="1" latinLnBrk="0" hangingPunct="1">
        <a:spcBef>
          <a:spcPct val="20000"/>
        </a:spcBef>
        <a:buFont typeface="Arial" pitchFamily="34" charset="0"/>
        <a:buChar char="–"/>
        <a:defRPr sz="2461" kern="1200">
          <a:solidFill>
            <a:schemeClr val="tx1"/>
          </a:solidFill>
          <a:latin typeface="+mn-lt"/>
          <a:ea typeface="+mn-ea"/>
          <a:cs typeface="+mn-cs"/>
        </a:defRPr>
      </a:lvl4pPr>
      <a:lvl5pPr marL="2532185" indent="-281354" algn="l" defTabSz="1125416" rtl="0" eaLnBrk="1" latinLnBrk="0" hangingPunct="1">
        <a:spcBef>
          <a:spcPct val="20000"/>
        </a:spcBef>
        <a:buFont typeface="Arial" pitchFamily="34" charset="0"/>
        <a:buChar char="»"/>
        <a:defRPr sz="2461" kern="1200">
          <a:solidFill>
            <a:schemeClr val="tx1"/>
          </a:solidFill>
          <a:latin typeface="+mn-lt"/>
          <a:ea typeface="+mn-ea"/>
          <a:cs typeface="+mn-cs"/>
        </a:defRPr>
      </a:lvl5pPr>
      <a:lvl6pPr marL="3094892" indent="-281354" algn="l" defTabSz="1125416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1" indent="-281354" algn="l" defTabSz="1125416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7pPr>
      <a:lvl8pPr marL="4220308" indent="-281354" algn="l" defTabSz="1125416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8pPr>
      <a:lvl9pPr marL="4783015" indent="-281354" algn="l" defTabSz="1125416" rtl="0" eaLnBrk="1" latinLnBrk="0" hangingPunct="1">
        <a:spcBef>
          <a:spcPct val="20000"/>
        </a:spcBef>
        <a:buFont typeface="Arial" pitchFamily="34" charset="0"/>
        <a:buChar char="•"/>
        <a:defRPr sz="24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62707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2pPr>
      <a:lvl3pPr marL="1125416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3pPr>
      <a:lvl4pPr marL="1688123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4pPr>
      <a:lvl5pPr marL="2250830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5pPr>
      <a:lvl6pPr marL="2813539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6pPr>
      <a:lvl7pPr marL="3376246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7pPr>
      <a:lvl8pPr marL="3938954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8pPr>
      <a:lvl9pPr marL="4501662" algn="l" defTabSz="1125416" rtl="0" eaLnBrk="1" latinLnBrk="0" hangingPunct="1">
        <a:defRPr sz="22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4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B9E1FF"/>
            </a:gs>
            <a:gs pos="23000">
              <a:srgbClr val="5DA7E3"/>
            </a:gs>
            <a:gs pos="100000">
              <a:srgbClr val="016DC7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0B44D3-F710-47A1-940B-62354E2348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179957" y="0"/>
            <a:ext cx="301204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F4C392-97CB-430B-A3DF-00055BA9F7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1462" y="4400550"/>
            <a:ext cx="1849438" cy="2366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09448E-93CF-4C1E-887A-6BEAEBAE3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8432" y="223988"/>
            <a:ext cx="1255019" cy="1289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BAD354-BBDB-43A5-A604-85C8EA0AC822}"/>
              </a:ext>
            </a:extLst>
          </p:cNvPr>
          <p:cNvSpPr txBox="1"/>
          <p:nvPr/>
        </p:nvSpPr>
        <p:spPr bwMode="auto">
          <a:xfrm>
            <a:off x="438104" y="1754892"/>
            <a:ext cx="9085581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Arial"/>
              </a:rPr>
              <a:t>Развитие профессиональной образовательной организации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white"/>
                </a:solidFill>
                <a:latin typeface="Montserrat"/>
                <a:cs typeface="Arial"/>
              </a:rPr>
              <a:t>ГАПОУ «Казанский энергетический колледж»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6D08E-4B35-484B-BAF5-8BB9DF3B7658}"/>
              </a:ext>
            </a:extLst>
          </p:cNvPr>
          <p:cNvSpPr txBox="1"/>
          <p:nvPr/>
        </p:nvSpPr>
        <p:spPr bwMode="auto">
          <a:xfrm>
            <a:off x="438104" y="5098017"/>
            <a:ext cx="56578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Антоненко Татьяна Александровна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D7E42A-CC7E-4E5D-9C42-2FAC5549FD9A}"/>
              </a:ext>
            </a:extLst>
          </p:cNvPr>
          <p:cNvSpPr txBox="1"/>
          <p:nvPr/>
        </p:nvSpPr>
        <p:spPr bwMode="auto">
          <a:xfrm>
            <a:off x="438104" y="5583932"/>
            <a:ext cx="688163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</a:rPr>
              <a:t>Заместитель директора по НМР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9CAB5-5540-FA26-204B-054355A491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5563" y="404540"/>
            <a:ext cx="2072765" cy="866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285B3E-F452-69A5-12A4-44CCB44C7B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6181" y="154084"/>
            <a:ext cx="1393966" cy="139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99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-3909" y="765531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5502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3142E0-322A-470B-933B-BDB535FA94C1}"/>
              </a:ext>
            </a:extLst>
          </p:cNvPr>
          <p:cNvSpPr/>
          <p:nvPr/>
        </p:nvSpPr>
        <p:spPr>
          <a:xfrm>
            <a:off x="438755" y="281362"/>
            <a:ext cx="10332266" cy="8617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/>
            <a:r>
              <a:rPr lang="ru-RU" sz="2800" b="1" dirty="0">
                <a:solidFill>
                  <a:prstClr val="white"/>
                </a:solidFill>
                <a:latin typeface="Montserrat"/>
                <a:ea typeface="+mn-lt"/>
                <a:cs typeface="Calibri"/>
              </a:rPr>
              <a:t>Ключевые тренды развития образования в Российской Федерации</a:t>
            </a:r>
            <a:endParaRPr lang="ru-RU" sz="2400" dirty="0">
              <a:solidFill>
                <a:prstClr val="white"/>
              </a:solidFill>
              <a:latin typeface="Montserrat"/>
              <a:ea typeface="+mn-lt"/>
              <a:cs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489D57-F10D-2307-8D5F-F283CF68D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143" y="1672675"/>
            <a:ext cx="6681061" cy="28620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77D664-0813-1EF5-C9D1-E0BF00A8A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816" y="1705343"/>
            <a:ext cx="4951663" cy="37137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D1755D-4694-A6B2-29A5-EB35F00EB4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8443" y="4585624"/>
            <a:ext cx="3793067" cy="2133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58948-8D3D-C168-9A16-BCB637453F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85" y="4573261"/>
            <a:ext cx="3163052" cy="21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6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-3909" y="896878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ru-RU" sz="2400">
                <a:solidFill>
                  <a:prstClr val="white"/>
                </a:solidFill>
                <a:latin typeface="Calibri"/>
              </a:rPr>
              <a:t>В Республике Татарстан функционирует 100 профессиональных образовательных организаций </a:t>
            </a: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2659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3142E0-322A-470B-933B-BDB535FA94C1}"/>
              </a:ext>
            </a:extLst>
          </p:cNvPr>
          <p:cNvSpPr/>
          <p:nvPr/>
        </p:nvSpPr>
        <p:spPr>
          <a:xfrm>
            <a:off x="559435" y="190155"/>
            <a:ext cx="9639027" cy="8617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/>
            <a:r>
              <a:rPr lang="ru-RU" sz="2800" b="1" dirty="0">
                <a:solidFill>
                  <a:prstClr val="white"/>
                </a:solidFill>
                <a:latin typeface="Montserrat"/>
                <a:ea typeface="+mn-lt"/>
                <a:cs typeface="Calibri"/>
              </a:rPr>
              <a:t>Тренды развития системы образования в Республике Татарстан</a:t>
            </a:r>
            <a:endParaRPr lang="ru-RU" sz="2800" dirty="0">
              <a:solidFill>
                <a:prstClr val="white"/>
              </a:solidFill>
              <a:latin typeface="Montserrat"/>
              <a:ea typeface="+mn-lt"/>
              <a:cs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1AFBD9-B162-15B9-94C1-A5E3614F4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600" y="1372162"/>
            <a:ext cx="4572000" cy="1981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1C5463-161F-8C2A-FE3E-F005DA52E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399" y="1468875"/>
            <a:ext cx="6785709" cy="38169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B9AA65-3A5E-1141-4DFD-C3D5A4337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200" y="3429000"/>
            <a:ext cx="4876800" cy="3249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FEC5F-5CCE-507B-6F68-89F71FEB4A3F}"/>
              </a:ext>
            </a:extLst>
          </p:cNvPr>
          <p:cNvSpPr txBox="1"/>
          <p:nvPr/>
        </p:nvSpPr>
        <p:spPr>
          <a:xfrm>
            <a:off x="279399" y="5347299"/>
            <a:ext cx="63116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В Республике Татарстан функционирует </a:t>
            </a:r>
          </a:p>
          <a:p>
            <a:pPr algn="ctr"/>
            <a:r>
              <a:rPr lang="ru-RU" sz="2800" dirty="0"/>
              <a:t>100 профессиональных </a:t>
            </a:r>
          </a:p>
          <a:p>
            <a:pPr algn="ctr"/>
            <a:r>
              <a:rPr lang="ru-RU" sz="2800" dirty="0"/>
              <a:t>образовательных организаций </a:t>
            </a:r>
          </a:p>
        </p:txBody>
      </p:sp>
    </p:spTree>
    <p:extLst>
      <p:ext uri="{BB962C8B-B14F-4D97-AF65-F5344CB8AC3E}">
        <p14:creationId xmlns:p14="http://schemas.microsoft.com/office/powerpoint/2010/main" val="116175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-3909" y="896878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2659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3142E0-322A-470B-933B-BDB535FA94C1}"/>
              </a:ext>
            </a:extLst>
          </p:cNvPr>
          <p:cNvSpPr/>
          <p:nvPr/>
        </p:nvSpPr>
        <p:spPr>
          <a:xfrm>
            <a:off x="559435" y="405598"/>
            <a:ext cx="10468229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/>
            <a:r>
              <a:rPr lang="ru-RU" sz="2800" b="1" dirty="0">
                <a:solidFill>
                  <a:prstClr val="white"/>
                </a:solidFill>
                <a:latin typeface="Montserrat"/>
                <a:ea typeface="+mn-lt"/>
                <a:cs typeface="Calibri"/>
              </a:rPr>
              <a:t>ЧЕМПИОНАТНОЕ ДВИЖЕНИЕ</a:t>
            </a:r>
            <a:endParaRPr lang="ru-RU" sz="2600" i="1" dirty="0">
              <a:solidFill>
                <a:prstClr val="white"/>
              </a:solidFill>
              <a:latin typeface="Montserrat"/>
              <a:ea typeface="+mn-lt"/>
              <a:cs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1AAFE4-00B6-BB8F-99D3-EE94D75D1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323" y="2248986"/>
            <a:ext cx="5855368" cy="43915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731ED3-9A4E-4039-98FD-ACDC9723D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22" y="1322405"/>
            <a:ext cx="6439002" cy="42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2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0" y="929403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ctr" defTabSz="1219170"/>
            <a:endParaRPr lang="ru-RU" sz="2400" dirty="0">
              <a:solidFill>
                <a:schemeClr val="tx1"/>
              </a:solidFill>
              <a:latin typeface="Calibri"/>
            </a:endParaRPr>
          </a:p>
          <a:p>
            <a:pPr algn="just" defTabSz="1219170"/>
            <a:r>
              <a:rPr lang="ru-RU" sz="2400" b="1" u="sng" dirty="0">
                <a:solidFill>
                  <a:schemeClr val="tx1"/>
                </a:solidFill>
                <a:latin typeface="Calibri"/>
              </a:rPr>
              <a:t>Компетенции: </a:t>
            </a:r>
            <a:r>
              <a:rPr lang="ru-RU" sz="2400" dirty="0">
                <a:solidFill>
                  <a:schemeClr val="tx1"/>
                </a:solidFill>
                <a:latin typeface="Calibri"/>
              </a:rPr>
              <a:t>«Электромонтаж», «Интеллектуальные системы учета электроэнергии», «Обслуживание и ремонт оборудования релейной защиты и автоматики», «Электрослесарь подземный», «Системы умного дома», «Релейная защита и автоматизация электроэнергетических систем», «Разборка и сборка беспилотных летательных аппаратов (БПЛА)»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1"/>
            <a:ext cx="12195909" cy="1332379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3142E0-322A-470B-933B-BDB535FA94C1}"/>
              </a:ext>
            </a:extLst>
          </p:cNvPr>
          <p:cNvSpPr/>
          <p:nvPr/>
        </p:nvSpPr>
        <p:spPr>
          <a:xfrm>
            <a:off x="559434" y="420987"/>
            <a:ext cx="10308261" cy="4001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/>
            <a:r>
              <a:rPr lang="ru-RU" sz="2600" b="1" dirty="0">
                <a:solidFill>
                  <a:prstClr val="white"/>
                </a:solidFill>
                <a:latin typeface="Montserrat"/>
                <a:ea typeface="+mn-lt"/>
                <a:cs typeface="Calibri"/>
              </a:rPr>
              <a:t>Развитие ГАПОУ «Казанский энергетический колледж»</a:t>
            </a:r>
            <a:endParaRPr lang="ru-RU" sz="2600" dirty="0">
              <a:solidFill>
                <a:prstClr val="white"/>
              </a:solidFill>
              <a:latin typeface="Montserrat"/>
              <a:ea typeface="+mn-lt"/>
              <a:cs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2C8BB1-34D3-59EA-D84E-52B5DB7B6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540" y="1727756"/>
            <a:ext cx="5405060" cy="270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1BE9A-A166-2264-2CA2-4636AE02211C}"/>
              </a:ext>
            </a:extLst>
          </p:cNvPr>
          <p:cNvSpPr txBox="1"/>
          <p:nvPr/>
        </p:nvSpPr>
        <p:spPr>
          <a:xfrm>
            <a:off x="281355" y="1234655"/>
            <a:ext cx="62261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u="sng" dirty="0"/>
              <a:t>Специальности и профессии</a:t>
            </a:r>
            <a:r>
              <a:rPr lang="ru-RU" sz="2800" b="1" dirty="0"/>
              <a:t>: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400" dirty="0"/>
              <a:t>Электрические станции, их релейная защита и автоматизация.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400" dirty="0"/>
              <a:t>Электроснабжение.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400" dirty="0"/>
              <a:t>Тепловые электрические станции.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400" dirty="0"/>
              <a:t>Электромонтер по ремонту и обслуживанию электрооборудования.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400" dirty="0"/>
              <a:t>Электромонтажник электрических сетей и электрооборудования.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5547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0" y="904307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2659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3142E0-322A-470B-933B-BDB535FA94C1}"/>
              </a:ext>
            </a:extLst>
          </p:cNvPr>
          <p:cNvSpPr/>
          <p:nvPr/>
        </p:nvSpPr>
        <p:spPr>
          <a:xfrm>
            <a:off x="559435" y="190155"/>
            <a:ext cx="10158272" cy="8617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/>
            <a:r>
              <a:rPr lang="ru-RU" sz="2800" b="1" dirty="0">
                <a:solidFill>
                  <a:prstClr val="white"/>
                </a:solidFill>
                <a:latin typeface="Montserrat"/>
                <a:ea typeface="+mn-lt"/>
                <a:cs typeface="Calibri"/>
              </a:rPr>
              <a:t>Взаимодействие с ТРО МООО «Российские студенческие отряды» </a:t>
            </a:r>
            <a:endParaRPr lang="ru-RU" sz="2800" dirty="0">
              <a:solidFill>
                <a:prstClr val="white"/>
              </a:solidFill>
              <a:latin typeface="Montserrat"/>
              <a:ea typeface="+mn-lt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B5B0F5-C053-550B-DC67-E2BFA7C84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37" y="1318674"/>
            <a:ext cx="6357427" cy="4291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4AA3DF-4604-6C50-A0BA-2E971B80B1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261" y="2101057"/>
            <a:ext cx="5933802" cy="44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0" y="904307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2659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ru-RU" sz="3200" b="1" dirty="0">
                <a:solidFill>
                  <a:prstClr val="white"/>
                </a:solidFill>
                <a:latin typeface="Calibri"/>
              </a:rPr>
              <a:t>Чемпионат </a:t>
            </a:r>
            <a:r>
              <a:rPr lang="en-US" sz="3200" b="1" dirty="0">
                <a:solidFill>
                  <a:prstClr val="white"/>
                </a:solidFill>
                <a:latin typeface="Calibri"/>
              </a:rPr>
              <a:t>IEK</a:t>
            </a:r>
            <a:endParaRPr lang="ru-RU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3D9F77-7251-2B19-7E75-E7E23A988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95" y="2518611"/>
            <a:ext cx="6179834" cy="41219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FF73CE-7BD2-6D3A-6A65-3421B21B7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8915" y="1397797"/>
            <a:ext cx="5740790" cy="43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5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0" y="1234654"/>
            <a:ext cx="12192000" cy="5623346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/>
            <a:r>
              <a:rPr lang="ru-RU" sz="2400" dirty="0">
                <a:solidFill>
                  <a:schemeClr val="tx1"/>
                </a:solidFill>
                <a:latin typeface="Calibri"/>
              </a:rPr>
              <a:t>Миссия кластера: создание условий для подготовки высококвалифицированных рабочих и специалистов среднего звена, адаптированных к практической деятельности в современных условиях, путем обновления содержания и технологий обучения, развития их практической направленности, а также модернизации образовательной инфраструктуры и повышении эффективности кадрового потенциала предприятий ТЭК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2659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2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3142E0-322A-470B-933B-BDB535FA94C1}"/>
              </a:ext>
            </a:extLst>
          </p:cNvPr>
          <p:cNvSpPr/>
          <p:nvPr/>
        </p:nvSpPr>
        <p:spPr>
          <a:xfrm>
            <a:off x="559435" y="405598"/>
            <a:ext cx="10158272" cy="4308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/>
            <a:r>
              <a:rPr lang="ru-RU" sz="2800" b="1" dirty="0">
                <a:solidFill>
                  <a:prstClr val="white"/>
                </a:solidFill>
                <a:latin typeface="Montserrat"/>
                <a:ea typeface="+mn-lt"/>
                <a:cs typeface="Calibri"/>
              </a:rPr>
              <a:t>ФЕДЕРАЛЬНЫЙ ПРОЕКТ «ПРОФЕССИОНАЛИТЕТ» </a:t>
            </a:r>
            <a:endParaRPr lang="ru-RU" sz="2800" dirty="0">
              <a:solidFill>
                <a:prstClr val="white"/>
              </a:solidFill>
              <a:latin typeface="Montserrat"/>
              <a:ea typeface="+mn-lt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2AFAF-4593-3199-7442-5C058D47F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75" y="3211512"/>
            <a:ext cx="4836496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5F452B-A98C-DE41-CEEB-8D93E1FE9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0137" y="3211512"/>
            <a:ext cx="4707622" cy="349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9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094678-E33C-4A4C-8C14-9217114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7429"/>
            <a:ext cx="12192000" cy="6843142"/>
          </a:xfrm>
          <a:prstGeom prst="rect">
            <a:avLst/>
          </a:prstGeom>
        </p:spPr>
      </p:pic>
      <p:sp>
        <p:nvSpPr>
          <p:cNvPr id="42" name="Пятиугольник 45">
            <a:extLst>
              <a:ext uri="{FF2B5EF4-FFF2-40B4-BE49-F238E27FC236}">
                <a16:creationId xmlns:a16="http://schemas.microsoft.com/office/drawing/2014/main" id="{6797E232-5A18-47C2-A7AF-EF72DD97E114}"/>
              </a:ext>
            </a:extLst>
          </p:cNvPr>
          <p:cNvSpPr/>
          <p:nvPr/>
        </p:nvSpPr>
        <p:spPr>
          <a:xfrm flipH="1">
            <a:off x="0" y="904307"/>
            <a:ext cx="12192000" cy="5953693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6FE1846-32FD-424D-A52A-94CEC9DDD9F8}"/>
              </a:ext>
            </a:extLst>
          </p:cNvPr>
          <p:cNvSpPr/>
          <p:nvPr/>
        </p:nvSpPr>
        <p:spPr>
          <a:xfrm>
            <a:off x="539340" y="246817"/>
            <a:ext cx="9639027" cy="4431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 defTabSz="1219170">
              <a:lnSpc>
                <a:spcPct val="90000"/>
              </a:lnSpc>
            </a:pPr>
            <a:r>
              <a:rPr lang="ru-RU" sz="3200" b="1" dirty="0">
                <a:solidFill>
                  <a:srgbClr val="26469E"/>
                </a:solidFill>
                <a:latin typeface="Montserrat"/>
              </a:rPr>
              <a:t>Текущая ситуация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6AA59D-3FBF-4720-B7DA-EE5054885421}"/>
              </a:ext>
            </a:extLst>
          </p:cNvPr>
          <p:cNvSpPr/>
          <p:nvPr/>
        </p:nvSpPr>
        <p:spPr>
          <a:xfrm>
            <a:off x="-3909" y="-3910"/>
            <a:ext cx="12195909" cy="1265922"/>
          </a:xfrm>
          <a:prstGeom prst="rect">
            <a:avLst/>
          </a:prstGeom>
          <a:solidFill>
            <a:srgbClr val="016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Номер слайда 18">
            <a:extLst>
              <a:ext uri="{FF2B5EF4-FFF2-40B4-BE49-F238E27FC236}">
                <a16:creationId xmlns:a16="http://schemas.microsoft.com/office/drawing/2014/main" id="{4CBEC388-8562-0747-89D3-3AD844E8DB0B}"/>
              </a:ext>
            </a:extLst>
          </p:cNvPr>
          <p:cNvSpPr txBox="1">
            <a:spLocks/>
          </p:cNvSpPr>
          <p:nvPr/>
        </p:nvSpPr>
        <p:spPr>
          <a:xfrm>
            <a:off x="9067800" y="6275387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219170"/>
            <a:r>
              <a:rPr lang="ru-RU" sz="1200" dirty="0">
                <a:solidFill>
                  <a:srgbClr val="0F6AEF"/>
                </a:solidFill>
                <a:latin typeface="Montserrat" panose="00000500000000000000" pitchFamily="2" charset="-52"/>
              </a:rPr>
              <a:t>6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6374D89-298F-407E-8716-A18E1045D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71605" y="214731"/>
            <a:ext cx="880619" cy="904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CC3A83-8741-4F0D-859C-C14A0AE6FF2A}"/>
              </a:ext>
            </a:extLst>
          </p:cNvPr>
          <p:cNvSpPr txBox="1"/>
          <p:nvPr/>
        </p:nvSpPr>
        <p:spPr>
          <a:xfrm>
            <a:off x="944082" y="2844721"/>
            <a:ext cx="9927523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4400" b="1" dirty="0">
                <a:solidFill>
                  <a:srgbClr val="2B2F86"/>
                </a:solidFill>
                <a:latin typeface="Montserrat" panose="00000500000000000000" pitchFamily="2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85589969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Атлас</Template>
  <TotalTime>11304</TotalTime>
  <Words>234</Words>
  <Application>Microsoft Office PowerPoint</Application>
  <PresentationFormat>Широкоэкранный</PresentationFormat>
  <Paragraphs>59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Gill Sans MT</vt:lpstr>
      <vt:lpstr>Wingdings</vt:lpstr>
      <vt:lpstr>Montserrat</vt:lpstr>
      <vt:lpstr>Arial</vt:lpstr>
      <vt:lpstr>Calibri</vt:lpstr>
      <vt:lpstr>Галерея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Пользователь</cp:lastModifiedBy>
  <cp:revision>429</cp:revision>
  <cp:lastPrinted>2025-02-14T13:18:26Z</cp:lastPrinted>
  <dcterms:created xsi:type="dcterms:W3CDTF">2023-01-27T08:39:26Z</dcterms:created>
  <dcterms:modified xsi:type="dcterms:W3CDTF">2026-04-06T07:11:50Z</dcterms:modified>
</cp:coreProperties>
</file>