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372" r:id="rId6"/>
    <p:sldId id="259" r:id="rId7"/>
    <p:sldId id="280" r:id="rId8"/>
    <p:sldId id="260" r:id="rId9"/>
    <p:sldId id="261" r:id="rId10"/>
    <p:sldId id="262" r:id="rId11"/>
    <p:sldId id="264" r:id="rId12"/>
    <p:sldId id="371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73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067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72BBDE-9A71-448B-AA5A-A51E91E5D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" r="36070" b="50060"/>
          <a:stretch/>
        </p:blipFill>
        <p:spPr>
          <a:xfrm>
            <a:off x="11938000" y="5562600"/>
            <a:ext cx="369443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75337" y="2468409"/>
            <a:ext cx="11617291" cy="2390889"/>
          </a:xfrm>
        </p:spPr>
        <p:txBody>
          <a:bodyPr>
            <a:normAutofit/>
          </a:bodyPr>
          <a:lstStyle/>
          <a:p>
            <a:pPr marL="243827"/>
            <a:r>
              <a:rPr lang="ru-RU" sz="7200" b="1" i="1" dirty="0">
                <a:solidFill>
                  <a:schemeClr val="accent1">
                    <a:lumMod val="75000"/>
                  </a:schemeClr>
                </a:solidFill>
              </a:rPr>
              <a:t>Спасибо за внимание!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7ED1ED-4B2F-4FDD-882C-F3EEA8008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354666" y="6239538"/>
            <a:ext cx="875924" cy="377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49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17C1FC-3711-4561-9554-E03900FC4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990600"/>
            <a:ext cx="2442755" cy="2514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CD88D9-F648-41EE-ABE8-2F3BE9645503}"/>
              </a:ext>
            </a:extLst>
          </p:cNvPr>
          <p:cNvSpPr txBox="1"/>
          <p:nvPr/>
        </p:nvSpPr>
        <p:spPr>
          <a:xfrm>
            <a:off x="2336800" y="8077200"/>
            <a:ext cx="12717456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kk-KZ" sz="2800" b="1" dirty="0">
                <a:solidFill>
                  <a:schemeClr val="accent1">
                    <a:lumMod val="75000"/>
                  </a:schemeClr>
                </a:solidFill>
              </a:rPr>
              <a:t>Результат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Специалист востребованный на локальном рынке, интегрированный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 мировое сообщество и обладающий необходимыми компетенциями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B54A62-374E-4331-9C42-2B2EE0A165CD}"/>
              </a:ext>
            </a:extLst>
          </p:cNvPr>
          <p:cNvSpPr txBox="1"/>
          <p:nvPr/>
        </p:nvSpPr>
        <p:spPr>
          <a:xfrm>
            <a:off x="5627914" y="457200"/>
            <a:ext cx="10591800" cy="769441"/>
          </a:xfrm>
          <a:prstGeom prst="rect">
            <a:avLst/>
          </a:prstGeom>
          <a:solidFill>
            <a:srgbClr val="F2F1EE"/>
          </a:solidFill>
        </p:spPr>
        <p:txBody>
          <a:bodyPr wrap="square" rtlCol="0">
            <a:spAutoFit/>
          </a:bodyPr>
          <a:lstStyle/>
          <a:p>
            <a:r>
              <a:rPr lang="kk-KZ" sz="4400" dirty="0"/>
              <a:t>Экосистема образовательного парт</a:t>
            </a:r>
            <a:r>
              <a:rPr lang="ru-RU" sz="4400" dirty="0" err="1"/>
              <a:t>нёрства</a:t>
            </a:r>
            <a:endParaRPr lang="ru-RU" sz="4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D70FEB-FA8A-49DF-9CFC-02BFE533A68F}"/>
              </a:ext>
            </a:extLst>
          </p:cNvPr>
          <p:cNvSpPr/>
          <p:nvPr/>
        </p:nvSpPr>
        <p:spPr>
          <a:xfrm>
            <a:off x="8128000" y="0"/>
            <a:ext cx="8128000" cy="9144000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014E4C-8B07-4182-9AE5-2519456B73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r="9620"/>
          <a:stretch/>
        </p:blipFill>
        <p:spPr>
          <a:xfrm>
            <a:off x="1938540" y="-4681"/>
            <a:ext cx="6674529" cy="9144000"/>
          </a:xfrm>
          <a:custGeom>
            <a:avLst/>
            <a:gdLst>
              <a:gd name="connsiteX0" fmla="*/ 0 w 5630224"/>
              <a:gd name="connsiteY0" fmla="*/ 0 h 6858000"/>
              <a:gd name="connsiteX1" fmla="*/ 5285772 w 5630224"/>
              <a:gd name="connsiteY1" fmla="*/ 0 h 6858000"/>
              <a:gd name="connsiteX2" fmla="*/ 5285772 w 5630224"/>
              <a:gd name="connsiteY2" fmla="*/ 716355 h 6858000"/>
              <a:gd name="connsiteX3" fmla="*/ 5630224 w 5630224"/>
              <a:gd name="connsiteY3" fmla="*/ 1039667 h 6858000"/>
              <a:gd name="connsiteX4" fmla="*/ 5285772 w 5630224"/>
              <a:gd name="connsiteY4" fmla="*/ 1341246 h 6858000"/>
              <a:gd name="connsiteX5" fmla="*/ 5285772 w 5630224"/>
              <a:gd name="connsiteY5" fmla="*/ 6858000 h 6858000"/>
              <a:gd name="connsiteX6" fmla="*/ 0 w 563022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0224" h="6858000">
                <a:moveTo>
                  <a:pt x="0" y="0"/>
                </a:moveTo>
                <a:lnTo>
                  <a:pt x="5285772" y="0"/>
                </a:lnTo>
                <a:lnTo>
                  <a:pt x="5285772" y="716355"/>
                </a:lnTo>
                <a:lnTo>
                  <a:pt x="5630224" y="1039667"/>
                </a:lnTo>
                <a:lnTo>
                  <a:pt x="5285772" y="1341246"/>
                </a:lnTo>
                <a:lnTo>
                  <a:pt x="52857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E52855-1453-4EEC-B0D9-8A6CF58862DB}"/>
              </a:ext>
            </a:extLst>
          </p:cNvPr>
          <p:cNvSpPr txBox="1"/>
          <p:nvPr/>
        </p:nvSpPr>
        <p:spPr>
          <a:xfrm>
            <a:off x="8776575" y="423467"/>
            <a:ext cx="7219780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>
                <a:solidFill>
                  <a:schemeClr val="bg1"/>
                </a:solidFill>
                <a:latin typeface="Montserrat ExtraBold" pitchFamily="2" charset="-52"/>
              </a:rPr>
              <a:t>ЦЕНТР КОМПЕТЕНЦИЙ</a:t>
            </a:r>
          </a:p>
          <a:p>
            <a:pPr algn="ctr"/>
            <a:r>
              <a:rPr lang="ru-RU" sz="2667" b="1" kern="0" dirty="0">
                <a:solidFill>
                  <a:schemeClr val="bg1"/>
                </a:solidFill>
                <a:latin typeface="Montserrat ExtraBold" pitchFamily="2" charset="-52"/>
              </a:rPr>
              <a:t>ИННОВАЦИИ И КОММЕРЦИАЛИЗАЦИЯ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793957-8405-447B-A530-955B6C0A8A25}"/>
              </a:ext>
            </a:extLst>
          </p:cNvPr>
          <p:cNvSpPr txBox="1"/>
          <p:nvPr/>
        </p:nvSpPr>
        <p:spPr>
          <a:xfrm>
            <a:off x="8772687" y="1536971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dirty="0">
                <a:solidFill>
                  <a:schemeClr val="bg1"/>
                </a:solidFill>
                <a:latin typeface="Montserrat SemiBold" pitchFamily="2" charset="-52"/>
              </a:rPr>
              <a:t>1.</a:t>
            </a:r>
            <a:endParaRPr lang="ru-RU" sz="4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07759C-6EA2-468E-B8D0-66563CE32CE8}"/>
              </a:ext>
            </a:extLst>
          </p:cNvPr>
          <p:cNvSpPr txBox="1"/>
          <p:nvPr/>
        </p:nvSpPr>
        <p:spPr>
          <a:xfrm>
            <a:off x="8772687" y="2555471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dirty="0">
                <a:solidFill>
                  <a:schemeClr val="bg1"/>
                </a:solidFill>
                <a:latin typeface="Montserrat SemiBold" pitchFamily="2" charset="-52"/>
              </a:rPr>
              <a:t>2.</a:t>
            </a:r>
            <a:endParaRPr lang="ru-RU" sz="4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682E73-5EEE-4704-8C92-19C37B3A800F}"/>
              </a:ext>
            </a:extLst>
          </p:cNvPr>
          <p:cNvSpPr txBox="1"/>
          <p:nvPr/>
        </p:nvSpPr>
        <p:spPr>
          <a:xfrm>
            <a:off x="9902579" y="1688814"/>
            <a:ext cx="52239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SemiBold" pitchFamily="2" charset="-52"/>
              </a:rPr>
              <a:t>Проектная деятельность Центра компетенции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0E938-6D07-4941-BECA-116D77EA3EDF}"/>
              </a:ext>
            </a:extLst>
          </p:cNvPr>
          <p:cNvSpPr txBox="1"/>
          <p:nvPr/>
        </p:nvSpPr>
        <p:spPr>
          <a:xfrm>
            <a:off x="9902579" y="2498656"/>
            <a:ext cx="5668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SemiBold" pitchFamily="2" charset="-52"/>
              </a:rPr>
              <a:t>Взаимодействие с внешней образовательной средой (социальные партнеры, образовательные учреждения)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CF14A-9C01-0A6C-B424-9AD7E559BAE6}"/>
              </a:ext>
            </a:extLst>
          </p:cNvPr>
          <p:cNvSpPr txBox="1"/>
          <p:nvPr/>
        </p:nvSpPr>
        <p:spPr>
          <a:xfrm>
            <a:off x="8862354" y="3780417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dirty="0">
                <a:solidFill>
                  <a:schemeClr val="bg1"/>
                </a:solidFill>
                <a:latin typeface="Montserrat SemiBold" pitchFamily="2" charset="-52"/>
              </a:rPr>
              <a:t>3.</a:t>
            </a:r>
            <a:endParaRPr lang="ru-RU" sz="4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41AE7-79F3-3898-072A-76B407CBBAC8}"/>
              </a:ext>
            </a:extLst>
          </p:cNvPr>
          <p:cNvSpPr txBox="1"/>
          <p:nvPr/>
        </p:nvSpPr>
        <p:spPr>
          <a:xfrm>
            <a:off x="8840754" y="4995465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dirty="0">
                <a:solidFill>
                  <a:schemeClr val="bg1"/>
                </a:solidFill>
                <a:latin typeface="Montserrat SemiBold" pitchFamily="2" charset="-52"/>
              </a:rPr>
              <a:t>4.</a:t>
            </a:r>
            <a:endParaRPr lang="ru-RU" sz="4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1F41D9-2BD2-213C-647D-D24BE0C3C5CC}"/>
              </a:ext>
            </a:extLst>
          </p:cNvPr>
          <p:cNvSpPr txBox="1"/>
          <p:nvPr/>
        </p:nvSpPr>
        <p:spPr>
          <a:xfrm>
            <a:off x="9902579" y="3914276"/>
            <a:ext cx="55808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SemiBold" pitchFamily="2" charset="-52"/>
              </a:rPr>
              <a:t>Организация тренировочных лагерей для подготовки к чемпионатам </a:t>
            </a:r>
            <a:r>
              <a:rPr lang="en-US" sz="2000" dirty="0">
                <a:solidFill>
                  <a:schemeClr val="bg1"/>
                </a:solidFill>
                <a:latin typeface="Montserrat SemiBold" pitchFamily="2" charset="-52"/>
              </a:rPr>
              <a:t>World Skills</a:t>
            </a:r>
            <a:r>
              <a:rPr lang="ru-RU" sz="2000" dirty="0">
                <a:solidFill>
                  <a:schemeClr val="bg1"/>
                </a:solidFill>
                <a:latin typeface="Montserrat SemiBold" pitchFamily="2" charset="-52"/>
              </a:rPr>
              <a:t>  : МЕХАТРОНИКА, АВТОМАТИКА, ЭЛЕКТРОНИКА, ЭЛЕКТРОМОНТАЖ, С</a:t>
            </a:r>
            <a:r>
              <a:rPr lang="en-US" sz="2000" dirty="0">
                <a:solidFill>
                  <a:schemeClr val="bg1"/>
                </a:solidFill>
                <a:latin typeface="Montserrat SemiBold" pitchFamily="2" charset="-52"/>
              </a:rPr>
              <a:t>AD</a:t>
            </a:r>
            <a:r>
              <a:rPr lang="ru-RU" sz="2000" dirty="0">
                <a:solidFill>
                  <a:schemeClr val="bg1"/>
                </a:solidFill>
                <a:latin typeface="Montserrat SemiBold" pitchFamily="2" charset="-52"/>
              </a:rPr>
              <a:t>, РОБОТОТЕХНИКА, </a:t>
            </a:r>
            <a:r>
              <a:rPr lang="en-US" sz="2000" dirty="0">
                <a:solidFill>
                  <a:schemeClr val="bg1"/>
                </a:solidFill>
                <a:latin typeface="Montserrat SemiBold" pitchFamily="2" charset="-52"/>
              </a:rPr>
              <a:t>IT</a:t>
            </a:r>
            <a:endParaRPr lang="ru-RU" sz="20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DF114B-C491-5D96-207A-BC5ACCB61CBF}"/>
              </a:ext>
            </a:extLst>
          </p:cNvPr>
          <p:cNvSpPr txBox="1"/>
          <p:nvPr/>
        </p:nvSpPr>
        <p:spPr>
          <a:xfrm>
            <a:off x="9721181" y="5328693"/>
            <a:ext cx="62751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SemiBold" pitchFamily="2" charset="-52"/>
              </a:rPr>
              <a:t>Предоставление услуг и программ курсовой подготовки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2235B7-7A76-4590-A761-4C71CA6627C7}"/>
              </a:ext>
            </a:extLst>
          </p:cNvPr>
          <p:cNvSpPr txBox="1"/>
          <p:nvPr/>
        </p:nvSpPr>
        <p:spPr>
          <a:xfrm>
            <a:off x="8862354" y="6156923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dirty="0">
                <a:solidFill>
                  <a:schemeClr val="bg1"/>
                </a:solidFill>
                <a:latin typeface="Montserrat SemiBold" pitchFamily="2" charset="-52"/>
              </a:rPr>
              <a:t>5.</a:t>
            </a:r>
            <a:endParaRPr lang="ru-RU" sz="4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91E629-9807-4F00-BB64-ADC50B094C0F}"/>
              </a:ext>
            </a:extLst>
          </p:cNvPr>
          <p:cNvSpPr txBox="1"/>
          <p:nvPr/>
        </p:nvSpPr>
        <p:spPr>
          <a:xfrm>
            <a:off x="9902579" y="6147893"/>
            <a:ext cx="6093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SemiBold" pitchFamily="2" charset="-52"/>
              </a:rPr>
              <a:t>Проведение демонстрационных экзаменов по рабочим квалификациям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6AE5C2-4245-4152-BDE0-CE4A763E0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504761"/>
            <a:ext cx="1689252" cy="81251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89E23E-D517-4B7C-A205-FB5ED8C4E90C}"/>
              </a:ext>
            </a:extLst>
          </p:cNvPr>
          <p:cNvSpPr txBox="1"/>
          <p:nvPr/>
        </p:nvSpPr>
        <p:spPr>
          <a:xfrm>
            <a:off x="8900674" y="7178835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dirty="0">
                <a:solidFill>
                  <a:schemeClr val="bg1"/>
                </a:solidFill>
                <a:latin typeface="Montserrat SemiBold" pitchFamily="2" charset="-52"/>
              </a:rPr>
              <a:t>6.</a:t>
            </a:r>
            <a:endParaRPr lang="ru-RU" sz="4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693256-5192-42E2-B39B-D23C978F6D1A}"/>
              </a:ext>
            </a:extLst>
          </p:cNvPr>
          <p:cNvSpPr txBox="1"/>
          <p:nvPr/>
        </p:nvSpPr>
        <p:spPr>
          <a:xfrm>
            <a:off x="9902579" y="7358328"/>
            <a:ext cx="52239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SemiBold" pitchFamily="2" charset="-52"/>
              </a:rPr>
              <a:t>Профориентационная работа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F612B9-4C51-40FF-9A08-781D764EDADE}"/>
              </a:ext>
            </a:extLst>
          </p:cNvPr>
          <p:cNvSpPr txBox="1"/>
          <p:nvPr/>
        </p:nvSpPr>
        <p:spPr>
          <a:xfrm>
            <a:off x="8931771" y="8102542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dirty="0">
                <a:solidFill>
                  <a:schemeClr val="bg1"/>
                </a:solidFill>
                <a:latin typeface="Montserrat SemiBold" pitchFamily="2" charset="-52"/>
              </a:rPr>
              <a:t>7.</a:t>
            </a:r>
            <a:endParaRPr lang="ru-RU" sz="4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17D1D1-4DAF-4830-BF5C-FC4F667A440D}"/>
              </a:ext>
            </a:extLst>
          </p:cNvPr>
          <p:cNvSpPr txBox="1"/>
          <p:nvPr/>
        </p:nvSpPr>
        <p:spPr>
          <a:xfrm>
            <a:off x="9933675" y="8282035"/>
            <a:ext cx="5668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SemiBold" pitchFamily="2" charset="-52"/>
              </a:rPr>
              <a:t>Практическое обучение студентов колледжей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5630321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0 L 0.43593 0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/>
      <p:bldP spid="14" grpId="0"/>
      <p:bldP spid="16" grpId="0"/>
      <p:bldP spid="7" grpId="0"/>
      <p:bldP spid="8" grpId="0"/>
      <p:bldP spid="9" grpId="0"/>
      <p:bldP spid="15" grpId="0"/>
      <p:bldP spid="17" grpId="0"/>
      <p:bldP spid="18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101</Words>
  <Application>Microsoft Office PowerPoint</Application>
  <PresentationFormat>Произвольный</PresentationFormat>
  <Paragraphs>20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Montserrat ExtraBold</vt:lpstr>
      <vt:lpstr>Montserrat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Исатай Исин</cp:lastModifiedBy>
  <cp:revision>9</cp:revision>
  <dcterms:created xsi:type="dcterms:W3CDTF">2006-08-16T00:00:00Z</dcterms:created>
  <dcterms:modified xsi:type="dcterms:W3CDTF">2026-04-06T05:38:24Z</dcterms:modified>
</cp:coreProperties>
</file>