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10" d="100"/>
          <a:sy n="110" d="100"/>
        </p:scale>
        <p:origin x="586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98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2940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6200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5563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46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06475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275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0159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1696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1054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1245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5454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303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126B-8F17-4BB1-849E-609B0AA5FF5E}" type="datetimeFigureOut">
              <a:rPr lang="en-US" smtClean="0"/>
              <a:t>4/3/2026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E7D05-7692-44C4-864C-76E0B7DD64B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54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n.gorgadze@gipa.g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5C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3" name="Shape 1"/>
          <p:cNvSpPr/>
          <p:nvPr/>
        </p:nvSpPr>
        <p:spPr>
          <a:xfrm>
            <a:off x="5347855" y="2521527"/>
            <a:ext cx="3796145" cy="2621973"/>
          </a:xfrm>
          <a:prstGeom prst="rect">
            <a:avLst/>
          </a:prstGeom>
          <a:solidFill>
            <a:srgbClr val="1A7B84">
              <a:alpha val="6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64008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Особенности преподавания</a:t>
            </a:r>
            <a:endParaRPr lang="en-US" sz="30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общеобразовательных дисциплин в </a:t>
            </a:r>
            <a:r>
              <a:rPr lang="ru-RU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Профобразования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11480" y="2606040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1480" y="3200400"/>
            <a:ext cx="50292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Нати</a:t>
            </a: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</a:t>
            </a:r>
            <a:r>
              <a:rPr lang="en-US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Горгадзе</a:t>
            </a:r>
            <a:endParaRPr lang="en-US" sz="1600" b="1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Грузинский институт общественных дел (GIPA); </a:t>
            </a:r>
            <a:r>
              <a:rPr lang="en-US" sz="1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Тбилиси, Грузия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9B0AD1-4F92-9B1C-D5C0-1450A3849B0B}"/>
              </a:ext>
            </a:extLst>
          </p:cNvPr>
          <p:cNvSpPr txBox="1"/>
          <p:nvPr/>
        </p:nvSpPr>
        <p:spPr>
          <a:xfrm>
            <a:off x="5440680" y="2833255"/>
            <a:ext cx="34885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>
                <a:solidFill>
                  <a:schemeClr val="bg1"/>
                </a:solidFill>
              </a:rPr>
              <a:t>VI Международного открытого образовательного форума</a:t>
            </a:r>
          </a:p>
          <a:p>
            <a:r>
              <a:rPr lang="ru-RU" sz="1400" b="1" i="1" dirty="0">
                <a:solidFill>
                  <a:schemeClr val="bg1"/>
                </a:solidFill>
              </a:rPr>
              <a:t>«Формирование компетенций будущего специалиста на основе использования </a:t>
            </a:r>
          </a:p>
          <a:p>
            <a:r>
              <a:rPr lang="ru-RU" sz="1400" b="1" i="1" dirty="0">
                <a:solidFill>
                  <a:schemeClr val="bg1"/>
                </a:solidFill>
              </a:rPr>
              <a:t>эффективных образовательных методик и технологий»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ru-RU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Рекомендации для постсоветских систем VET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24128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24128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41248" y="1097280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Контекстуализировать стандарты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41248" y="1408176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Разработать профильно-ориентированные версии программ по общеобразовательным предметам совместно с отраслевыми партнёрами — не адаптировать общий учебник, а создавать новый документ под профиль.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24128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24128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1024128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230368" y="1097280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Ввести двойную квалификацию педагогов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230368" y="1408176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Обязательный модуль VET-педагогики в системе повышения квалификации. Карьерные и финансовые стимулы для педагогов с производственным опытом.</a:t>
            </a:r>
            <a:r>
              <a:rPr lang="en-US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276856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276856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6" name="Text 14"/>
          <p:cNvSpPr/>
          <p:nvPr/>
        </p:nvSpPr>
        <p:spPr>
          <a:xfrm>
            <a:off x="365760" y="2276856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235000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Интегрировать оценивание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841248" y="2660904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Создать компетентно-ориентированные инструменты оценки по общеобразовательным дисциплинам, встроенные в профессиональные портфолио — не вместо, а вместе с предметными критериями</a:t>
            </a:r>
            <a:r>
              <a:rPr lang="en-US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2276856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276856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0" y="2276856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30368" y="235000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Создать межведомственный механизм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30368" y="2660904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Постоянные координационные механизмы между министерствами образования и труда — на уровне стандартов, квалификационных рамок и учебных планов VET.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529584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3529584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3529584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41248" y="360273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Cyrl-BA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Использовать региональные сети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841248" y="3913632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Развивать обмен практиками внутри региона через ETF DARYA, ОБСЕ и двусторонние платформы. Финляндия и Австрия - ориентир, но опыт Грузии или Армении  - ближе институционально.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529584"/>
            <a:ext cx="4114800" cy="1115568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54880" y="3529584"/>
            <a:ext cx="384048" cy="111556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31" name="Text 29"/>
          <p:cNvSpPr/>
          <p:nvPr/>
        </p:nvSpPr>
        <p:spPr>
          <a:xfrm>
            <a:off x="4754880" y="3529584"/>
            <a:ext cx="384048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230368" y="360273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Инвестировать в педагогическое исследование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230368" y="3913632"/>
            <a:ext cx="352044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ru-RU" sz="10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Поддержать региональные исследования эффективности интегрированных моделей. Политика должна опираться на местные данные, а не только на перенос западных моделей.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5" name="Text 33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5C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100946"/>
            <a:ext cx="9144000" cy="1028700"/>
          </a:xfrm>
          <a:prstGeom prst="rect">
            <a:avLst/>
          </a:prstGeom>
          <a:solidFill>
            <a:srgbClr val="1E2D2F"/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64008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Педагог общеобразовательных дисциплин в VET —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28016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предметник в неподходящей аудитории,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11480" y="182880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 профессионал на стыке двух миров.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26517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Задача системы — создать условия, в которых это возможно.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11480" y="3246120"/>
            <a:ext cx="5029200" cy="6858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3246120"/>
            <a:ext cx="5029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Спасибо за внимание!  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11480" y="4133088"/>
            <a:ext cx="8321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Нати</a:t>
            </a:r>
            <a:r>
              <a:rPr lang="ru-RU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 </a:t>
            </a: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Горгадзе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n.gorgadze@gipa.ge</a:t>
            </a:r>
            <a:r>
              <a:rPr lang="ru-RU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GIPA, Тбилиси, Грузия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" y="109728"/>
            <a:ext cx="9144000" cy="9144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 себе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28600" y="1161288"/>
            <a:ext cx="3840480" cy="3566160"/>
          </a:xfrm>
          <a:prstGeom prst="rect">
            <a:avLst/>
          </a:prstGeom>
          <a:solidFill>
            <a:srgbClr val="0D5C6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ru-RU" sz="1400" dirty="0"/>
          </a:p>
        </p:txBody>
      </p:sp>
      <p:sp>
        <p:nvSpPr>
          <p:cNvPr id="5" name="Text 3"/>
          <p:cNvSpPr/>
          <p:nvPr/>
        </p:nvSpPr>
        <p:spPr>
          <a:xfrm>
            <a:off x="390698" y="1248156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 Исследователь в </a:t>
            </a:r>
            <a:r>
              <a:rPr lang="ru-RU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сфере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образования</a:t>
            </a:r>
            <a:r>
              <a:rPr lang="ru-RU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разнообразия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гендерного равенства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4029456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  Директор программ, CCIIR (Тбилиси)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19792" y="1933956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</a:t>
            </a:r>
            <a:r>
              <a:rPr lang="ru-RU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Асс. Профессор -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Грузинский институт публичных дел (GIPA)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585881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Консультант: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Грузия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ru-RU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Европа,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Южный Кавказ, Центральная Азия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3331464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Партнёры: ООН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Женщины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ЕФО, ОБСЕ,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Всемирный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</a:t>
            </a:r>
            <a:r>
              <a:rPr lang="ru-RU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Агентство США по международному развитию 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480560" y="1097280"/>
            <a:ext cx="429768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480560" y="1097280"/>
            <a:ext cx="4297680" cy="4572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2" name="Text 10"/>
          <p:cNvSpPr/>
          <p:nvPr/>
        </p:nvSpPr>
        <p:spPr>
          <a:xfrm>
            <a:off x="4480560" y="109728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эта тема для меня важна?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617720" y="1664208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ru-RU" sz="1400" noProof="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Проекты</a:t>
            </a: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Компакт (миллениум) </a:t>
            </a: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ETF DARYA: дизайн тренингов для педагогов VET в Центральной Азии (Туркменистан, Казахстан)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617720" y="2395728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400" dirty="0" err="1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Исследование</a:t>
            </a:r>
            <a:r>
              <a:rPr lang="ru-RU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реформы среднего образования (</a:t>
            </a:r>
            <a:r>
              <a:rPr lang="en-US" sz="1400" dirty="0" err="1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Новой</a:t>
            </a: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школьной модели): как компетентностный подход работает в реальных классах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17720" y="3264963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Противоречие между академическим и профессиональным — не абстракция, а живая педагогическая проблема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17720" y="3933721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l">
              <a:buSzPct val="100000"/>
              <a:buChar char="•"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Вопрос имеет значение для политики: кто учит, как учит и чему учит в </a:t>
            </a:r>
            <a:r>
              <a:rPr lang="ru-RU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проф. образовательных </a:t>
            </a:r>
            <a:r>
              <a:rPr lang="en-US" sz="1400" dirty="0" err="1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системах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Натиа Горгадзе  |   GIPA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105" y="118872"/>
            <a:ext cx="9144000" cy="914400"/>
          </a:xfrm>
          <a:prstGeom prst="rect">
            <a:avLst/>
          </a:prstGeom>
          <a:solidFill>
            <a:srgbClr val="1E2D2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Проблематизация: две логики, один класс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840480" cy="3474720"/>
          </a:xfrm>
          <a:prstGeom prst="rect">
            <a:avLst/>
          </a:prstGeom>
          <a:solidFill>
            <a:srgbClr val="0D5C6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972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Логика VET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664208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Прикладные навыки и трудоустройство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2185416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Контекстуальность знания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706624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Модульная структура программ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322783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Работодатель как ключевой стейкхолдер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7490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Компетентностный подход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0" y="105156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0" y="1051560"/>
            <a:ext cx="3840480" cy="457200"/>
          </a:xfrm>
          <a:prstGeom prst="rect">
            <a:avLst/>
          </a:prstGeom>
          <a:solidFill>
            <a:srgbClr val="5A6E71"/>
          </a:solidFill>
          <a:ln/>
        </p:spPr>
      </p:sp>
      <p:sp>
        <p:nvSpPr>
          <p:cNvPr id="13" name="Text 11"/>
          <p:cNvSpPr/>
          <p:nvPr/>
        </p:nvSpPr>
        <p:spPr>
          <a:xfrm>
            <a:off x="4617720" y="10515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Логика общего образования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09160" y="1664208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Фундаментальные знания и критическое мышление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09160" y="2185416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Универсализм содержания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09160" y="2706624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Предметная логика и последовательность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09160" y="322783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Государство как ключевой стейкхолдер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09160" y="37490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Стандарты и академическая успеваемость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224528" y="2423160"/>
            <a:ext cx="329184" cy="329184"/>
          </a:xfrm>
          <a:prstGeom prst="ellipse">
            <a:avLst/>
          </a:prstGeom>
          <a:solidFill>
            <a:srgbClr val="E8C07D"/>
          </a:solidFill>
          <a:ln/>
        </p:spPr>
      </p:sp>
      <p:sp>
        <p:nvSpPr>
          <p:cNvPr id="20" name="Text 18"/>
          <p:cNvSpPr/>
          <p:nvPr/>
        </p:nvSpPr>
        <p:spPr>
          <a:xfrm>
            <a:off x="4224528" y="24231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526280"/>
            <a:ext cx="8412480" cy="384048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52628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Учитель математики в колледже: «математик» или «педагог VET»? Чьи стандарты? Чья программа?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D2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вызовы интеграции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502920" cy="16002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97280"/>
            <a:ext cx="502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1887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Двойная идентичность педагога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1536192"/>
            <a:ext cx="33832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Предметник vs. мастер производственного обучения. Нет единой профессиональной идентичности, нет системы непрерывного развития.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502920" cy="16002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1097280"/>
            <a:ext cx="502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49240" y="11887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Контекстуализация содержания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49240" y="1536192"/>
            <a:ext cx="33832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Государственные стандарты не адаптированы к профильному контексту VET. Физика для сварщика ≠ физика для абитуриента университета.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880360"/>
            <a:ext cx="502920" cy="16002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16" name="Text 14"/>
          <p:cNvSpPr/>
          <p:nvPr/>
        </p:nvSpPr>
        <p:spPr>
          <a:xfrm>
            <a:off x="365760" y="2880360"/>
            <a:ext cx="502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60120" y="29718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Оценивание и квалификации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60120" y="3319272"/>
            <a:ext cx="33832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Конфликт между академическими критериями и компетентностными рамками. Итоговые оценки не всегда отражают профессиональную готовность.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11480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80360"/>
            <a:ext cx="502920" cy="16002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1" name="Text 19"/>
          <p:cNvSpPr/>
          <p:nvPr/>
        </p:nvSpPr>
        <p:spPr>
          <a:xfrm>
            <a:off x="4754880" y="2880360"/>
            <a:ext cx="5029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49240" y="29718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Институциональный разрыв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49240" y="3319272"/>
            <a:ext cx="33832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Министерства образования и труда регулируют по-разному. Учебные планы — продукт компромисса, а не педагогической логики.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Натиа Горгадзе  |  CCIIR &amp; GIPA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7B8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Академические подходы к интеграции (1/2)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91440" cy="11430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Контекстуализация знания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943600" y="10972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Wheelahan, 2010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94360" y="1435608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Мощное дисциплинарное знание («powerful knowledge») необходимо даже в VET  -  без него студенты лишаются инструментов интерпретации мира. Общеобразовательные предметы должны сохранять свою когнитивную глубину, но быть вписаны в профессиональный контекст.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313432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313432"/>
            <a:ext cx="91440" cy="11430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2359152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Интегрированный учебный план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943600" y="235915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Griffith &amp; Guile, 2003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94360" y="269748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Модель «связующего обучения» (connective pedagogy): теоретическое знание и практический опыт не чередуются, а интегрируются через совместные проекты и рефлексию. Роль педагога  - медиатор между двумя логиками.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3575304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575304"/>
            <a:ext cx="91440" cy="114300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3621024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Профессиональный капитал педагога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943600" y="3621024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Hargreaves &amp; Fullan, 2012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94360" y="3959352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компонента: человеческий (компетентность), социальный (коллаборация) и решающий (суждение). Педагог VET нуждается в специфическом профессиональном капитале, сформированном на стыке предмета и профессии.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7B8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Академические подходы к интеграции (2/2)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114800" cy="457200"/>
          </a:xfrm>
          <a:prstGeom prst="rect">
            <a:avLst/>
          </a:prstGeom>
          <a:solidFill>
            <a:srgbClr val="D8E8E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515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  Competence-based approach (CBA)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57200" y="106984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ETF / UNESCO-UNEVOC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Компетентностный подход как интегрирующая рамка: общеобразовательные предметы переосмысляются через ключевые компетенции (LifeComp, EntreComp), а не предметные ЗУН.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54880" y="105156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51560"/>
            <a:ext cx="4114800" cy="457200"/>
          </a:xfrm>
          <a:prstGeom prst="rect">
            <a:avLst/>
          </a:prstGeom>
          <a:solidFill>
            <a:srgbClr val="D8E8EA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10515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Work-based learning (WBL)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846320" y="106984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Billett, 2011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846320" y="1554480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Рабочее место как образовательная среда. Общеобразовательные знания встраиваются в производственные задачи, создавая аутентичный контекст для освоения математики, языка, естествознания.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880360"/>
            <a:ext cx="4114800" cy="457200"/>
          </a:xfrm>
          <a:prstGeom prst="rect">
            <a:avLst/>
          </a:prstGeom>
          <a:solidFill>
            <a:srgbClr val="D8E8EA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8803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🧑‍🏫  Педагогика для VET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57200" y="289864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Lucas &amp; Claxton, 2012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57200" y="3383280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Особая педагогика профобразования требует от педагогов общеобразовательных дисциплин иных стратегий: проблемное обучение, проектный подход, контекстуализированные задачи.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1148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80360"/>
            <a:ext cx="4114800" cy="457200"/>
          </a:xfrm>
          <a:prstGeom prst="rect">
            <a:avLst/>
          </a:prstGeom>
          <a:solidFill>
            <a:srgbClr val="D8E8EA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28803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D5C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Equity through VET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0" y="2898648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50" i="1" dirty="0">
                <a:solidFill>
                  <a:srgbClr val="5A6E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OECD, 2023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846320" y="3383280"/>
            <a:ext cx="393192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Качественное общее образование в VET — вопрос справедливости: учащиеся систем профобразования не должны получать «образование второго сорта» по ключевым дисциплинам.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0" y="4709160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D2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Международная практика: Финляндия 🇫🇮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54864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51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Финская система VET (IVET/CVET): полная интеграция профессиональных и общеобразовательных компетенций в единой квалификационной рамке (NQF)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2651760" cy="2834640"/>
          </a:xfrm>
          <a:prstGeom prst="rect">
            <a:avLst/>
          </a:prstGeom>
          <a:solidFill>
            <a:srgbClr val="0D5C63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7830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сделано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57200" y="22128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Реформа 2018 г.: VET-квалификации включают обязательный модуль общих компетенций (языки, математика, гражданственность, устойчивое развитие)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296265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Компетентностно-ориентированная оценка: не оценки, а демонстрация компетенций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371246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Индивидуальный образовательный путь (HOPS) для каждого студента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0" y="1737360"/>
            <a:ext cx="2651760" cy="2834640"/>
          </a:xfrm>
          <a:prstGeom prst="rect">
            <a:avLst/>
          </a:prstGeom>
          <a:solidFill>
            <a:srgbClr val="1A7B84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91840" y="17830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механизмы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291840" y="22128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Совместное планирование учебных планов предметниками и мастерами производственного обучения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291840" y="296265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Педагоги проходят двойную сертификацию: предмет + VET-педагогика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91840" y="371246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Рабочее место как площадка для оценивания общеобразовательных компетенций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035040" y="1737360"/>
            <a:ext cx="2651760" cy="2834640"/>
          </a:xfrm>
          <a:prstGeom prst="rect">
            <a:avLst/>
          </a:prstGeom>
          <a:solidFill>
            <a:srgbClr val="2FA8B5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126480" y="17830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E8C0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Результаты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126480" y="2212848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Охват VET: 40% старшеклассников (не «второй выбор», а осознанный путь)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26480" y="2962656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PISA-показатели VET-студентов сопоставимы с общеобразовательными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126480" y="3712464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Уровень трудоустройства: 80%+ в первый год после квалификации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D2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Международная практика: Австрия &amp; Швейцария 🇦🇹🇨🇭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54864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51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Дуальная система: предприятие + профессиональная школа. Около 40–50% молодёжи выбирают этот путь. Общеобразовательные дисциплины — неотъемлемая часть школьного компонента.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365760" y="1719072"/>
            <a:ext cx="40233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19072"/>
            <a:ext cx="4023360" cy="41148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71907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🇦🇹 Австрия — Berufsschule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212848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Обязательный блок: немецкий, математика, гражданское воспитание, иностранный язык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02920" y="2788920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Контекстуализация: задачи на языке профессии (расчёт материалов, технические тексты)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02920" y="3364992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Педагоги имеют двойную квалификацию — предмет + профессиональный опыт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02920" y="3941064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Унифицированный выпускной экзамен (Abschlusszeugnis) признаётся работодателями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09160" y="1719072"/>
            <a:ext cx="402336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719072"/>
            <a:ext cx="4023360" cy="411480"/>
          </a:xfrm>
          <a:prstGeom prst="rect">
            <a:avLst/>
          </a:prstGeom>
          <a:solidFill>
            <a:srgbClr val="2FA8B5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171907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🇨🇭 Швейцария — Berufsmaturität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212848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VET + матура (Berufsmaturität): путь в университет прикладных наук без потери профессии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846320" y="2788920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Общеобразовательные дисциплины углублённого уровня интегрированы с профилем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846320" y="3364992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Межотраслевые курсы (überbetriebliche Kurse) объединяют теорию и практику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46320" y="3941064"/>
            <a:ext cx="3749040" cy="5212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Результат: 25% VET-выпускников продолжают обучение в высшей школе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17268" y="1033272"/>
            <a:ext cx="3931920" cy="3657600"/>
          </a:xfrm>
          <a:prstGeom prst="rect">
            <a:avLst/>
          </a:prstGeom>
          <a:solidFill>
            <a:srgbClr val="0D5C6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78992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bs-Cyrl-BA" sz="1400" b="1" dirty="0">
                <a:solidFill>
                  <a:schemeClr val="accent4">
                    <a:lumMod val="75000"/>
                  </a:schemeClr>
                </a:solidFill>
              </a:rPr>
              <a:t>Общие структурные черты</a:t>
            </a:r>
            <a:endParaRPr lang="en-US" sz="13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502920" y="153619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Советское наследие: жёсткое разделение «общего» и «профессионального» знания закреплено институционально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502919" y="211455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Активные реформы VET при поддержке ETF, Всемирного банка, ОБСЕ — Казахстан, Грузия, Армения, Азербайджан, Кыргызстан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54428" y="271521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050" dirty="0">
                <a:solidFill>
                  <a:schemeClr val="bg1"/>
                </a:solidFill>
              </a:rPr>
              <a:t>▸</a:t>
            </a:r>
            <a:r>
              <a:rPr lang="ru-RU" sz="1050" dirty="0">
                <a:solidFill>
                  <a:schemeClr val="bg1"/>
                </a:solidFill>
              </a:rPr>
              <a:t> 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Переход к национальным системам квалификаций (НСК) и компетентностным рамкам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02920" y="307238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Внедрение элементов дуального обучения — с разной степенью охвата и глубины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02920" y="358444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Запрос на STEM-компетенции в связи с экономической диверсификацией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02920" y="409651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Роль и вовлечённость </a:t>
            </a:r>
            <a:r>
              <a:rPr lang="ru-RU" sz="105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междунородный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05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органиации</a:t>
            </a:r>
            <a:r>
              <a:rPr lang="ru-RU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агентств (ЭФО DARYA) в качестве регионального инструмента модернизации VET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26280" y="1024128"/>
            <a:ext cx="425196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26280" y="1024128"/>
            <a:ext cx="4251960" cy="411480"/>
          </a:xfrm>
          <a:prstGeom prst="rect">
            <a:avLst/>
          </a:prstGeom>
          <a:solidFill>
            <a:srgbClr val="E8C07D"/>
          </a:solidFill>
          <a:ln/>
        </p:spPr>
      </p:sp>
      <p:sp>
        <p:nvSpPr>
          <p:cNvPr id="14" name="Text 12"/>
          <p:cNvSpPr/>
          <p:nvPr/>
        </p:nvSpPr>
        <p:spPr>
          <a:xfrm>
            <a:off x="4663440" y="1024128"/>
            <a:ext cx="3977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bs-Cyrl-BA" sz="1250" b="1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Общие системные напряжения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663440" y="1536192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Государственные стандарты по общеобразовательным предметам не адаптированы к профилям VET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663440" y="2048256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Дефицит педагогов с двойной квалификацией: предметной и профессионально-педагогической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663440" y="2560320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Слабая межведомственная координация (министерства образования и труда)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63440" y="3072384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Низкий социальный и профессиональный статус педагогов профобразования	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663440" y="3584448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Неравномерное качество: разрыв между столицами, городами и регионами	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663440" y="4096512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ru-RU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Оценивание по-прежнему следует академической логике, а не компетентностной</a:t>
            </a:r>
            <a:r>
              <a:rPr lang="en-US" sz="1050" dirty="0">
                <a:solidFill>
                  <a:srgbClr val="1E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0" y="4782312"/>
            <a:ext cx="9144000" cy="342900"/>
          </a:xfrm>
          <a:prstGeom prst="rect">
            <a:avLst/>
          </a:prstGeom>
          <a:solidFill>
            <a:srgbClr val="0D5C63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818888"/>
            <a:ext cx="82296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2AC6AB-E9C6-738E-1ABF-5231F03C862C}"/>
              </a:ext>
            </a:extLst>
          </p:cNvPr>
          <p:cNvSpPr txBox="1"/>
          <p:nvPr/>
        </p:nvSpPr>
        <p:spPr>
          <a:xfrm>
            <a:off x="365759" y="350798"/>
            <a:ext cx="71641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>
                <a:solidFill>
                  <a:schemeClr val="bg1"/>
                </a:solidFill>
              </a:rPr>
              <a:t>Постсоветский контекст: общие вызовы региона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1260</Words>
  <Application>Microsoft Office PowerPoint</Application>
  <PresentationFormat>On-screen Show (16:9)</PresentationFormat>
  <Paragraphs>151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преподавания общеобразовательных дисциплин в VET</dc:title>
  <dc:subject>PptxGenJS Presentation</dc:subject>
  <dc:creator>PptxGenJS</dc:creator>
  <cp:lastModifiedBy>natia gorgadze</cp:lastModifiedBy>
  <cp:revision>3</cp:revision>
  <dcterms:created xsi:type="dcterms:W3CDTF">2026-04-03T10:58:36Z</dcterms:created>
  <dcterms:modified xsi:type="dcterms:W3CDTF">2026-04-03T13:55:04Z</dcterms:modified>
</cp:coreProperties>
</file>