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0" r:id="rId3"/>
    <p:sldId id="257" r:id="rId4"/>
    <p:sldId id="262" r:id="rId5"/>
    <p:sldId id="266" r:id="rId6"/>
    <p:sldId id="258" r:id="rId7"/>
    <p:sldId id="259" r:id="rId8"/>
    <p:sldId id="267" r:id="rId9"/>
    <p:sldId id="269" r:id="rId10"/>
    <p:sldId id="270" r:id="rId11"/>
    <p:sldId id="271" r:id="rId12"/>
    <p:sldId id="272" r:id="rId13"/>
    <p:sldId id="263" r:id="rId14"/>
    <p:sldId id="264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162D-59BE-4BD9-BB26-1BED0FB1068B}" type="datetimeFigureOut">
              <a:rPr lang="x-none" smtClean="0"/>
              <a:t>06.04.2026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9038-B198-43C8-99A1-691DB93B52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5537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162D-59BE-4BD9-BB26-1BED0FB1068B}" type="datetimeFigureOut">
              <a:rPr lang="x-none" smtClean="0"/>
              <a:t>06.04.2026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9038-B198-43C8-99A1-691DB93B52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2727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162D-59BE-4BD9-BB26-1BED0FB1068B}" type="datetimeFigureOut">
              <a:rPr lang="x-none" smtClean="0"/>
              <a:t>06.04.2026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9038-B198-43C8-99A1-691DB93B52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062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162D-59BE-4BD9-BB26-1BED0FB1068B}" type="datetimeFigureOut">
              <a:rPr lang="x-none" smtClean="0"/>
              <a:t>06.04.2026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9038-B198-43C8-99A1-691DB93B52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6494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162D-59BE-4BD9-BB26-1BED0FB1068B}" type="datetimeFigureOut">
              <a:rPr lang="x-none" smtClean="0"/>
              <a:t>06.04.2026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9038-B198-43C8-99A1-691DB93B52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605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162D-59BE-4BD9-BB26-1BED0FB1068B}" type="datetimeFigureOut">
              <a:rPr lang="x-none" smtClean="0"/>
              <a:t>06.04.2026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9038-B198-43C8-99A1-691DB93B52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758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162D-59BE-4BD9-BB26-1BED0FB1068B}" type="datetimeFigureOut">
              <a:rPr lang="x-none" smtClean="0"/>
              <a:t>06.04.2026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9038-B198-43C8-99A1-691DB93B52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833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162D-59BE-4BD9-BB26-1BED0FB1068B}" type="datetimeFigureOut">
              <a:rPr lang="x-none" smtClean="0"/>
              <a:t>06.04.2026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9038-B198-43C8-99A1-691DB93B52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2313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162D-59BE-4BD9-BB26-1BED0FB1068B}" type="datetimeFigureOut">
              <a:rPr lang="x-none" smtClean="0"/>
              <a:t>06.04.2026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9038-B198-43C8-99A1-691DB93B52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06804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162D-59BE-4BD9-BB26-1BED0FB1068B}" type="datetimeFigureOut">
              <a:rPr lang="x-none" smtClean="0"/>
              <a:t>06.04.2026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9038-B198-43C8-99A1-691DB93B52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1491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162D-59BE-4BD9-BB26-1BED0FB1068B}" type="datetimeFigureOut">
              <a:rPr lang="x-none" smtClean="0"/>
              <a:t>06.04.2026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9038-B198-43C8-99A1-691DB93B52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423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162D-59BE-4BD9-BB26-1BED0FB1068B}" type="datetimeFigureOut">
              <a:rPr lang="x-none" smtClean="0"/>
              <a:t>06.04.2026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49038-B198-43C8-99A1-691DB93B52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812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F16D157-A9E1-9838-0BAB-ED56D97ACF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83" t="23606" r="19692" b="8368"/>
          <a:stretch>
            <a:fillRect/>
          </a:stretch>
        </p:blipFill>
        <p:spPr>
          <a:xfrm>
            <a:off x="0" y="9330"/>
            <a:ext cx="9144000" cy="6830677"/>
          </a:xfrm>
          <a:prstGeom prst="rect">
            <a:avLst/>
          </a:prstGeom>
        </p:spPr>
      </p:pic>
      <p:sp>
        <p:nvSpPr>
          <p:cNvPr id="3" name="Google Shape;91;p13"/>
          <p:cNvSpPr/>
          <p:nvPr/>
        </p:nvSpPr>
        <p:spPr>
          <a:xfrm>
            <a:off x="3922643" y="6131843"/>
            <a:ext cx="47165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Arial"/>
                <a:ea typeface="Arial"/>
                <a:cs typeface="Arial"/>
                <a:sym typeface="Arial"/>
              </a:rPr>
              <a:t>Докладчик: </a:t>
            </a:r>
            <a:r>
              <a:rPr lang="ru-RU" sz="2000" dirty="0" err="1" smtClean="0">
                <a:latin typeface="Arial"/>
                <a:ea typeface="Arial"/>
                <a:cs typeface="Arial"/>
                <a:sym typeface="Arial"/>
              </a:rPr>
              <a:t>Изова</a:t>
            </a:r>
            <a:r>
              <a:rPr lang="ru-RU" sz="2000" dirty="0" smtClean="0">
                <a:latin typeface="Arial"/>
                <a:ea typeface="Arial"/>
                <a:cs typeface="Arial"/>
                <a:sym typeface="Arial"/>
              </a:rPr>
              <a:t> Алеся Владимировна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9;p13"/>
          <p:cNvSpPr txBox="1"/>
          <p:nvPr/>
        </p:nvSpPr>
        <p:spPr>
          <a:xfrm>
            <a:off x="4216374" y="24801"/>
            <a:ext cx="49276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КГУ «Усть-Каменогорский </a:t>
            </a:r>
            <a:r>
              <a:rPr lang="ru-RU" sz="14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строительно-технический колледж»</a:t>
            </a:r>
            <a:endParaRPr sz="14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C:\Users\HP\Desktop\логотип укк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431" y="0"/>
            <a:ext cx="734943" cy="75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59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12F3DD-875B-C0A8-0E0E-72D20988CF62}"/>
              </a:ext>
            </a:extLst>
          </p:cNvPr>
          <p:cNvSpPr txBox="1"/>
          <p:nvPr/>
        </p:nvSpPr>
        <p:spPr>
          <a:xfrm>
            <a:off x="5192486" y="118371"/>
            <a:ext cx="38330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latin typeface="Arial Black" panose="020B0A04020102020204" pitchFamily="34" charset="0"/>
              </a:rPr>
              <a:t>Разработка кейса</a:t>
            </a:r>
            <a:endParaRPr lang="x-none" sz="2600" b="1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2161CF-544C-FDF7-135C-31FBC7AD15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968" t="62041" r="50211" b="9610"/>
          <a:stretch>
            <a:fillRect/>
          </a:stretch>
        </p:blipFill>
        <p:spPr>
          <a:xfrm>
            <a:off x="6162501" y="1380174"/>
            <a:ext cx="1342952" cy="1979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B374DFC-2D50-82DC-3F50-B160DB91F3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402" t="26878" r="36571" b="45215"/>
          <a:stretch>
            <a:fillRect/>
          </a:stretch>
        </p:blipFill>
        <p:spPr>
          <a:xfrm>
            <a:off x="7641877" y="1380175"/>
            <a:ext cx="1390400" cy="1979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D9BED1E-F40B-09F1-A590-63C1739B5B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305" t="29472" r="36495" b="42179"/>
          <a:stretch>
            <a:fillRect/>
          </a:stretch>
        </p:blipFill>
        <p:spPr>
          <a:xfrm>
            <a:off x="4655465" y="1389505"/>
            <a:ext cx="1390073" cy="1979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6ADE1C5-D660-5E10-3437-0F6068DAA7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423" t="36956" r="32352" b="21658"/>
          <a:stretch>
            <a:fillRect/>
          </a:stretch>
        </p:blipFill>
        <p:spPr>
          <a:xfrm>
            <a:off x="4917219" y="3574644"/>
            <a:ext cx="1342953" cy="2197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65CEB1-20DF-AC5F-FC2A-C9FE2A0F5F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612" t="32848" r="51167" b="26955"/>
          <a:stretch>
            <a:fillRect/>
          </a:stretch>
        </p:blipFill>
        <p:spPr>
          <a:xfrm>
            <a:off x="7312414" y="3551263"/>
            <a:ext cx="1411699" cy="2244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7615214-9F30-8DC1-F7DC-E9340F0E84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28" t="23242" r="67755" b="7641"/>
          <a:stretch>
            <a:fillRect/>
          </a:stretch>
        </p:blipFill>
        <p:spPr>
          <a:xfrm>
            <a:off x="280571" y="279367"/>
            <a:ext cx="4182976" cy="6299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919F22-A64C-5792-D2CD-D8DB65371E29}"/>
              </a:ext>
            </a:extLst>
          </p:cNvPr>
          <p:cNvSpPr txBox="1"/>
          <p:nvPr/>
        </p:nvSpPr>
        <p:spPr>
          <a:xfrm>
            <a:off x="4578810" y="610813"/>
            <a:ext cx="449887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 – научиться выполнять задания с элементами проектной деятельности, используя </a:t>
            </a:r>
            <a:r>
              <a:rPr lang="x-none" sz="1400" b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приемы </a:t>
            </a:r>
            <a:r>
              <a:rPr lang="ru-RU" sz="1400" b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моделирования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x-none" sz="1400" b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САПР КОМПАС 3</a:t>
            </a:r>
            <a:r>
              <a:rPr lang="en-US" sz="1400" b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endParaRPr lang="x-none" sz="1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B11E9C-A883-1A8C-51A3-459DD15AE2D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775" t="20884" r="23878" b="16168"/>
          <a:stretch>
            <a:fillRect/>
          </a:stretch>
        </p:blipFill>
        <p:spPr>
          <a:xfrm>
            <a:off x="6034887" y="4517975"/>
            <a:ext cx="1416638" cy="2244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2962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12F3DD-875B-C0A8-0E0E-72D20988CF62}"/>
              </a:ext>
            </a:extLst>
          </p:cNvPr>
          <p:cNvSpPr txBox="1"/>
          <p:nvPr/>
        </p:nvSpPr>
        <p:spPr>
          <a:xfrm>
            <a:off x="2746054" y="127726"/>
            <a:ext cx="38330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latin typeface="Arial Black" panose="020B0A04020102020204" pitchFamily="34" charset="0"/>
              </a:rPr>
              <a:t>Разработка кейса</a:t>
            </a:r>
            <a:endParaRPr lang="x-none" sz="2600" b="1" dirty="0">
              <a:latin typeface="Arial Black" panose="020B0A040201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B01E892-8008-BD70-0041-FD8C0A00DA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478" t="38090" r="50567" b="30650"/>
          <a:stretch>
            <a:fillRect/>
          </a:stretch>
        </p:blipFill>
        <p:spPr>
          <a:xfrm>
            <a:off x="175051" y="796196"/>
            <a:ext cx="1225995" cy="1967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8470FBB5-04F1-D6AA-C4EC-20528A785A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249" t="34842" r="36587" b="32807"/>
          <a:stretch>
            <a:fillRect/>
          </a:stretch>
        </p:blipFill>
        <p:spPr>
          <a:xfrm>
            <a:off x="257361" y="4080699"/>
            <a:ext cx="1255153" cy="2046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5942EA97-F950-8E58-83D8-BB74B714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247" t="44057" r="36257" b="23937"/>
          <a:stretch>
            <a:fillRect/>
          </a:stretch>
        </p:blipFill>
        <p:spPr>
          <a:xfrm>
            <a:off x="4957917" y="3368802"/>
            <a:ext cx="1216467" cy="1905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72E1A8C-7F1D-B5B9-1498-692EA69215E4}"/>
              </a:ext>
            </a:extLst>
          </p:cNvPr>
          <p:cNvSpPr txBox="1"/>
          <p:nvPr/>
        </p:nvSpPr>
        <p:spPr>
          <a:xfrm>
            <a:off x="1512514" y="796197"/>
            <a:ext cx="344540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Цифровые компетенции:</a:t>
            </a:r>
          </a:p>
          <a:p>
            <a:r>
              <a:rPr lang="ru-RU" sz="800" b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1400" spc="10" dirty="0">
                <a:solidFill>
                  <a:srgbClr val="000000"/>
                </a:solidFill>
                <a:latin typeface="Times New Roman" panose="02020603050405020304" pitchFamily="18" charset="0"/>
              </a:rPr>
              <a:t>- совместная работа над проектом, используя цифровые инструменты</a:t>
            </a:r>
            <a:endParaRPr lang="x-none"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FC4B5B0-BA56-6941-31F2-6113D197FC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469" t="22880" r="24286" b="12958"/>
          <a:stretch>
            <a:fillRect/>
          </a:stretch>
        </p:blipFill>
        <p:spPr>
          <a:xfrm>
            <a:off x="1078601" y="1694039"/>
            <a:ext cx="1207738" cy="1959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32DBA95-60FF-ECBA-153E-236B3A3E85A5}"/>
              </a:ext>
            </a:extLst>
          </p:cNvPr>
          <p:cNvSpPr txBox="1"/>
          <p:nvPr/>
        </p:nvSpPr>
        <p:spPr>
          <a:xfrm>
            <a:off x="2286339" y="1831211"/>
            <a:ext cx="26178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spc="10" dirty="0">
                <a:solidFill>
                  <a:srgbClr val="000000"/>
                </a:solidFill>
                <a:latin typeface="Times New Roman" panose="02020603050405020304" pitchFamily="18" charset="0"/>
              </a:rPr>
              <a:t>- использование цифровых технологий для выражения идей, создания продуктов, ценностей</a:t>
            </a:r>
            <a:endParaRPr lang="x-none" sz="1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2814D1D-243C-3E24-9BC1-BF3D5C82CE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309" t="23061" r="24234" b="13163"/>
          <a:stretch>
            <a:fillRect/>
          </a:stretch>
        </p:blipFill>
        <p:spPr>
          <a:xfrm>
            <a:off x="5585961" y="4600237"/>
            <a:ext cx="1255153" cy="2005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9980FFD-4F00-8865-3296-EE21D46A1D7A}"/>
              </a:ext>
            </a:extLst>
          </p:cNvPr>
          <p:cNvSpPr txBox="1"/>
          <p:nvPr/>
        </p:nvSpPr>
        <p:spPr>
          <a:xfrm>
            <a:off x="6306687" y="3195562"/>
            <a:ext cx="240239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Предпринимательские компетенции:</a:t>
            </a:r>
          </a:p>
          <a:p>
            <a:r>
              <a:rPr lang="ru-RU" sz="800" b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1400" spc="10" dirty="0">
                <a:solidFill>
                  <a:srgbClr val="000000"/>
                </a:solidFill>
                <a:latin typeface="Times New Roman" panose="02020603050405020304" pitchFamily="18" charset="0"/>
              </a:rPr>
              <a:t>- анализ идей и распределение ролей для проекта</a:t>
            </a:r>
            <a:endParaRPr lang="x-none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E2A582B-3478-2CA9-7113-69BDD82E9E4D}"/>
              </a:ext>
            </a:extLst>
          </p:cNvPr>
          <p:cNvSpPr txBox="1"/>
          <p:nvPr/>
        </p:nvSpPr>
        <p:spPr>
          <a:xfrm>
            <a:off x="6973566" y="4773984"/>
            <a:ext cx="17355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spc="10" dirty="0">
                <a:solidFill>
                  <a:srgbClr val="000000"/>
                </a:solidFill>
                <a:latin typeface="Times New Roman" panose="02020603050405020304" pitchFamily="18" charset="0"/>
              </a:rPr>
              <a:t>- составление списка ресурсов для проекта</a:t>
            </a:r>
            <a:endParaRPr lang="x-none" sz="14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254672F-6104-D5F4-21FB-9D489C61BF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322" t="28460" r="51596" b="8194"/>
          <a:stretch>
            <a:fillRect/>
          </a:stretch>
        </p:blipFill>
        <p:spPr>
          <a:xfrm>
            <a:off x="4938832" y="956779"/>
            <a:ext cx="1255153" cy="1937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3CB4DD7-1B18-2BA5-C7AB-DA6A5682117D}"/>
              </a:ext>
            </a:extLst>
          </p:cNvPr>
          <p:cNvSpPr txBox="1"/>
          <p:nvPr/>
        </p:nvSpPr>
        <p:spPr>
          <a:xfrm>
            <a:off x="6305453" y="787638"/>
            <a:ext cx="266349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Компетенции в области устойчивого развития:</a:t>
            </a:r>
          </a:p>
          <a:p>
            <a:r>
              <a:rPr lang="ru-RU" sz="800" b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1400" spc="10" dirty="0">
                <a:solidFill>
                  <a:srgbClr val="000000"/>
                </a:solidFill>
                <a:latin typeface="Times New Roman" panose="02020603050405020304" pitchFamily="18" charset="0"/>
              </a:rPr>
              <a:t>- Разработка различных решений для экологической проблемы</a:t>
            </a:r>
            <a:endParaRPr lang="x-none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17F9EB3-51F6-678C-056F-0BD4F9142314}"/>
              </a:ext>
            </a:extLst>
          </p:cNvPr>
          <p:cNvSpPr txBox="1"/>
          <p:nvPr/>
        </p:nvSpPr>
        <p:spPr>
          <a:xfrm>
            <a:off x="1615542" y="4123482"/>
            <a:ext cx="266349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Личностные, социальные компетенции и компетенция «умение обучаться»:</a:t>
            </a:r>
          </a:p>
          <a:p>
            <a:r>
              <a:rPr lang="ru-RU" sz="800" b="1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1400" spc="10" dirty="0">
                <a:solidFill>
                  <a:srgbClr val="000000"/>
                </a:solidFill>
                <a:latin typeface="Times New Roman" panose="02020603050405020304" pitchFamily="18" charset="0"/>
              </a:rPr>
              <a:t>- участие в совместной деятельности и командной работе, проявляя уважение к другим участникам</a:t>
            </a:r>
            <a:endParaRPr lang="x-none" sz="1400" dirty="0"/>
          </a:p>
        </p:txBody>
      </p:sp>
    </p:spTree>
    <p:extLst>
      <p:ext uri="{BB962C8B-B14F-4D97-AF65-F5344CB8AC3E}">
        <p14:creationId xmlns:p14="http://schemas.microsoft.com/office/powerpoint/2010/main" val="442540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12F3DD-875B-C0A8-0E0E-72D20988CF62}"/>
              </a:ext>
            </a:extLst>
          </p:cNvPr>
          <p:cNvSpPr txBox="1"/>
          <p:nvPr/>
        </p:nvSpPr>
        <p:spPr>
          <a:xfrm>
            <a:off x="2655471" y="94094"/>
            <a:ext cx="38330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latin typeface="Arial Black" panose="020B0A04020102020204" pitchFamily="34" charset="0"/>
              </a:rPr>
              <a:t>Разработка кейса</a:t>
            </a:r>
            <a:endParaRPr lang="x-none" sz="2600" b="1" dirty="0">
              <a:latin typeface="Arial Black" panose="020B0A040201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2CA9EB6-0146-466A-E09A-458CC4BC84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066" t="25246" r="38212" b="18163"/>
          <a:stretch>
            <a:fillRect/>
          </a:stretch>
        </p:blipFill>
        <p:spPr>
          <a:xfrm>
            <a:off x="152613" y="737973"/>
            <a:ext cx="4305346" cy="6031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40F1931-24E8-5036-7158-0017D338ED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088" t="25246" r="11525" b="18163"/>
          <a:stretch>
            <a:fillRect/>
          </a:stretch>
        </p:blipFill>
        <p:spPr>
          <a:xfrm>
            <a:off x="4574413" y="737973"/>
            <a:ext cx="4420296" cy="6016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990C50A-CF1E-6F08-62C2-2B57A5C23E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02" t="42603" r="52341" b="46130"/>
          <a:stretch>
            <a:fillRect/>
          </a:stretch>
        </p:blipFill>
        <p:spPr>
          <a:xfrm>
            <a:off x="397794" y="3555515"/>
            <a:ext cx="645124" cy="58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15D623-6A8C-A891-0FB0-2266E2B72C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207" t="35105" r="31676" b="50323"/>
          <a:stretch>
            <a:fillRect/>
          </a:stretch>
        </p:blipFill>
        <p:spPr>
          <a:xfrm>
            <a:off x="389479" y="2816456"/>
            <a:ext cx="653439" cy="587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86EEDB3-B909-9A0E-B3C5-046835AEC5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66" t="67918" r="51548" b="17166"/>
          <a:stretch>
            <a:fillRect/>
          </a:stretch>
        </p:blipFill>
        <p:spPr>
          <a:xfrm>
            <a:off x="3324862" y="1374529"/>
            <a:ext cx="469272" cy="458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45A1002-46E4-7B58-2F81-98C1346DDD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760" t="35570" r="37701" b="50014"/>
          <a:stretch>
            <a:fillRect/>
          </a:stretch>
        </p:blipFill>
        <p:spPr>
          <a:xfrm>
            <a:off x="2932521" y="1174586"/>
            <a:ext cx="473517" cy="449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35A7B83-A1CB-4845-762F-D14E7C81BC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878" t="34159" r="38757" b="55619"/>
          <a:stretch>
            <a:fillRect/>
          </a:stretch>
        </p:blipFill>
        <p:spPr>
          <a:xfrm>
            <a:off x="3728896" y="1658643"/>
            <a:ext cx="469272" cy="423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40F3FA-43A3-2E43-C2D4-A4C9079292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5730" t="41681" r="35174" b="43065"/>
          <a:stretch>
            <a:fillRect/>
          </a:stretch>
        </p:blipFill>
        <p:spPr>
          <a:xfrm>
            <a:off x="2084674" y="221790"/>
            <a:ext cx="570798" cy="538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25CA98A-9817-AD9E-8673-F641B0EAE0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6747" t="37681" r="53263" b="48036"/>
          <a:stretch>
            <a:fillRect/>
          </a:stretch>
        </p:blipFill>
        <p:spPr>
          <a:xfrm>
            <a:off x="1156995" y="214362"/>
            <a:ext cx="690404" cy="555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C912EF-0026-0B7A-FCAC-798993AF388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5817" t="25197" r="26345" b="49602"/>
          <a:stretch>
            <a:fillRect/>
          </a:stretch>
        </p:blipFill>
        <p:spPr>
          <a:xfrm>
            <a:off x="8193551" y="5444647"/>
            <a:ext cx="708956" cy="563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09B3FD2-8A69-1513-3603-2E94CCC62AA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9701" t="31262" r="26761" b="45149"/>
          <a:stretch>
            <a:fillRect/>
          </a:stretch>
        </p:blipFill>
        <p:spPr>
          <a:xfrm>
            <a:off x="389479" y="4716869"/>
            <a:ext cx="599566" cy="58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468A62-1D4B-8221-4334-7D09E13337A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3426" t="48181" r="38442" b="39534"/>
          <a:stretch>
            <a:fillRect/>
          </a:stretch>
        </p:blipFill>
        <p:spPr>
          <a:xfrm>
            <a:off x="389479" y="5829409"/>
            <a:ext cx="691581" cy="587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01A7205-38E0-7FEA-FC17-BF3E361F346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4643" t="38923" r="38583" b="50088"/>
          <a:stretch>
            <a:fillRect/>
          </a:stretch>
        </p:blipFill>
        <p:spPr>
          <a:xfrm>
            <a:off x="387550" y="1122230"/>
            <a:ext cx="536181" cy="489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8092044-B602-5874-9970-4C29DCA6DB5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0907" t="39133" r="56729" b="42289"/>
          <a:stretch>
            <a:fillRect/>
          </a:stretch>
        </p:blipFill>
        <p:spPr>
          <a:xfrm>
            <a:off x="4891019" y="3518685"/>
            <a:ext cx="670025" cy="566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9ADAB6B-1ADB-7FF7-41BA-E8FD7768DD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02" t="42603" r="52341" b="46130"/>
          <a:stretch>
            <a:fillRect/>
          </a:stretch>
        </p:blipFill>
        <p:spPr>
          <a:xfrm>
            <a:off x="4868114" y="1903056"/>
            <a:ext cx="690976" cy="629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55C15049-7774-7F00-4A60-14A7EECE83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207" t="35105" r="31676" b="50323"/>
          <a:stretch>
            <a:fillRect/>
          </a:stretch>
        </p:blipFill>
        <p:spPr>
          <a:xfrm>
            <a:off x="4859207" y="1122230"/>
            <a:ext cx="699883" cy="629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50F174B4-6BE9-364F-4378-57C94C3EB98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6747" t="37681" r="53263" b="48036"/>
          <a:stretch>
            <a:fillRect/>
          </a:stretch>
        </p:blipFill>
        <p:spPr>
          <a:xfrm>
            <a:off x="4859207" y="2783220"/>
            <a:ext cx="690404" cy="555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8428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8991771-2458-347C-D3A4-2A017BAB60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531" t="24659" r="21487" b="18031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54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898F812-E4F7-3C0F-92D8-63C7AAE918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56" t="24172" r="20848" b="17344"/>
          <a:stretch>
            <a:fillRect/>
          </a:stretch>
        </p:blipFill>
        <p:spPr>
          <a:xfrm>
            <a:off x="0" y="-1"/>
            <a:ext cx="915079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75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A2266A6-7474-01C0-D1BE-077D2D2A89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89" t="19386" r="21211" b="1434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22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10A9B3-C300-D254-AA29-307812AFE0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237" t="26486" r="20573" b="1059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84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D4F9092-C4DC-26BB-D7FA-5ED4FF6D84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91" t="22724" r="19538" b="9124"/>
          <a:stretch>
            <a:fillRect/>
          </a:stretch>
        </p:blipFill>
        <p:spPr>
          <a:xfrm>
            <a:off x="0" y="0"/>
            <a:ext cx="9189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8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E3CCF4A-5DA9-6749-82C4-53BC8DD2BF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99" t="23320" r="19993" b="15393"/>
          <a:stretch>
            <a:fillRect/>
          </a:stretch>
        </p:blipFill>
        <p:spPr>
          <a:xfrm>
            <a:off x="-9729" y="671405"/>
            <a:ext cx="9153729" cy="61865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860DF3D-5B14-E59A-D6ED-BA11A71221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79" t="24068" r="19695" b="59638"/>
          <a:stretch>
            <a:fillRect/>
          </a:stretch>
        </p:blipFill>
        <p:spPr>
          <a:xfrm>
            <a:off x="0" y="9325"/>
            <a:ext cx="9153729" cy="163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09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0E477E4-8C19-3495-9AFF-966B1ECFED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68" t="26519" r="68927" b="11409"/>
          <a:stretch>
            <a:fillRect/>
          </a:stretch>
        </p:blipFill>
        <p:spPr>
          <a:xfrm>
            <a:off x="130627" y="259886"/>
            <a:ext cx="3102430" cy="4438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C428DE1-6A06-A96C-9375-EAF3AC77D0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786" t="21383" r="35714" b="10000"/>
          <a:stretch>
            <a:fillRect/>
          </a:stretch>
        </p:blipFill>
        <p:spPr>
          <a:xfrm>
            <a:off x="3020785" y="1023257"/>
            <a:ext cx="3263291" cy="4580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227347B-B2C4-C456-013C-4DD146C334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20" t="23252" r="67380" b="8095"/>
          <a:stretch>
            <a:fillRect/>
          </a:stretch>
        </p:blipFill>
        <p:spPr>
          <a:xfrm>
            <a:off x="5750082" y="2079328"/>
            <a:ext cx="3263291" cy="4582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12F3DD-875B-C0A8-0E0E-72D20988CF62}"/>
              </a:ext>
            </a:extLst>
          </p:cNvPr>
          <p:cNvSpPr txBox="1"/>
          <p:nvPr/>
        </p:nvSpPr>
        <p:spPr>
          <a:xfrm>
            <a:off x="3453070" y="259886"/>
            <a:ext cx="54200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latin typeface="Arial Black" panose="020B0A04020102020204" pitchFamily="34" charset="0"/>
              </a:rPr>
              <a:t>Пример оформления кейса</a:t>
            </a:r>
            <a:endParaRPr lang="x-none" sz="2600" b="1" dirty="0"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A79B39-DE4A-593A-FCEB-71B5A4041872}"/>
              </a:ext>
            </a:extLst>
          </p:cNvPr>
          <p:cNvSpPr txBox="1"/>
          <p:nvPr/>
        </p:nvSpPr>
        <p:spPr>
          <a:xfrm>
            <a:off x="569911" y="5369206"/>
            <a:ext cx="41513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latin typeface="Arial Black" panose="020B0A04020102020204" pitchFamily="34" charset="0"/>
              </a:rPr>
              <a:t>Структура используемых кейсов</a:t>
            </a:r>
            <a:endParaRPr lang="x-none" sz="2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4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DD41CE5-177A-0A9E-58CA-41E2DEB866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493" t="24199" r="21252" b="17675"/>
          <a:stretch>
            <a:fillRect/>
          </a:stretch>
        </p:blipFill>
        <p:spPr>
          <a:xfrm>
            <a:off x="0" y="0"/>
            <a:ext cx="9144000" cy="69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72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12B8FA3-1EB6-032C-8E24-210226F5CC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79" t="24068" r="19695" b="7960"/>
          <a:stretch>
            <a:fillRect/>
          </a:stretch>
        </p:blipFill>
        <p:spPr>
          <a:xfrm>
            <a:off x="0" y="0"/>
            <a:ext cx="9188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38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12F3DD-875B-C0A8-0E0E-72D20988CF62}"/>
              </a:ext>
            </a:extLst>
          </p:cNvPr>
          <p:cNvSpPr txBox="1"/>
          <p:nvPr/>
        </p:nvSpPr>
        <p:spPr>
          <a:xfrm>
            <a:off x="5192486" y="118371"/>
            <a:ext cx="38330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latin typeface="Arial Black" panose="020B0A04020102020204" pitchFamily="34" charset="0"/>
              </a:rPr>
              <a:t>Разработка плана</a:t>
            </a:r>
            <a:endParaRPr lang="x-none" sz="2600" b="1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C3F5910-9AA3-E977-DEF0-062A623808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713" t="57954" r="50099" b="16224"/>
          <a:stretch>
            <a:fillRect/>
          </a:stretch>
        </p:blipFill>
        <p:spPr>
          <a:xfrm>
            <a:off x="5068651" y="1208221"/>
            <a:ext cx="2199693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44CE5E9-A12D-E3B1-C224-DF879D94D2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099" t="57555" r="24524" b="15168"/>
          <a:stretch>
            <a:fillRect/>
          </a:stretch>
        </p:blipFill>
        <p:spPr>
          <a:xfrm>
            <a:off x="3284375" y="5284234"/>
            <a:ext cx="2193999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18ECF65-EDE3-E6E3-4D4B-D861DBAA21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309" t="47884" r="24597" b="24814"/>
          <a:stretch>
            <a:fillRect/>
          </a:stretch>
        </p:blipFill>
        <p:spPr>
          <a:xfrm>
            <a:off x="435296" y="5284234"/>
            <a:ext cx="2259170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72FE48B-A62B-A24B-69EF-FE6D5E9443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96" t="58104" r="49955" b="16381"/>
          <a:stretch>
            <a:fillRect/>
          </a:stretch>
        </p:blipFill>
        <p:spPr>
          <a:xfrm>
            <a:off x="3260165" y="3526974"/>
            <a:ext cx="2242420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806D527-DC1E-E73F-0415-66A3091E0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272" t="57407" r="24350" b="16984"/>
          <a:stretch>
            <a:fillRect/>
          </a:stretch>
        </p:blipFill>
        <p:spPr>
          <a:xfrm>
            <a:off x="6141780" y="3552867"/>
            <a:ext cx="2337027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B3763C7-29FD-E9E7-31EC-0EFA8FAC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67" t="24603" r="48750" b="48119"/>
          <a:stretch>
            <a:fillRect/>
          </a:stretch>
        </p:blipFill>
        <p:spPr>
          <a:xfrm>
            <a:off x="6156737" y="5284234"/>
            <a:ext cx="2307111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02E6D66-CD0E-7207-F7F8-485340DB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779" t="25291" r="49717" b="49036"/>
          <a:stretch>
            <a:fillRect/>
          </a:stretch>
        </p:blipFill>
        <p:spPr>
          <a:xfrm>
            <a:off x="6705598" y="1883228"/>
            <a:ext cx="2243916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CF86621-2D4E-D6AE-7AEF-1A6C2FE5E9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034" t="24604" r="24524" b="48095"/>
          <a:stretch>
            <a:fillRect/>
          </a:stretch>
        </p:blipFill>
        <p:spPr>
          <a:xfrm>
            <a:off x="435297" y="3526974"/>
            <a:ext cx="2198098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7D2B5DD-4EE2-1A6B-48A4-6D19CE1C37D7}"/>
              </a:ext>
            </a:extLst>
          </p:cNvPr>
          <p:cNvSpPr txBox="1"/>
          <p:nvPr/>
        </p:nvSpPr>
        <p:spPr>
          <a:xfrm>
            <a:off x="5068652" y="502667"/>
            <a:ext cx="3960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Карточки «Задания» помогают определить общую картину</a:t>
            </a:r>
            <a:endParaRPr lang="x-none" sz="16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E996080-6485-477B-66DF-E00ED61B84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75" t="26085" r="50000" b="21852"/>
          <a:stretch>
            <a:fillRect/>
          </a:stretch>
        </p:blipFill>
        <p:spPr>
          <a:xfrm>
            <a:off x="194485" y="133766"/>
            <a:ext cx="4664531" cy="3197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6313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12F3DD-875B-C0A8-0E0E-72D20988CF62}"/>
              </a:ext>
            </a:extLst>
          </p:cNvPr>
          <p:cNvSpPr txBox="1"/>
          <p:nvPr/>
        </p:nvSpPr>
        <p:spPr>
          <a:xfrm>
            <a:off x="4887687" y="158736"/>
            <a:ext cx="38330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latin typeface="Arial Black" panose="020B0A04020102020204" pitchFamily="34" charset="0"/>
              </a:rPr>
              <a:t>Разработка плана</a:t>
            </a:r>
            <a:endParaRPr lang="x-none" sz="2600" b="1" dirty="0">
              <a:latin typeface="Arial Black" panose="020B0A04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7D2B5DD-4EE2-1A6B-48A4-6D19CE1C37D7}"/>
              </a:ext>
            </a:extLst>
          </p:cNvPr>
          <p:cNvSpPr txBox="1"/>
          <p:nvPr/>
        </p:nvSpPr>
        <p:spPr>
          <a:xfrm>
            <a:off x="4677317" y="610814"/>
            <a:ext cx="3960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Карточки «Планирование» помогают структурировать план занятия, а также</a:t>
            </a:r>
          </a:p>
          <a:p>
            <a:pPr algn="ctr"/>
            <a:r>
              <a:rPr lang="ru-RU" sz="1600" b="1" dirty="0"/>
              <a:t>разработать учебный кейс</a:t>
            </a:r>
            <a:endParaRPr lang="x-none" sz="16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35DCAAE-1A81-AA89-3BD0-06924837D5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809" t="38967" r="31153" b="39723"/>
          <a:stretch>
            <a:fillRect/>
          </a:stretch>
        </p:blipFill>
        <p:spPr>
          <a:xfrm>
            <a:off x="4770319" y="5306045"/>
            <a:ext cx="3866400" cy="13227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543C441-5A13-A657-D276-76C2FC5739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14" t="73282" r="30595" b="6189"/>
          <a:stretch>
            <a:fillRect/>
          </a:stretch>
        </p:blipFill>
        <p:spPr>
          <a:xfrm>
            <a:off x="4770319" y="4107434"/>
            <a:ext cx="3866400" cy="12336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FD7781D-8BDA-92CE-81E0-C8AA1EA117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14" t="50848" r="30595" b="27776"/>
          <a:stretch>
            <a:fillRect/>
          </a:stretch>
        </p:blipFill>
        <p:spPr>
          <a:xfrm>
            <a:off x="4770321" y="2833237"/>
            <a:ext cx="3867968" cy="12850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11A2691-735A-5A4C-7901-910D18C46F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14" t="26509" r="30595" b="52115"/>
          <a:stretch>
            <a:fillRect/>
          </a:stretch>
        </p:blipFill>
        <p:spPr>
          <a:xfrm>
            <a:off x="4770320" y="1569141"/>
            <a:ext cx="3867968" cy="12850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5EC4E6F-6D6B-6364-E2A5-1CBDBA8562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833" t="27989" r="51429" b="12328"/>
          <a:stretch>
            <a:fillRect/>
          </a:stretch>
        </p:blipFill>
        <p:spPr>
          <a:xfrm>
            <a:off x="816429" y="118371"/>
            <a:ext cx="3439886" cy="651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541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903</TotalTime>
  <Words>150</Words>
  <Application>Microsoft Office PowerPoint</Application>
  <PresentationFormat>Экран (4:3)</PresentationFormat>
  <Paragraphs>27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nikolay78</dc:creator>
  <cp:lastModifiedBy>HP</cp:lastModifiedBy>
  <cp:revision>14</cp:revision>
  <dcterms:created xsi:type="dcterms:W3CDTF">2026-04-04T13:01:11Z</dcterms:created>
  <dcterms:modified xsi:type="dcterms:W3CDTF">2026-04-06T04:36:16Z</dcterms:modified>
</cp:coreProperties>
</file>