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7" r:id="rId5"/>
    <p:sldId id="272" r:id="rId6"/>
    <p:sldId id="270" r:id="rId7"/>
    <p:sldId id="271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nter Tight" panose="020B0604020202020204" charset="0"/>
      <p:regular r:id="rId15"/>
    </p:embeddedFont>
    <p:embeddedFont>
      <p:font typeface="Inter Tight Medium" panose="020B0604020202020204" charset="0"/>
      <p:regular r:id="rId16"/>
    </p:embeddedFont>
    <p:embeddedFont>
      <p:font typeface="Monotype Corsiva" panose="03010101010201010101" pitchFamily="66" charset="0"/>
      <p: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90" d="100"/>
          <a:sy n="90" d="100"/>
        </p:scale>
        <p:origin x="666" y="21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B9178-1B72-4424-A2F7-08E1F408CABE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E7FDE-C8B5-4209-8B73-3507E7B70D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8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22233" y="982623"/>
            <a:ext cx="13185934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22233" y="1421368"/>
            <a:ext cx="13185934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4330295" y="2063038"/>
            <a:ext cx="9577872" cy="2455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Эффективный менеджмент в системе управления </a:t>
            </a:r>
          </a:p>
          <a:p>
            <a:pPr algn="ctr"/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организацией: роль заместителя руководителя </a:t>
            </a:r>
          </a:p>
          <a:p>
            <a:pPr algn="ctr"/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и современные инструменты повышения </a:t>
            </a:r>
          </a:p>
          <a:p>
            <a:pPr algn="ctr"/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результативности.</a:t>
            </a:r>
            <a:endParaRPr lang="en-US" sz="4000" i="1" dirty="0">
              <a:ln>
                <a:solidFill>
                  <a:schemeClr val="bg1"/>
                </a:solidFill>
              </a:ln>
              <a:latin typeface="Monotype Corsiva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22233" y="5182195"/>
            <a:ext cx="13185934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22233" y="5788462"/>
            <a:ext cx="6353770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7562017" y="6578918"/>
            <a:ext cx="6353770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722233" y="7185184"/>
            <a:ext cx="13185934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14" name="Text 3"/>
          <p:cNvSpPr/>
          <p:nvPr/>
        </p:nvSpPr>
        <p:spPr>
          <a:xfrm>
            <a:off x="918677" y="193755"/>
            <a:ext cx="12793045" cy="1018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48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КГУ «Сельскохозяйственный колледж района Алтай»</a:t>
            </a:r>
          </a:p>
        </p:txBody>
      </p:sp>
      <p:sp>
        <p:nvSpPr>
          <p:cNvPr id="15" name="Text 3"/>
          <p:cNvSpPr/>
          <p:nvPr/>
        </p:nvSpPr>
        <p:spPr>
          <a:xfrm>
            <a:off x="6000749" y="6167199"/>
            <a:ext cx="8307467" cy="1282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2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Заместитель руководителя по УР: </a:t>
            </a:r>
            <a:r>
              <a:rPr lang="ru-RU" sz="3200" i="1" dirty="0" err="1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Галиева</a:t>
            </a:r>
            <a:r>
              <a:rPr lang="ru-RU" sz="32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В.А</a:t>
            </a:r>
          </a:p>
          <a:p>
            <a:pPr algn="ctr"/>
            <a:r>
              <a:rPr lang="ru-RU" sz="3200" i="1" dirty="0">
                <a:ln>
                  <a:solidFill>
                    <a:schemeClr val="bg1"/>
                  </a:solidFill>
                </a:ln>
                <a:solidFill>
                  <a:srgbClr val="B5B5B5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Заместитель руководителя по УПР : Назарова Е.В </a:t>
            </a:r>
            <a:endParaRPr lang="en-US" sz="3200" i="1" dirty="0">
              <a:ln>
                <a:solidFill>
                  <a:schemeClr val="bg1"/>
                </a:solidFill>
              </a:ln>
              <a:latin typeface="Monotype Corsiva" pitchFamily="66" charset="0"/>
            </a:endParaRPr>
          </a:p>
        </p:txBody>
      </p:sp>
      <p:pic>
        <p:nvPicPr>
          <p:cNvPr id="1026" name="Picture 2" descr="D:\Downloads\WhatsApp Image 2026-04-05 at 17.59.5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 bwMode="auto">
          <a:xfrm>
            <a:off x="445027" y="1752600"/>
            <a:ext cx="3885268" cy="38737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7"/>
          <p:cNvSpPr/>
          <p:nvPr/>
        </p:nvSpPr>
        <p:spPr>
          <a:xfrm>
            <a:off x="4217158" y="1268026"/>
            <a:ext cx="9949218" cy="1086278"/>
          </a:xfrm>
          <a:prstGeom prst="roundRect">
            <a:avLst>
              <a:gd name="adj" fmla="val 12130"/>
            </a:avLst>
          </a:prstGeom>
          <a:solidFill>
            <a:srgbClr val="000000">
              <a:alpha val="95000"/>
            </a:srgbClr>
          </a:solidFill>
          <a:ln w="22860">
            <a:solidFill>
              <a:srgbClr val="383838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308920" y="657662"/>
            <a:ext cx="4318667" cy="1185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Эффективный </a:t>
            </a:r>
            <a:endParaRPr lang="ru-RU" sz="4500" dirty="0">
              <a:solidFill>
                <a:srgbClr val="FFFFFF"/>
              </a:solidFill>
              <a:latin typeface="Monotype Corsiva" pitchFamily="66" charset="0"/>
              <a:ea typeface="Inter Tight Medium" pitchFamily="34" charset="-122"/>
              <a:cs typeface="Inter Tight Medium" pitchFamily="34" charset="-120"/>
            </a:endParaRPr>
          </a:p>
          <a:p>
            <a:pPr marL="0" indent="0" algn="l">
              <a:lnSpc>
                <a:spcPts val="54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менеджмент: </a:t>
            </a:r>
            <a:endParaRPr lang="en-US" sz="4500" dirty="0">
              <a:latin typeface="Monotype Corsiva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22233" y="3330773"/>
            <a:ext cx="76995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22233" y="3810476"/>
            <a:ext cx="76995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37" y="1224310"/>
            <a:ext cx="247650" cy="24765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3937" y="1944336"/>
            <a:ext cx="247650" cy="2476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757737" y="1348135"/>
            <a:ext cx="9408639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«Эффективный менеджмент — это достижение целей с минимальными затратами и рациональным использованием всех ресурсов организации.»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708478" y="1944455"/>
            <a:ext cx="4090550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— Принцип результативного управления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4217158" y="114726"/>
            <a:ext cx="9949218" cy="1086278"/>
          </a:xfrm>
          <a:prstGeom prst="roundRect">
            <a:avLst>
              <a:gd name="adj" fmla="val 12130"/>
            </a:avLst>
          </a:prstGeom>
          <a:solidFill>
            <a:srgbClr val="000000">
              <a:alpha val="95000"/>
            </a:srgbClr>
          </a:solidFill>
          <a:ln w="22860">
            <a:solidFill>
              <a:srgbClr val="38383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37" y="150950"/>
            <a:ext cx="247650" cy="247650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3937" y="847669"/>
            <a:ext cx="247650" cy="24765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757737" y="274775"/>
            <a:ext cx="9299456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«Высокая управляемость процессов и ориентация на результат — ключевые признаки зрелой системы менеджмента.»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4757737" y="847669"/>
            <a:ext cx="7034689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— Современная теория управления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esktop\2026-04-05_18-24-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89" y="3358655"/>
            <a:ext cx="9270098" cy="4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0"/>
          <p:cNvSpPr/>
          <p:nvPr/>
        </p:nvSpPr>
        <p:spPr>
          <a:xfrm>
            <a:off x="4196686" y="2426417"/>
            <a:ext cx="7291030" cy="58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Роль заместителя руководителя</a:t>
            </a:r>
            <a:endParaRPr lang="en-US" sz="3800" dirty="0">
              <a:latin typeface="Monotype Corsiva" pitchFamily="66" charset="0"/>
            </a:endParaRPr>
          </a:p>
        </p:txBody>
      </p:sp>
      <p:sp>
        <p:nvSpPr>
          <p:cNvPr id="22" name="Text 1"/>
          <p:cNvSpPr/>
          <p:nvPr/>
        </p:nvSpPr>
        <p:spPr>
          <a:xfrm>
            <a:off x="191214" y="3358655"/>
            <a:ext cx="5118413" cy="869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Заместитель — ключевая управленческая фигура, обеспечивающая непрерывность и </a:t>
            </a:r>
            <a:r>
              <a:rPr lang="en-US" sz="2400" b="1" dirty="0" err="1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согласованность</a:t>
            </a:r>
            <a:r>
              <a:rPr lang="en-US" sz="2400" b="1" dirty="0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работы</a:t>
            </a:r>
            <a:r>
              <a:rPr lang="en-US" sz="2400" b="1" dirty="0">
                <a:solidFill>
                  <a:schemeClr val="accent2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 всей организации.</a:t>
            </a:r>
            <a:endParaRPr lang="en-US" sz="2400" b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4" name="Text 4"/>
          <p:cNvSpPr/>
          <p:nvPr/>
        </p:nvSpPr>
        <p:spPr>
          <a:xfrm>
            <a:off x="144710" y="4818521"/>
            <a:ext cx="4134445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Font typeface="Arial" pitchFamily="34" charset="0"/>
              <a:buChar char="•"/>
            </a:pPr>
            <a:r>
              <a:rPr lang="en-US" sz="235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Times New Roman" pitchFamily="18" charset="0"/>
              </a:rPr>
              <a:t>Координация подразделений</a:t>
            </a:r>
            <a:endParaRPr lang="en-US" sz="235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5" name="Text 5"/>
          <p:cNvSpPr/>
          <p:nvPr/>
        </p:nvSpPr>
        <p:spPr>
          <a:xfrm>
            <a:off x="144710" y="5271681"/>
            <a:ext cx="4907796" cy="97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Обеспечение слаженной работы всех </a:t>
            </a:r>
            <a:r>
              <a:rPr lang="en-US" sz="1400" dirty="0" err="1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отделов</a:t>
            </a: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 </a:t>
            </a:r>
            <a:endParaRPr lang="ru-RU" sz="1400" dirty="0">
              <a:solidFill>
                <a:srgbClr val="B5B5B5"/>
              </a:solidFill>
              <a:latin typeface="Times New Roman" pitchFamily="18" charset="0"/>
              <a:ea typeface="Inter Tight" pitchFamily="34" charset="-122"/>
              <a:cs typeface="Times New Roman" pitchFamily="18" charset="0"/>
            </a:endParaRPr>
          </a:p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и </a:t>
            </a:r>
            <a:r>
              <a:rPr lang="en-US" sz="1400" b="1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оперативное управление</a:t>
            </a: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6"/>
          <p:cNvSpPr/>
          <p:nvPr/>
        </p:nvSpPr>
        <p:spPr>
          <a:xfrm>
            <a:off x="88310" y="5721367"/>
            <a:ext cx="4901430" cy="45719"/>
          </a:xfrm>
          <a:prstGeom prst="roundRect">
            <a:avLst>
              <a:gd name="adj" fmla="val 1381320"/>
            </a:avLst>
          </a:prstGeom>
          <a:solidFill>
            <a:schemeClr val="accent2"/>
          </a:solidFill>
          <a:ln/>
        </p:spPr>
      </p:sp>
      <p:sp>
        <p:nvSpPr>
          <p:cNvPr id="28" name="Text 8"/>
          <p:cNvSpPr/>
          <p:nvPr/>
        </p:nvSpPr>
        <p:spPr>
          <a:xfrm>
            <a:off x="191214" y="5775031"/>
            <a:ext cx="4380786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Font typeface="Arial" pitchFamily="34" charset="0"/>
              <a:buChar char="•"/>
            </a:pPr>
            <a:r>
              <a:rPr lang="en-US" sz="235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Times New Roman" pitchFamily="18" charset="0"/>
              </a:rPr>
              <a:t>Контроль исполнения решений</a:t>
            </a:r>
            <a:endParaRPr lang="en-US" sz="235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9" name="Text 9"/>
          <p:cNvSpPr/>
          <p:nvPr/>
        </p:nvSpPr>
        <p:spPr>
          <a:xfrm>
            <a:off x="207476" y="6193082"/>
            <a:ext cx="4782264" cy="389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Перевод стратегии в конкретные действия и </a:t>
            </a:r>
            <a:r>
              <a:rPr lang="en-US" sz="1400" b="1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обеспечение дисциплины</a:t>
            </a: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Shape 10"/>
          <p:cNvSpPr/>
          <p:nvPr/>
        </p:nvSpPr>
        <p:spPr>
          <a:xfrm>
            <a:off x="122976" y="6814275"/>
            <a:ext cx="4578549" cy="45719"/>
          </a:xfrm>
          <a:prstGeom prst="roundRect">
            <a:avLst>
              <a:gd name="adj" fmla="val 1381320"/>
            </a:avLst>
          </a:prstGeom>
          <a:solidFill>
            <a:schemeClr val="accent2"/>
          </a:solidFill>
          <a:ln/>
        </p:spPr>
      </p:sp>
      <p:sp>
        <p:nvSpPr>
          <p:cNvPr id="32" name="Text 12"/>
          <p:cNvSpPr/>
          <p:nvPr/>
        </p:nvSpPr>
        <p:spPr>
          <a:xfrm>
            <a:off x="139544" y="6859994"/>
            <a:ext cx="4782264" cy="730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Font typeface="Arial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Снижение</a:t>
            </a:r>
            <a:r>
              <a:rPr lang="en-US" sz="240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управленческих</a:t>
            </a:r>
            <a:r>
              <a:rPr lang="en-US" sz="240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рисков</a:t>
            </a:r>
            <a:endParaRPr lang="en-US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3" name="Text 13"/>
          <p:cNvSpPr/>
          <p:nvPr/>
        </p:nvSpPr>
        <p:spPr>
          <a:xfrm>
            <a:off x="270551" y="7400347"/>
            <a:ext cx="4682674" cy="389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Замещение руководителя и управление </a:t>
            </a:r>
            <a:r>
              <a:rPr lang="en-US" sz="1400" b="1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критическими ситуациями</a:t>
            </a:r>
            <a:r>
              <a:rPr lang="en-US" sz="14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22233" y="2265759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2233" y="2745462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9" y="684165"/>
            <a:ext cx="4395311" cy="8254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22233" y="1833828"/>
            <a:ext cx="3583067" cy="4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200" b="1" i="1" dirty="0">
                <a:solidFill>
                  <a:schemeClr val="bg1"/>
                </a:solidFill>
                <a:latin typeface="Monotype Corsiva" pitchFamily="66" charset="0"/>
                <a:ea typeface="Inter Tight Medium" pitchFamily="34" charset="-122"/>
                <a:cs typeface="Times New Roman" pitchFamily="18" charset="0"/>
              </a:rPr>
              <a:t>Тайм-менеджмент</a:t>
            </a:r>
            <a:endParaRPr lang="en-US" sz="3200" b="1" i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3" name="Text 10"/>
          <p:cNvSpPr/>
          <p:nvPr/>
        </p:nvSpPr>
        <p:spPr>
          <a:xfrm>
            <a:off x="8729595" y="518236"/>
            <a:ext cx="2929295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Матрица Эйзенхауэра</a:t>
            </a:r>
            <a:endParaRPr lang="en-US" sz="2250" dirty="0"/>
          </a:p>
        </p:txBody>
      </p:sp>
      <p:sp>
        <p:nvSpPr>
          <p:cNvPr id="24" name="Shape 11"/>
          <p:cNvSpPr/>
          <p:nvPr/>
        </p:nvSpPr>
        <p:spPr>
          <a:xfrm>
            <a:off x="7392115" y="1142463"/>
            <a:ext cx="3129796" cy="999530"/>
          </a:xfrm>
          <a:prstGeom prst="roundRect">
            <a:avLst>
              <a:gd name="adj" fmla="val 14867"/>
            </a:avLst>
          </a:prstGeom>
          <a:solidFill>
            <a:srgbClr val="1F1F1F"/>
          </a:solidFill>
          <a:ln w="7620">
            <a:solidFill>
              <a:srgbClr val="383838"/>
            </a:solidFill>
            <a:prstDash val="solid"/>
          </a:ln>
        </p:spPr>
      </p:sp>
      <p:sp>
        <p:nvSpPr>
          <p:cNvPr id="25" name="Text 12"/>
          <p:cNvSpPr/>
          <p:nvPr/>
        </p:nvSpPr>
        <p:spPr>
          <a:xfrm>
            <a:off x="7564755" y="1315104"/>
            <a:ext cx="2784515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Срочно + Важно</a:t>
            </a:r>
            <a:endParaRPr lang="en-US" sz="2250" dirty="0"/>
          </a:p>
        </p:txBody>
      </p:sp>
      <p:sp>
        <p:nvSpPr>
          <p:cNvPr id="26" name="Text 13"/>
          <p:cNvSpPr/>
          <p:nvPr/>
        </p:nvSpPr>
        <p:spPr>
          <a:xfrm>
            <a:off x="7564755" y="1791115"/>
            <a:ext cx="2784515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Выполнить немедленно</a:t>
            </a:r>
            <a:endParaRPr lang="en-US" sz="1300" dirty="0"/>
          </a:p>
        </p:txBody>
      </p:sp>
      <p:sp>
        <p:nvSpPr>
          <p:cNvPr id="27" name="Shape 14"/>
          <p:cNvSpPr/>
          <p:nvPr/>
        </p:nvSpPr>
        <p:spPr>
          <a:xfrm>
            <a:off x="10653951" y="1142463"/>
            <a:ext cx="3129796" cy="999530"/>
          </a:xfrm>
          <a:prstGeom prst="roundRect">
            <a:avLst>
              <a:gd name="adj" fmla="val 14867"/>
            </a:avLst>
          </a:prstGeom>
          <a:solidFill>
            <a:srgbClr val="1F1F1F"/>
          </a:solidFill>
          <a:ln w="7620">
            <a:solidFill>
              <a:srgbClr val="383838"/>
            </a:solidFill>
            <a:prstDash val="solid"/>
          </a:ln>
        </p:spPr>
      </p:sp>
      <p:sp>
        <p:nvSpPr>
          <p:cNvPr id="28" name="Text 15"/>
          <p:cNvSpPr/>
          <p:nvPr/>
        </p:nvSpPr>
        <p:spPr>
          <a:xfrm>
            <a:off x="10826592" y="1315104"/>
            <a:ext cx="2784515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Важно, не срочно</a:t>
            </a:r>
            <a:endParaRPr lang="en-US" sz="2250" dirty="0"/>
          </a:p>
        </p:txBody>
      </p:sp>
      <p:sp>
        <p:nvSpPr>
          <p:cNvPr id="29" name="Text 16"/>
          <p:cNvSpPr/>
          <p:nvPr/>
        </p:nvSpPr>
        <p:spPr>
          <a:xfrm>
            <a:off x="10826592" y="1791115"/>
            <a:ext cx="2784515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Запланировать</a:t>
            </a:r>
            <a:endParaRPr lang="en-US" sz="1300" dirty="0"/>
          </a:p>
        </p:txBody>
      </p:sp>
      <p:sp>
        <p:nvSpPr>
          <p:cNvPr id="30" name="Shape 17"/>
          <p:cNvSpPr/>
          <p:nvPr/>
        </p:nvSpPr>
        <p:spPr>
          <a:xfrm>
            <a:off x="7392115" y="2274033"/>
            <a:ext cx="3129796" cy="999530"/>
          </a:xfrm>
          <a:prstGeom prst="roundRect">
            <a:avLst>
              <a:gd name="adj" fmla="val 14867"/>
            </a:avLst>
          </a:prstGeom>
          <a:solidFill>
            <a:srgbClr val="1F1F1F"/>
          </a:solidFill>
          <a:ln w="7620">
            <a:solidFill>
              <a:srgbClr val="383838"/>
            </a:solidFill>
            <a:prstDash val="solid"/>
          </a:ln>
        </p:spPr>
      </p:sp>
      <p:sp>
        <p:nvSpPr>
          <p:cNvPr id="31" name="Text 18"/>
          <p:cNvSpPr/>
          <p:nvPr/>
        </p:nvSpPr>
        <p:spPr>
          <a:xfrm>
            <a:off x="7564755" y="2446674"/>
            <a:ext cx="2784515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Срочно, не важно</a:t>
            </a:r>
            <a:endParaRPr lang="en-US" sz="2250" dirty="0"/>
          </a:p>
        </p:txBody>
      </p:sp>
      <p:sp>
        <p:nvSpPr>
          <p:cNvPr id="32" name="Text 19"/>
          <p:cNvSpPr/>
          <p:nvPr/>
        </p:nvSpPr>
        <p:spPr>
          <a:xfrm>
            <a:off x="7564755" y="2922685"/>
            <a:ext cx="2784515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Делегировать</a:t>
            </a:r>
            <a:endParaRPr lang="en-US" sz="1300" dirty="0"/>
          </a:p>
        </p:txBody>
      </p:sp>
      <p:sp>
        <p:nvSpPr>
          <p:cNvPr id="33" name="Shape 20"/>
          <p:cNvSpPr/>
          <p:nvPr/>
        </p:nvSpPr>
        <p:spPr>
          <a:xfrm>
            <a:off x="10653951" y="2274033"/>
            <a:ext cx="3129796" cy="999530"/>
          </a:xfrm>
          <a:prstGeom prst="roundRect">
            <a:avLst>
              <a:gd name="adj" fmla="val 14867"/>
            </a:avLst>
          </a:prstGeom>
          <a:solidFill>
            <a:srgbClr val="1F1F1F"/>
          </a:solidFill>
          <a:ln w="7620">
            <a:solidFill>
              <a:srgbClr val="383838"/>
            </a:solidFill>
            <a:prstDash val="solid"/>
          </a:ln>
        </p:spPr>
      </p:sp>
      <p:sp>
        <p:nvSpPr>
          <p:cNvPr id="34" name="Text 21"/>
          <p:cNvSpPr/>
          <p:nvPr/>
        </p:nvSpPr>
        <p:spPr>
          <a:xfrm>
            <a:off x="10826592" y="2446674"/>
            <a:ext cx="2784515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Не срочно, не важно</a:t>
            </a:r>
            <a:endParaRPr lang="en-US" sz="2250" dirty="0"/>
          </a:p>
        </p:txBody>
      </p:sp>
      <p:sp>
        <p:nvSpPr>
          <p:cNvPr id="35" name="Text 22"/>
          <p:cNvSpPr/>
          <p:nvPr/>
        </p:nvSpPr>
        <p:spPr>
          <a:xfrm>
            <a:off x="10826592" y="2922685"/>
            <a:ext cx="2784515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Исключить</a:t>
            </a:r>
            <a:endParaRPr lang="en-US" sz="1300" dirty="0"/>
          </a:p>
        </p:txBody>
      </p:sp>
      <p:sp>
        <p:nvSpPr>
          <p:cNvPr id="36" name="Text 23"/>
          <p:cNvSpPr/>
          <p:nvPr/>
        </p:nvSpPr>
        <p:spPr>
          <a:xfrm>
            <a:off x="7392115" y="3422153"/>
            <a:ext cx="6391632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Этот инструмент позволяет заместителю руководителя грамотно расставлять приоритеты в условиях высокой нагрузки.</a:t>
            </a:r>
            <a:endParaRPr lang="en-US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esktop\2026-04-05_20-06-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7" y="4223554"/>
            <a:ext cx="9421689" cy="356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2274537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2285499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22233" y="2265759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0" y="1088111"/>
            <a:ext cx="7526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Kaizen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 это метод управления, который нацелен на улучшение бизнес-процессов,  увеличение  эффективности  и  сокращение  времени, необходимого для выполнения операций </a:t>
            </a: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3" y="312701"/>
            <a:ext cx="3032520" cy="5695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3433" y="2265759"/>
            <a:ext cx="7315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идея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Kaizen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заключается в том, чтобы внедрять улучшения на всех уровнях  -  от  педагогического  состава  до  инфраструктуры  учебного  процесса через регулярную и последовательную работу.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85499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Сформированное изображение: Канбан доска в офис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D:\Desktop\bf3d0196-d1f3-4b6f-aa6d-9e97e85e5f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1" y="3843109"/>
            <a:ext cx="5161504" cy="34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10"/>
          <p:cNvSpPr/>
          <p:nvPr/>
        </p:nvSpPr>
        <p:spPr>
          <a:xfrm>
            <a:off x="8832795" y="92536"/>
            <a:ext cx="4681844" cy="569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2800" b="1" u="sng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Эффективность использования</a:t>
            </a:r>
            <a:endParaRPr lang="en-US" sz="2800" b="1" u="sng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6524" y="585198"/>
            <a:ext cx="644553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Визуальный контроль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(Все задачи видны сразу: что запланировано что в работе что выполнено)</a:t>
            </a:r>
          </a:p>
          <a:p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➡меньше «потерянных» задач и хаоса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Повышение исполнительской дисциплины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(у каждой задачи есть ответственный и срок проще контролировать выполнение)</a:t>
            </a:r>
          </a:p>
          <a:p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➡ снижается срыв сроков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Быстрое выявление проблем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(видно, где «зависают» задачи (например, долго в колонке «В работе»))</a:t>
            </a:r>
          </a:p>
          <a:p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➡можно оперативно вмешаться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Прозрачность работы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(руководство и коллектив видят реальную загрузку)</a:t>
            </a:r>
          </a:p>
          <a:p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➡меньше субъективности, больше фактов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Постоянное улучшение (суть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фиксируются проблемы сразу ищутся решения улучшения внедряются постепенно)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Экономия времени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(короткие планёрки (15–20 минут)нет лишних совещаний</a:t>
            </a:r>
          </a:p>
          <a:p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➡ управление становится быстрее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5575" y="7521714"/>
            <a:ext cx="73152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-доска даёт: порядок в учебной работе, контроль без перегрузки ,системное повышение качества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68917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060657"/>
              </p:ext>
            </p:extLst>
          </p:nvPr>
        </p:nvGraphicFramePr>
        <p:xfrm>
          <a:off x="247684" y="78731"/>
          <a:ext cx="7693159" cy="774045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94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1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РАБОТЕ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СДЕЛАНО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ОТЛОЖЕНО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успеваемости студентов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 данных по успеваемости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 анализ успеваемости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Детальный разбор качества преподавания по  предметам (перенос на следующий месяц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посещаемости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Посещение занятий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 контроль занятий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Полная цифровизация учета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Проверка журналов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Проверка журналов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Проверены журналы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43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открытых уроков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графика открытых уроков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 график открытых уроков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к аттестации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Консультации с преподавателями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Сданы ОЗП по графику, Подготовлены документы 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Курсы повышения квалификации (перенос)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836808-71F6-4DCE-BD0E-F762B523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771" y="850033"/>
            <a:ext cx="4897151" cy="32647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5D4431-9BAD-4E01-B9DA-4F9E8A39162B}"/>
              </a:ext>
            </a:extLst>
          </p:cNvPr>
          <p:cNvSpPr/>
          <p:nvPr/>
        </p:nvSpPr>
        <p:spPr>
          <a:xfrm>
            <a:off x="12378519" y="706696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6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01507" y="846837"/>
            <a:ext cx="11262122" cy="687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ru-RU" sz="4500" dirty="0">
                <a:solidFill>
                  <a:srgbClr val="FFFFFF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  Эффективный менеджмент в работе </a:t>
            </a:r>
          </a:p>
          <a:p>
            <a:pPr marL="0" indent="0" algn="ctr">
              <a:lnSpc>
                <a:spcPts val="5400"/>
              </a:lnSpc>
              <a:buNone/>
            </a:pPr>
            <a:r>
              <a:rPr lang="ru-RU" sz="4500" dirty="0">
                <a:solidFill>
                  <a:srgbClr val="FFFFFF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на базе учебных мастерских</a:t>
            </a:r>
          </a:p>
          <a:p>
            <a:pPr marL="0" indent="0" algn="l">
              <a:lnSpc>
                <a:spcPts val="5400"/>
              </a:lnSpc>
              <a:buNone/>
            </a:pPr>
            <a:r>
              <a:rPr lang="ru-RU" sz="4500" dirty="0">
                <a:solidFill>
                  <a:srgbClr val="FFFFFF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 </a:t>
            </a:r>
          </a:p>
          <a:p>
            <a:pPr marL="0" indent="0" algn="l">
              <a:lnSpc>
                <a:spcPts val="5400"/>
              </a:lnSpc>
              <a:buNone/>
            </a:pPr>
            <a:r>
              <a:rPr lang="ru-RU" sz="4500" dirty="0">
                <a:solidFill>
                  <a:srgbClr val="FFFFFF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                      </a:t>
            </a:r>
            <a:endParaRPr lang="en-US" sz="4500" dirty="0"/>
          </a:p>
        </p:txBody>
      </p:sp>
      <p:sp>
        <p:nvSpPr>
          <p:cNvPr id="3" name="Text 1"/>
          <p:cNvSpPr/>
          <p:nvPr/>
        </p:nvSpPr>
        <p:spPr>
          <a:xfrm>
            <a:off x="722233" y="2265759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2233" y="2745462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8" y="3243184"/>
            <a:ext cx="3453619" cy="5130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37027" y="3966613"/>
            <a:ext cx="73152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Проблема</a:t>
            </a:r>
          </a:p>
          <a:p>
            <a:r>
              <a:rPr lang="ru-RU" sz="1600" dirty="0">
                <a:solidFill>
                  <a:schemeClr val="bg1"/>
                </a:solidFill>
              </a:rPr>
              <a:t>Несистемное ТО учебной техники</a:t>
            </a:r>
          </a:p>
          <a:p>
            <a:r>
              <a:rPr lang="ru-RU" sz="1600" dirty="0">
                <a:solidFill>
                  <a:schemeClr val="bg1"/>
                </a:solidFill>
              </a:rPr>
              <a:t>Простои на практических занятиях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Слабый контроль выполнения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заданий студентами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15729" y="4116868"/>
            <a:ext cx="73152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1032" y="4053418"/>
            <a:ext cx="73152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928380" y="4012779"/>
            <a:ext cx="73152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Решение</a:t>
            </a:r>
          </a:p>
          <a:p>
            <a:r>
              <a:rPr lang="ru-RU" dirty="0">
                <a:solidFill>
                  <a:schemeClr val="bg1"/>
                </a:solidFill>
              </a:rPr>
              <a:t>Внедрён график ТО на базе колледжа</a:t>
            </a:r>
          </a:p>
          <a:p>
            <a:r>
              <a:rPr lang="ru-RU" dirty="0">
                <a:solidFill>
                  <a:schemeClr val="bg1"/>
                </a:solidFill>
              </a:rPr>
              <a:t>Введены KPI студентов (сроки, качество работ)</a:t>
            </a:r>
          </a:p>
          <a:p>
            <a:r>
              <a:rPr lang="ru-RU" dirty="0">
                <a:solidFill>
                  <a:schemeClr val="bg1"/>
                </a:solidFill>
              </a:rPr>
              <a:t>Контроль через мастеров и цифровые </a:t>
            </a:r>
          </a:p>
          <a:p>
            <a:r>
              <a:rPr lang="ru-RU" dirty="0">
                <a:solidFill>
                  <a:schemeClr val="bg1"/>
                </a:solidFill>
              </a:rPr>
              <a:t>инструменты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624078" y="3966613"/>
            <a:ext cx="73152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Результат</a:t>
            </a:r>
          </a:p>
          <a:p>
            <a:r>
              <a:rPr lang="ru-RU" dirty="0">
                <a:solidFill>
                  <a:schemeClr val="bg1"/>
                </a:solidFill>
              </a:rPr>
              <a:t>↓ Снижение простоев на занятиях</a:t>
            </a:r>
          </a:p>
          <a:p>
            <a:r>
              <a:rPr lang="ru-RU" dirty="0">
                <a:solidFill>
                  <a:schemeClr val="bg1"/>
                </a:solidFill>
              </a:rPr>
              <a:t>↑ Повышение качества практических навыков</a:t>
            </a:r>
          </a:p>
          <a:p>
            <a:r>
              <a:rPr lang="ru-RU" dirty="0">
                <a:solidFill>
                  <a:schemeClr val="bg1"/>
                </a:solidFill>
              </a:rPr>
              <a:t>↑ Дисциплина и вовлеченность студентов</a:t>
            </a:r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056" y="3215669"/>
            <a:ext cx="3921975" cy="540532"/>
          </a:xfrm>
          <a:prstGeom prst="rect">
            <a:avLst/>
          </a:prstGeom>
        </p:spPr>
      </p:pic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78" y="3235876"/>
            <a:ext cx="3675567" cy="54598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285499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5498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5" y="547039"/>
            <a:ext cx="2495550" cy="4686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7155" y="1668660"/>
            <a:ext cx="1455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yougile.com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9308" y="2416664"/>
            <a:ext cx="2731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Это классическая </a:t>
            </a:r>
            <a:r>
              <a:rPr lang="ru-RU" sz="2000" dirty="0" err="1">
                <a:solidFill>
                  <a:schemeClr val="bg1"/>
                </a:solidFill>
              </a:rPr>
              <a:t>канбан</a:t>
            </a:r>
            <a:r>
              <a:rPr lang="ru-RU" sz="2000" dirty="0">
                <a:solidFill>
                  <a:schemeClr val="bg1"/>
                </a:solidFill>
              </a:rPr>
              <a:t>-доска для управления задачами и процессами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"/>
          <a:stretch/>
        </p:blipFill>
        <p:spPr bwMode="auto">
          <a:xfrm>
            <a:off x="3217333" y="547039"/>
            <a:ext cx="11217057" cy="682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79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5805" y="920189"/>
            <a:ext cx="7623810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25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Повышение результативности</a:t>
            </a:r>
            <a:endParaRPr lang="en-US" sz="4250" dirty="0">
              <a:latin typeface="Monotype Corsiva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54208" y="1912609"/>
            <a:ext cx="7699534" cy="458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Практические меры, обеспечивающие устойчивый рост эффективности работы организации на всех уровнях управления.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22233" y="2380774"/>
            <a:ext cx="7699534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3838337" y="2846308"/>
            <a:ext cx="22860" cy="4629983"/>
          </a:xfrm>
          <a:prstGeom prst="roundRect">
            <a:avLst>
              <a:gd name="adj" fmla="val 771912"/>
            </a:avLst>
          </a:prstGeom>
          <a:solidFill>
            <a:srgbClr val="E45000"/>
          </a:solidFill>
          <a:ln/>
        </p:spPr>
      </p:sp>
      <p:sp>
        <p:nvSpPr>
          <p:cNvPr id="7" name="Shape 4"/>
          <p:cNvSpPr/>
          <p:nvPr/>
        </p:nvSpPr>
        <p:spPr>
          <a:xfrm>
            <a:off x="3063895" y="3055382"/>
            <a:ext cx="588169" cy="22860"/>
          </a:xfrm>
          <a:prstGeom prst="roundRect">
            <a:avLst>
              <a:gd name="adj" fmla="val 771912"/>
            </a:avLst>
          </a:prstGeom>
          <a:solidFill>
            <a:srgbClr val="E45000"/>
          </a:solidFill>
          <a:ln/>
        </p:spPr>
      </p:sp>
      <p:sp>
        <p:nvSpPr>
          <p:cNvPr id="8" name="Shape 5"/>
          <p:cNvSpPr/>
          <p:nvPr/>
        </p:nvSpPr>
        <p:spPr>
          <a:xfrm>
            <a:off x="3629204" y="2846308"/>
            <a:ext cx="441127" cy="441127"/>
          </a:xfrm>
          <a:prstGeom prst="roundRect">
            <a:avLst>
              <a:gd name="adj" fmla="val 4000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645515" y="2821781"/>
            <a:ext cx="408384" cy="490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1</a:t>
            </a:r>
            <a:endParaRPr lang="en-US" sz="3200" dirty="0"/>
          </a:p>
        </p:txBody>
      </p:sp>
      <p:sp>
        <p:nvSpPr>
          <p:cNvPr id="10" name="Text 7"/>
          <p:cNvSpPr/>
          <p:nvPr/>
        </p:nvSpPr>
        <p:spPr>
          <a:xfrm>
            <a:off x="0" y="2919770"/>
            <a:ext cx="2869525" cy="1225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200"/>
              </a:lnSpc>
              <a:buNone/>
            </a:pPr>
            <a:r>
              <a:rPr lang="en-US" sz="26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Чёткое распределение обязанностей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0" y="4256603"/>
            <a:ext cx="2869525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5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Формализация ролей и зон ответственности для каждого сотрудника и подразделения.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4047470" y="4211955"/>
            <a:ext cx="588169" cy="22860"/>
          </a:xfrm>
          <a:prstGeom prst="roundRect">
            <a:avLst>
              <a:gd name="adj" fmla="val 771912"/>
            </a:avLst>
          </a:prstGeom>
          <a:solidFill>
            <a:srgbClr val="E45000"/>
          </a:solidFill>
          <a:ln/>
        </p:spPr>
      </p:sp>
      <p:sp>
        <p:nvSpPr>
          <p:cNvPr id="13" name="Shape 10"/>
          <p:cNvSpPr/>
          <p:nvPr/>
        </p:nvSpPr>
        <p:spPr>
          <a:xfrm>
            <a:off x="3629204" y="4002881"/>
            <a:ext cx="441127" cy="441127"/>
          </a:xfrm>
          <a:prstGeom prst="roundRect">
            <a:avLst>
              <a:gd name="adj" fmla="val 4000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3645515" y="3978354"/>
            <a:ext cx="408384" cy="490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2</a:t>
            </a:r>
            <a:endParaRPr lang="en-US" sz="3200" dirty="0"/>
          </a:p>
        </p:txBody>
      </p:sp>
      <p:sp>
        <p:nvSpPr>
          <p:cNvPr id="15" name="Text 12"/>
          <p:cNvSpPr/>
          <p:nvPr/>
        </p:nvSpPr>
        <p:spPr>
          <a:xfrm>
            <a:off x="4830009" y="4076343"/>
            <a:ext cx="2869525" cy="1225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6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Регулярный контроль и обратная связь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4830009" y="5413177"/>
            <a:ext cx="2869525" cy="917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Систематический мониторинг исполнения задач и своевременная корректировка курса.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3063895" y="5561886"/>
            <a:ext cx="588169" cy="22860"/>
          </a:xfrm>
          <a:prstGeom prst="roundRect">
            <a:avLst>
              <a:gd name="adj" fmla="val 771912"/>
            </a:avLst>
          </a:prstGeom>
          <a:solidFill>
            <a:srgbClr val="E45000"/>
          </a:solidFill>
          <a:ln/>
        </p:spPr>
      </p:sp>
      <p:sp>
        <p:nvSpPr>
          <p:cNvPr id="18" name="Shape 15"/>
          <p:cNvSpPr/>
          <p:nvPr/>
        </p:nvSpPr>
        <p:spPr>
          <a:xfrm>
            <a:off x="3629204" y="5352812"/>
            <a:ext cx="441127" cy="441127"/>
          </a:xfrm>
          <a:prstGeom prst="roundRect">
            <a:avLst>
              <a:gd name="adj" fmla="val 4000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3645515" y="5328285"/>
            <a:ext cx="408384" cy="490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3</a:t>
            </a:r>
            <a:endParaRPr lang="en-US" sz="3200" dirty="0"/>
          </a:p>
        </p:txBody>
      </p:sp>
      <p:sp>
        <p:nvSpPr>
          <p:cNvPr id="20" name="Text 17"/>
          <p:cNvSpPr/>
          <p:nvPr/>
        </p:nvSpPr>
        <p:spPr>
          <a:xfrm>
            <a:off x="0" y="5426273"/>
            <a:ext cx="2869525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200"/>
              </a:lnSpc>
              <a:buNone/>
            </a:pPr>
            <a:r>
              <a:rPr lang="en-US" sz="265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Мотивация и цифровизация</a:t>
            </a:r>
            <a:endParaRPr lang="en-US" sz="2650" dirty="0"/>
          </a:p>
        </p:txBody>
      </p:sp>
      <p:sp>
        <p:nvSpPr>
          <p:cNvPr id="21" name="Text 18"/>
          <p:cNvSpPr/>
          <p:nvPr/>
        </p:nvSpPr>
        <p:spPr>
          <a:xfrm>
            <a:off x="0" y="6354723"/>
            <a:ext cx="2869525" cy="917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5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Внедрение систем мотивации персонала и цифровых инструментов управления процессами.</a:t>
            </a:r>
            <a:endParaRPr lang="en-US" sz="15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285499" y="7178722"/>
            <a:ext cx="2251881" cy="1050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0"/>
          <p:cNvSpPr/>
          <p:nvPr/>
        </p:nvSpPr>
        <p:spPr>
          <a:xfrm>
            <a:off x="8640480" y="264292"/>
            <a:ext cx="5115163" cy="687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Изменения и </a:t>
            </a:r>
          </a:p>
          <a:p>
            <a:pPr marL="0" indent="0" algn="ctr">
              <a:lnSpc>
                <a:spcPts val="5400"/>
              </a:lnSpc>
              <a:buNone/>
            </a:pPr>
            <a:r>
              <a:rPr lang="en-US" sz="4500" dirty="0" err="1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внедрение</a:t>
            </a:r>
            <a:r>
              <a:rPr lang="en-US" sz="4500" dirty="0">
                <a:solidFill>
                  <a:srgbClr val="FFFFFF"/>
                </a:solidFill>
                <a:latin typeface="Monotype Corsiva" pitchFamily="66" charset="0"/>
                <a:ea typeface="Inter Tight Medium" pitchFamily="34" charset="-122"/>
                <a:cs typeface="Inter Tight Medium" pitchFamily="34" charset="-120"/>
              </a:rPr>
              <a:t> инструментов</a:t>
            </a:r>
            <a:endParaRPr lang="en-US" sz="4500" dirty="0">
              <a:latin typeface="Monotype Corsiva" pitchFamily="66" charset="0"/>
            </a:endParaRPr>
          </a:p>
        </p:txBody>
      </p:sp>
      <p:sp>
        <p:nvSpPr>
          <p:cNvPr id="24" name="Shape 3"/>
          <p:cNvSpPr/>
          <p:nvPr/>
        </p:nvSpPr>
        <p:spPr>
          <a:xfrm>
            <a:off x="7699533" y="295096"/>
            <a:ext cx="45719" cy="7566014"/>
          </a:xfrm>
          <a:prstGeom prst="roundRect">
            <a:avLst>
              <a:gd name="adj" fmla="val 771912"/>
            </a:avLst>
          </a:prstGeom>
          <a:solidFill>
            <a:srgbClr val="E45000"/>
          </a:solidFill>
          <a:ln/>
        </p:spPr>
      </p:sp>
      <p:sp>
        <p:nvSpPr>
          <p:cNvPr id="25" name="Text 1"/>
          <p:cNvSpPr/>
          <p:nvPr/>
        </p:nvSpPr>
        <p:spPr>
          <a:xfrm>
            <a:off x="8053742" y="1665078"/>
            <a:ext cx="6162915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Поэтапное внедрение инструментов управления позволяет укрепить уверенность команды и собрать обратную связь. </a:t>
            </a:r>
            <a:endParaRPr lang="ru-RU" sz="2000" dirty="0">
              <a:solidFill>
                <a:srgbClr val="B5B5B5"/>
              </a:solidFill>
              <a:latin typeface="Times New Roman" pitchFamily="18" charset="0"/>
              <a:ea typeface="Inter Tight" pitchFamily="34" charset="-122"/>
              <a:cs typeface="Times New Roman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000" dirty="0" err="1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Цель</a:t>
            </a:r>
            <a:r>
              <a:rPr lang="en-US" sz="2000" dirty="0">
                <a:solidFill>
                  <a:srgbClr val="B5B5B5"/>
                </a:solidFill>
                <a:latin typeface="Times New Roman" pitchFamily="18" charset="0"/>
                <a:ea typeface="Inter Tight" pitchFamily="34" charset="-122"/>
                <a:cs typeface="Times New Roman" pitchFamily="18" charset="0"/>
              </a:rPr>
              <a:t>: достичь высокой результативности во всех подразделениях.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8363305" y="3208674"/>
            <a:ext cx="3947993" cy="206335"/>
          </a:xfrm>
          <a:prstGeom prst="roundRect">
            <a:avLst>
              <a:gd name="adj" fmla="val 9002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27" name="Shape 5"/>
          <p:cNvSpPr/>
          <p:nvPr/>
        </p:nvSpPr>
        <p:spPr>
          <a:xfrm>
            <a:off x="8053742" y="3002339"/>
            <a:ext cx="619125" cy="619125"/>
          </a:xfrm>
          <a:prstGeom prst="roundRect">
            <a:avLst>
              <a:gd name="adj" fmla="val 73846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523" y="3157120"/>
            <a:ext cx="309562" cy="309563"/>
          </a:xfrm>
          <a:prstGeom prst="rect">
            <a:avLst/>
          </a:prstGeom>
        </p:spPr>
      </p:pic>
      <p:sp>
        <p:nvSpPr>
          <p:cNvPr id="29" name="Text 6"/>
          <p:cNvSpPr/>
          <p:nvPr/>
        </p:nvSpPr>
        <p:spPr>
          <a:xfrm>
            <a:off x="8702432" y="3486757"/>
            <a:ext cx="3583067" cy="4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Обучение и тренинги</a:t>
            </a:r>
            <a:endParaRPr lang="en-US" sz="2800" dirty="0"/>
          </a:p>
        </p:txBody>
      </p:sp>
      <p:sp>
        <p:nvSpPr>
          <p:cNvPr id="30" name="Text 7"/>
          <p:cNvSpPr/>
          <p:nvPr/>
        </p:nvSpPr>
        <p:spPr>
          <a:xfrm>
            <a:off x="8640480" y="3974144"/>
            <a:ext cx="384500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Практические семинары для команды</a:t>
            </a:r>
            <a:endParaRPr lang="en-US" sz="1600" dirty="0"/>
          </a:p>
        </p:txBody>
      </p:sp>
      <p:sp>
        <p:nvSpPr>
          <p:cNvPr id="31" name="Shape 8"/>
          <p:cNvSpPr/>
          <p:nvPr/>
        </p:nvSpPr>
        <p:spPr>
          <a:xfrm>
            <a:off x="8309178" y="4497406"/>
            <a:ext cx="3948112" cy="206335"/>
          </a:xfrm>
          <a:prstGeom prst="roundRect">
            <a:avLst>
              <a:gd name="adj" fmla="val 9002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32" name="Shape 9"/>
          <p:cNvSpPr/>
          <p:nvPr/>
        </p:nvSpPr>
        <p:spPr>
          <a:xfrm>
            <a:off x="7999615" y="4291071"/>
            <a:ext cx="619125" cy="619125"/>
          </a:xfrm>
          <a:prstGeom prst="roundRect">
            <a:avLst>
              <a:gd name="adj" fmla="val 73846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pic>
        <p:nvPicPr>
          <p:cNvPr id="3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97" y="4445852"/>
            <a:ext cx="309562" cy="309563"/>
          </a:xfrm>
          <a:prstGeom prst="rect">
            <a:avLst/>
          </a:prstGeom>
        </p:spPr>
      </p:pic>
      <p:sp>
        <p:nvSpPr>
          <p:cNvPr id="34" name="Text 10"/>
          <p:cNvSpPr/>
          <p:nvPr/>
        </p:nvSpPr>
        <p:spPr>
          <a:xfrm>
            <a:off x="8640480" y="4871680"/>
            <a:ext cx="4993633" cy="859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Поддержка и сопровождение</a:t>
            </a:r>
            <a:endParaRPr lang="en-US" sz="2800" dirty="0"/>
          </a:p>
        </p:txBody>
      </p:sp>
      <p:sp>
        <p:nvSpPr>
          <p:cNvPr id="35" name="Text 11"/>
          <p:cNvSpPr/>
          <p:nvPr/>
        </p:nvSpPr>
        <p:spPr>
          <a:xfrm>
            <a:off x="8618740" y="5510514"/>
            <a:ext cx="384512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Консультации и база знаний</a:t>
            </a:r>
            <a:endParaRPr lang="en-US" sz="1600" dirty="0"/>
          </a:p>
        </p:txBody>
      </p:sp>
      <p:sp>
        <p:nvSpPr>
          <p:cNvPr id="36" name="Shape 12"/>
          <p:cNvSpPr/>
          <p:nvPr/>
        </p:nvSpPr>
        <p:spPr>
          <a:xfrm>
            <a:off x="8363305" y="5935068"/>
            <a:ext cx="3947993" cy="206335"/>
          </a:xfrm>
          <a:prstGeom prst="roundRect">
            <a:avLst>
              <a:gd name="adj" fmla="val 90022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sp>
        <p:nvSpPr>
          <p:cNvPr id="37" name="Shape 13"/>
          <p:cNvSpPr/>
          <p:nvPr/>
        </p:nvSpPr>
        <p:spPr>
          <a:xfrm>
            <a:off x="8053743" y="5728733"/>
            <a:ext cx="619125" cy="619125"/>
          </a:xfrm>
          <a:prstGeom prst="roundRect">
            <a:avLst>
              <a:gd name="adj" fmla="val 73846"/>
            </a:avLst>
          </a:prstGeom>
          <a:solidFill>
            <a:srgbClr val="FE6A03"/>
          </a:solidFill>
          <a:ln w="7620">
            <a:solidFill>
              <a:srgbClr val="E45000"/>
            </a:solidFill>
            <a:prstDash val="solid"/>
          </a:ln>
        </p:spPr>
      </p:sp>
      <p:pic>
        <p:nvPicPr>
          <p:cNvPr id="3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524" y="5883514"/>
            <a:ext cx="309562" cy="309563"/>
          </a:xfrm>
          <a:prstGeom prst="rect">
            <a:avLst/>
          </a:prstGeom>
        </p:spPr>
      </p:pic>
      <p:sp>
        <p:nvSpPr>
          <p:cNvPr id="39" name="Text 14"/>
          <p:cNvSpPr/>
          <p:nvPr/>
        </p:nvSpPr>
        <p:spPr>
          <a:xfrm>
            <a:off x="8672867" y="6273605"/>
            <a:ext cx="3583067" cy="429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B5B5B5"/>
                </a:solidFill>
                <a:latin typeface="Inter Tight Medium" pitchFamily="34" charset="0"/>
                <a:ea typeface="Inter Tight Medium" pitchFamily="34" charset="-122"/>
                <a:cs typeface="Inter Tight Medium" pitchFamily="34" charset="-120"/>
              </a:rPr>
              <a:t>Обратная связь</a:t>
            </a:r>
            <a:endParaRPr lang="en-US" sz="2800" dirty="0"/>
          </a:p>
        </p:txBody>
      </p:sp>
      <p:sp>
        <p:nvSpPr>
          <p:cNvPr id="40" name="Text 15"/>
          <p:cNvSpPr/>
          <p:nvPr/>
        </p:nvSpPr>
        <p:spPr>
          <a:xfrm>
            <a:off x="8702432" y="6741714"/>
            <a:ext cx="384500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B5B5B5"/>
                </a:solidFill>
                <a:latin typeface="Inter Tight" pitchFamily="34" charset="0"/>
                <a:ea typeface="Inter Tight" pitchFamily="34" charset="-122"/>
                <a:cs typeface="Inter Tight" pitchFamily="34" charset="-120"/>
              </a:rPr>
              <a:t>Непрерывное улучшение процессов</a:t>
            </a:r>
            <a:endParaRPr lang="en-US" sz="1600" dirty="0"/>
          </a:p>
        </p:txBody>
      </p:sp>
      <p:sp>
        <p:nvSpPr>
          <p:cNvPr id="41" name="Text 16"/>
          <p:cNvSpPr/>
          <p:nvPr/>
        </p:nvSpPr>
        <p:spPr>
          <a:xfrm>
            <a:off x="7927515" y="7160521"/>
            <a:ext cx="6415368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B5B5B5"/>
                </a:solidFill>
                <a:latin typeface="Monotype Corsiva" pitchFamily="66" charset="0"/>
                <a:ea typeface="Inter Tight" pitchFamily="34" charset="-122"/>
                <a:cs typeface="Times New Roman" pitchFamily="18" charset="0"/>
              </a:rPr>
              <a:t>Эффективное внедрение изменений включает обучение, постоянную поддержку и механизмы обратной связи, позволяющие адаптировать инструменты под потребности организации.</a:t>
            </a:r>
            <a:endParaRPr lang="en-US" sz="2000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659</Words>
  <Application>Microsoft Office PowerPoint</Application>
  <PresentationFormat>Произвольный</PresentationFormat>
  <Paragraphs>142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Monotype Corsiva</vt:lpstr>
      <vt:lpstr>Arial</vt:lpstr>
      <vt:lpstr>Inter Tight</vt:lpstr>
      <vt:lpstr>Times New Roman</vt:lpstr>
      <vt:lpstr>Inter Tight Medium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Иван Иванов</cp:lastModifiedBy>
  <cp:revision>28</cp:revision>
  <dcterms:created xsi:type="dcterms:W3CDTF">2026-04-04T11:53:39Z</dcterms:created>
  <dcterms:modified xsi:type="dcterms:W3CDTF">2026-04-06T04:56:37Z</dcterms:modified>
</cp:coreProperties>
</file>