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Red Hat Text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Roboto Light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69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47122" y="2590769"/>
            <a:ext cx="7468553" cy="4224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Управленческие аспекты формирования системы тайм-менеджмента педагогического коллектива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6023253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Баймухамбетова Р.С., заместитель руководителя по учебной работе Педагогический высший 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колледж</a:t>
            </a:r>
            <a:r>
              <a:rPr lang="ru-RU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им</a:t>
            </a:r>
            <a:r>
              <a:rPr lang="ru-RU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ени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Б. Ахметова</a:t>
            </a:r>
            <a:endParaRPr lang="en-US" sz="1850" dirty="0"/>
          </a:p>
        </p:txBody>
      </p:sp>
      <p:pic>
        <p:nvPicPr>
          <p:cNvPr id="1026" name="Picture 2" descr="Б.Ахметов атындағы жоғары педагогикалық колледжі (@b.akhmetov_zhpk.pvl) ·  Pavlo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382" y="279133"/>
            <a:ext cx="1867301" cy="18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-VIN | Поради вінничанам: для тих, хто нічого не встигає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3" t="1283" r="29792"/>
          <a:stretch/>
        </p:blipFill>
        <p:spPr bwMode="auto">
          <a:xfrm>
            <a:off x="0" y="-9940"/>
            <a:ext cx="5704791" cy="823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433852" y="7504043"/>
            <a:ext cx="2067339" cy="725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79978" y="895588"/>
            <a:ext cx="5243989" cy="655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Заключение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1114187" y="2095619"/>
            <a:ext cx="7249835" cy="1376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Управленческие решения задают </a:t>
            </a:r>
            <a:r>
              <a:rPr lang="en-US" sz="17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ритм</a:t>
            </a: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7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все</a:t>
            </a:r>
            <a:r>
              <a:rPr lang="ru-RU" sz="17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го</a:t>
            </a:r>
            <a:r>
              <a:rPr lang="ru-RU" sz="17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ru-RU" sz="17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коллектива</a:t>
            </a:r>
            <a:r>
              <a:rPr lang="en-US" sz="17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</a:t>
            </a: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Эффективный тайм-менеджмент — это стратегический ресурс развития колледжа и залог психологического благополучия педагогов.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79978" y="1862257"/>
            <a:ext cx="30480" cy="1843564"/>
          </a:xfrm>
          <a:prstGeom prst="rect">
            <a:avLst/>
          </a:prstGeom>
          <a:solidFill>
            <a:srgbClr val="F5A3A3"/>
          </a:solidFill>
          <a:ln/>
        </p:spPr>
      </p:sp>
      <p:sp>
        <p:nvSpPr>
          <p:cNvPr id="6" name="Shape 3"/>
          <p:cNvSpPr/>
          <p:nvPr/>
        </p:nvSpPr>
        <p:spPr>
          <a:xfrm>
            <a:off x="779978" y="3939183"/>
            <a:ext cx="3688318" cy="1937861"/>
          </a:xfrm>
          <a:prstGeom prst="roundRect">
            <a:avLst>
              <a:gd name="adj" fmla="val 1725"/>
            </a:avLst>
          </a:prstGeom>
          <a:solidFill>
            <a:srgbClr val="F3E8E8"/>
          </a:solidFill>
          <a:ln/>
        </p:spPr>
      </p:sp>
      <p:sp>
        <p:nvSpPr>
          <p:cNvPr id="7" name="Text 4"/>
          <p:cNvSpPr/>
          <p:nvPr/>
        </p:nvSpPr>
        <p:spPr>
          <a:xfrm>
            <a:off x="1002744" y="4161949"/>
            <a:ext cx="2818328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🎯</a:t>
            </a: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Системный подход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1002744" y="4621649"/>
            <a:ext cx="3242786" cy="688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Тайм-менеджмент — не личное дело, а стратегия организации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75703" y="3939183"/>
            <a:ext cx="3688318" cy="1937861"/>
          </a:xfrm>
          <a:prstGeom prst="roundRect">
            <a:avLst>
              <a:gd name="adj" fmla="val 1725"/>
            </a:avLst>
          </a:prstGeom>
          <a:solidFill>
            <a:srgbClr val="F3E8E8"/>
          </a:solidFill>
          <a:ln/>
        </p:spPr>
      </p:sp>
      <p:sp>
        <p:nvSpPr>
          <p:cNvPr id="10" name="Text 7"/>
          <p:cNvSpPr/>
          <p:nvPr/>
        </p:nvSpPr>
        <p:spPr>
          <a:xfrm>
            <a:off x="4898469" y="4161949"/>
            <a:ext cx="2621994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⚖️</a:t>
            </a: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Баланс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4898469" y="4621649"/>
            <a:ext cx="3242786" cy="1032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Продуктивная и спокойная деятельность всего коллектива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79978" y="6084451"/>
            <a:ext cx="7584043" cy="1249442"/>
          </a:xfrm>
          <a:prstGeom prst="roundRect">
            <a:avLst>
              <a:gd name="adj" fmla="val 2676"/>
            </a:avLst>
          </a:prstGeom>
          <a:solidFill>
            <a:srgbClr val="F3E8E8"/>
          </a:solidFill>
          <a:ln/>
        </p:spPr>
      </p:sp>
      <p:sp>
        <p:nvSpPr>
          <p:cNvPr id="13" name="Text 10"/>
          <p:cNvSpPr/>
          <p:nvPr/>
        </p:nvSpPr>
        <p:spPr>
          <a:xfrm>
            <a:off x="1002744" y="6307217"/>
            <a:ext cx="2621994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🚀</a:t>
            </a: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Результат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1002744" y="6766917"/>
            <a:ext cx="7138511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Качество образования и профессиональное долголетие педагогов</a:t>
            </a:r>
            <a:endParaRPr lang="en-US" sz="175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472353" y="7371515"/>
            <a:ext cx="2067339" cy="725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Тайм-менеджмент - підхід до управління власним часом і його ефективне  використання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r="47342"/>
          <a:stretch/>
        </p:blipFill>
        <p:spPr bwMode="auto">
          <a:xfrm>
            <a:off x="9000175" y="0"/>
            <a:ext cx="5630225" cy="822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24124" y="1355884"/>
            <a:ext cx="670667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Актуальность проблемы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418874"/>
            <a:ext cx="3614618" cy="2858214"/>
          </a:xfrm>
          <a:prstGeom prst="roundRect">
            <a:avLst>
              <a:gd name="adj" fmla="val 1256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6563439" y="2658189"/>
            <a:ext cx="3135987" cy="45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324125" y="2418874"/>
            <a:ext cx="3614618" cy="2953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ru-RU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 условиях </a:t>
            </a:r>
            <a:r>
              <a:rPr lang="ru-RU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цифровизации</a:t>
            </a:r>
            <a:r>
              <a:rPr lang="ru-RU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внедрения новых образовательных стандартов и необходимости постоянного профессионального развития </a:t>
            </a:r>
            <a:r>
              <a:rPr lang="ru-RU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педагоги </a:t>
            </a:r>
            <a:r>
              <a:rPr lang="ru-RU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сталкиваются с дефицитом времени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0178058" y="2418874"/>
            <a:ext cx="3614618" cy="2858214"/>
          </a:xfrm>
          <a:prstGeom prst="roundRect">
            <a:avLst>
              <a:gd name="adj" fmla="val 1256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10417373" y="265818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Рост нагрузки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17373" y="3153728"/>
            <a:ext cx="31359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Тайм-менеджмент становится системной необходимостью, а не личным делом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324124" y="5516404"/>
            <a:ext cx="7468553" cy="1357193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6563439" y="57557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Цель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63439" y="6251258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Найти баланс между требованиями и ресурсами педагога</a:t>
            </a:r>
            <a:endParaRPr lang="en-US" sz="185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433852" y="7504043"/>
            <a:ext cx="2067339" cy="725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Как тайм-менеджмент помогает руководителю: плюсы, принципы, ошиб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r="36132"/>
          <a:stretch/>
        </p:blipFill>
        <p:spPr bwMode="auto">
          <a:xfrm>
            <a:off x="-1063487" y="1"/>
            <a:ext cx="7387611" cy="82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1299" y="645914"/>
            <a:ext cx="6261735" cy="583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Администрация как стратег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9570601" y="3516153"/>
            <a:ext cx="4196001" cy="2162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ru-RU" sz="15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От грамотного управленческого подхода зависит не только оптимизация учебной и </a:t>
            </a:r>
            <a:r>
              <a:rPr lang="ru-RU" sz="1550" b="1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внеучебной</a:t>
            </a:r>
            <a:r>
              <a:rPr lang="ru-RU" sz="15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нагрузки, но и формирование благоприятного психологического климата в коллективе, снижение профессионального выгорания и повышение мотивации </a:t>
            </a:r>
            <a:r>
              <a:rPr lang="ru-RU" sz="1550" b="1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педагогов.</a:t>
            </a:r>
            <a:endParaRPr lang="en-US" sz="1550" b="1" dirty="0"/>
          </a:p>
        </p:txBody>
      </p:sp>
      <p:sp>
        <p:nvSpPr>
          <p:cNvPr id="6" name="Text 2"/>
          <p:cNvSpPr/>
          <p:nvPr/>
        </p:nvSpPr>
        <p:spPr>
          <a:xfrm>
            <a:off x="1516142" y="6612255"/>
            <a:ext cx="2416969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Стратегические цели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1516142" y="7002780"/>
            <a:ext cx="3514011" cy="580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Реалистичные приоритеты на учебный год</a:t>
            </a:r>
            <a:endParaRPr lang="en-US" sz="1550" dirty="0"/>
          </a:p>
        </p:txBody>
      </p:sp>
      <p:sp>
        <p:nvSpPr>
          <p:cNvPr id="9" name="Text 4"/>
          <p:cNvSpPr/>
          <p:nvPr/>
        </p:nvSpPr>
        <p:spPr>
          <a:xfrm>
            <a:off x="5880616" y="6612255"/>
            <a:ext cx="3242191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Календарное планирование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5880616" y="7002780"/>
            <a:ext cx="3514011" cy="29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Прозрачный график мероприятий</a:t>
            </a:r>
            <a:endParaRPr lang="en-US" sz="1550" dirty="0"/>
          </a:p>
        </p:txBody>
      </p:sp>
      <p:sp>
        <p:nvSpPr>
          <p:cNvPr id="12" name="Text 6"/>
          <p:cNvSpPr/>
          <p:nvPr/>
        </p:nvSpPr>
        <p:spPr>
          <a:xfrm>
            <a:off x="10245090" y="6612255"/>
            <a:ext cx="3399234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Распределение обязанностей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10245090" y="7002780"/>
            <a:ext cx="3514011" cy="580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Без перегрузки избыточными инициативами</a:t>
            </a:r>
            <a:endParaRPr lang="en-US" sz="155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433852" y="7504043"/>
            <a:ext cx="2067339" cy="725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Цель – Бесплатные иконки: стрел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6" y="6612255"/>
            <a:ext cx="960889" cy="9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лендарь – Бесплатные иконки: интерфей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602" y="12569989"/>
            <a:ext cx="222298" cy="22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Список дел – Бесплатные иконки: файлы и пап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411" y="6612255"/>
            <a:ext cx="1019074" cy="101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алендарь – Бесплатные иконки: Время и дат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60" y="6612255"/>
            <a:ext cx="911876" cy="9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Тайм-менеджмент: как управлять временем, чтобы все успеват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58" y="1462723"/>
            <a:ext cx="6029175" cy="431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315814" y="864112"/>
            <a:ext cx="9686889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Регламент</a:t>
            </a:r>
            <a:r>
              <a:rPr lang="ru-RU" sz="4400" dirty="0" err="1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ирование</a:t>
            </a:r>
            <a:r>
              <a:rPr lang="en-US" sz="4400" dirty="0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и оптимизация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631758"/>
            <a:ext cx="7468553" cy="1418153"/>
          </a:xfrm>
          <a:prstGeom prst="roundRect">
            <a:avLst>
              <a:gd name="adj" fmla="val 10317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93644" y="2631758"/>
            <a:ext cx="121920" cy="1418153"/>
          </a:xfrm>
          <a:prstGeom prst="roundRect">
            <a:avLst>
              <a:gd name="adj" fmla="val 29451"/>
            </a:avLst>
          </a:prstGeom>
          <a:solidFill>
            <a:schemeClr val="accent2"/>
          </a:solidFill>
          <a:ln/>
        </p:spPr>
      </p:sp>
      <p:sp>
        <p:nvSpPr>
          <p:cNvPr id="6" name="Text 3"/>
          <p:cNvSpPr/>
          <p:nvPr/>
        </p:nvSpPr>
        <p:spPr>
          <a:xfrm>
            <a:off x="6685359" y="29015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Документооборот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685359" y="3397091"/>
            <a:ext cx="68375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Чёткие регламенты и сроки сдачи отчётности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24124" y="4289227"/>
            <a:ext cx="7468553" cy="1418153"/>
          </a:xfrm>
          <a:prstGeom prst="roundRect">
            <a:avLst>
              <a:gd name="adj" fmla="val 10317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293644" y="4289227"/>
            <a:ext cx="121920" cy="1418153"/>
          </a:xfrm>
          <a:prstGeom prst="roundRect">
            <a:avLst>
              <a:gd name="adj" fmla="val 29451"/>
            </a:avLst>
          </a:prstGeom>
          <a:solidFill>
            <a:schemeClr val="accent2"/>
          </a:solidFill>
          <a:ln/>
        </p:spPr>
      </p:sp>
      <p:sp>
        <p:nvSpPr>
          <p:cNvPr id="10" name="Text 7"/>
          <p:cNvSpPr/>
          <p:nvPr/>
        </p:nvSpPr>
        <p:spPr>
          <a:xfrm>
            <a:off x="6685359" y="4559022"/>
            <a:ext cx="352817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Оптимизация совещаний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685359" y="5054560"/>
            <a:ext cx="68375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Сокращение числа встреч и их продолжительности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6324124" y="5946696"/>
            <a:ext cx="7468553" cy="1418153"/>
          </a:xfrm>
          <a:prstGeom prst="roundRect">
            <a:avLst>
              <a:gd name="adj" fmla="val 10317"/>
            </a:avLst>
          </a:prstGeom>
          <a:solidFill>
            <a:srgbClr val="FFFAFA"/>
          </a:solidFill>
          <a:ln w="30480">
            <a:solidFill>
              <a:srgbClr val="D9CECE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93644" y="5946696"/>
            <a:ext cx="121920" cy="1418153"/>
          </a:xfrm>
          <a:prstGeom prst="roundRect">
            <a:avLst>
              <a:gd name="adj" fmla="val 29451"/>
            </a:avLst>
          </a:prstGeom>
          <a:solidFill>
            <a:schemeClr val="accent2"/>
          </a:solidFill>
          <a:ln/>
        </p:spPr>
      </p:sp>
      <p:sp>
        <p:nvSpPr>
          <p:cNvPr id="14" name="Text 11"/>
          <p:cNvSpPr/>
          <p:nvPr/>
        </p:nvSpPr>
        <p:spPr>
          <a:xfrm>
            <a:off x="6685359" y="6216491"/>
            <a:ext cx="446496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Борьба с «пожарным режимом»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685359" y="6712029"/>
            <a:ext cx="68375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Прозрачность процессов снижает стресс в коллективе</a:t>
            </a:r>
            <a:endParaRPr lang="en-US" sz="185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433852" y="7504043"/>
            <a:ext cx="2067339" cy="725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Ускорение и оптимизация сайта: нюансы процесса | Yablor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4" y="2488581"/>
            <a:ext cx="5732371" cy="441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0079" y="1050626"/>
            <a:ext cx="7083147" cy="529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Культура использования времени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900113" y="2055733"/>
            <a:ext cx="7613809" cy="504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Тайм-менеджмент — это прежде всего корпоративная культура, которая начинается с личного примера руководителя.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30079" y="1903452"/>
            <a:ext cx="22860" cy="809149"/>
          </a:xfrm>
          <a:prstGeom prst="rect">
            <a:avLst/>
          </a:prstGeom>
          <a:solidFill>
            <a:srgbClr val="F5A3A3"/>
          </a:solidFill>
          <a:ln/>
        </p:spPr>
      </p:sp>
      <p:sp>
        <p:nvSpPr>
          <p:cNvPr id="7" name="Text 3"/>
          <p:cNvSpPr/>
          <p:nvPr/>
        </p:nvSpPr>
        <p:spPr>
          <a:xfrm>
            <a:off x="630079" y="3484126"/>
            <a:ext cx="2118003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Личный пример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630079" y="3830003"/>
            <a:ext cx="7883842" cy="25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Дисциплина и соблюдение сроков руководством</a:t>
            </a:r>
            <a:endParaRPr lang="en-US" sz="1400" dirty="0"/>
          </a:p>
        </p:txBody>
      </p:sp>
      <p:sp>
        <p:nvSpPr>
          <p:cNvPr id="10" name="Text 5"/>
          <p:cNvSpPr/>
          <p:nvPr/>
        </p:nvSpPr>
        <p:spPr>
          <a:xfrm>
            <a:off x="630079" y="4972288"/>
            <a:ext cx="3175278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Соблюдение договорённостей</a:t>
            </a: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630079" y="5318165"/>
            <a:ext cx="7883842" cy="25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Фундамент доверия в коллективе</a:t>
            </a:r>
            <a:endParaRPr lang="en-US" sz="1400" dirty="0"/>
          </a:p>
        </p:txBody>
      </p:sp>
      <p:sp>
        <p:nvSpPr>
          <p:cNvPr id="13" name="Text 7"/>
          <p:cNvSpPr/>
          <p:nvPr/>
        </p:nvSpPr>
        <p:spPr>
          <a:xfrm>
            <a:off x="630079" y="6460450"/>
            <a:ext cx="3108603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Уважение к личному времени</a:t>
            </a:r>
            <a:endParaRPr lang="en-US" sz="1650" dirty="0"/>
          </a:p>
        </p:txBody>
      </p:sp>
      <p:sp>
        <p:nvSpPr>
          <p:cNvPr id="14" name="Text 8"/>
          <p:cNvSpPr/>
          <p:nvPr/>
        </p:nvSpPr>
        <p:spPr>
          <a:xfrm>
            <a:off x="630079" y="6806327"/>
            <a:ext cx="7883842" cy="25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Отказ от необоснованных внеплановых поручений</a:t>
            </a:r>
            <a:endParaRPr lang="en-US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433852" y="7504043"/>
            <a:ext cx="2067339" cy="725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Иконка галочки изолированная векторная иллюстрация плоского дизайна |  Премиум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15799" r="13179" b="16078"/>
          <a:stretch/>
        </p:blipFill>
        <p:spPr bwMode="auto">
          <a:xfrm>
            <a:off x="652939" y="2791377"/>
            <a:ext cx="721895" cy="6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Иконка галочки изолированная векторная иллюстрация плоского дизайна |  Премиум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15799" r="13179" b="16078"/>
          <a:stretch/>
        </p:blipFill>
        <p:spPr bwMode="auto">
          <a:xfrm>
            <a:off x="652939" y="4256967"/>
            <a:ext cx="721895" cy="6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Иконка галочки изолированная векторная иллюстрация плоского дизайна |  Премиум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15799" r="13179" b="16078"/>
          <a:stretch/>
        </p:blipFill>
        <p:spPr bwMode="auto">
          <a:xfrm>
            <a:off x="652939" y="5678463"/>
            <a:ext cx="721895" cy="6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к тайм-менеджмент помогает руководителю: плюсы, принципы, ошибк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r="13865"/>
          <a:stretch/>
        </p:blipFill>
        <p:spPr bwMode="auto">
          <a:xfrm>
            <a:off x="7613583" y="2954733"/>
            <a:ext cx="6343048" cy="4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9167" y="550307"/>
            <a:ext cx="6179582" cy="575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Цифровизация управления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67" y="1546027"/>
            <a:ext cx="8095655" cy="451842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39883" y="3378398"/>
            <a:ext cx="4138851" cy="853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Технологии автоматизируют рутину, позволяя педагогу сфокусироваться на главном — обучении и воспитании студентов.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959167" y="6424493"/>
            <a:ext cx="3058001" cy="1254800"/>
          </a:xfrm>
          <a:prstGeom prst="roundRect">
            <a:avLst>
              <a:gd name="adj" fmla="val 2340"/>
            </a:avLst>
          </a:prstGeom>
          <a:solidFill>
            <a:srgbClr val="F3E8E8"/>
          </a:solidFill>
          <a:ln/>
        </p:spPr>
      </p:sp>
      <p:sp>
        <p:nvSpPr>
          <p:cNvPr id="6" name="Text 3"/>
          <p:cNvSpPr/>
          <p:nvPr/>
        </p:nvSpPr>
        <p:spPr>
          <a:xfrm>
            <a:off x="1154906" y="6620232"/>
            <a:ext cx="2393871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📅</a:t>
            </a: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Общие календари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4177189" y="6424493"/>
            <a:ext cx="3058001" cy="1254800"/>
          </a:xfrm>
          <a:prstGeom prst="roundRect">
            <a:avLst>
              <a:gd name="adj" fmla="val 2340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4372928" y="6620232"/>
            <a:ext cx="2666524" cy="575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📄</a:t>
            </a: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Электронный документооборот</a:t>
            </a:r>
            <a:endParaRPr lang="en-US" sz="1800" dirty="0"/>
          </a:p>
        </p:txBody>
      </p:sp>
      <p:sp>
        <p:nvSpPr>
          <p:cNvPr id="9" name="Shape 6"/>
          <p:cNvSpPr/>
          <p:nvPr/>
        </p:nvSpPr>
        <p:spPr>
          <a:xfrm>
            <a:off x="7395210" y="6424493"/>
            <a:ext cx="3058001" cy="1254800"/>
          </a:xfrm>
          <a:prstGeom prst="roundRect">
            <a:avLst>
              <a:gd name="adj" fmla="val 2340"/>
            </a:avLst>
          </a:prstGeom>
          <a:solidFill>
            <a:srgbClr val="F3E8E8"/>
          </a:solidFill>
          <a:ln/>
        </p:spPr>
      </p:sp>
      <p:sp>
        <p:nvSpPr>
          <p:cNvPr id="10" name="Text 7"/>
          <p:cNvSpPr/>
          <p:nvPr/>
        </p:nvSpPr>
        <p:spPr>
          <a:xfrm>
            <a:off x="7590949" y="6620232"/>
            <a:ext cx="2666524" cy="863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🤖</a:t>
            </a: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Автоматизированная отчётность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0613231" y="6424493"/>
            <a:ext cx="3058001" cy="1254800"/>
          </a:xfrm>
          <a:prstGeom prst="roundRect">
            <a:avLst>
              <a:gd name="adj" fmla="val 2340"/>
            </a:avLst>
          </a:prstGeom>
          <a:solidFill>
            <a:srgbClr val="F3E8E8"/>
          </a:solidFill>
          <a:ln/>
        </p:spPr>
      </p:sp>
      <p:sp>
        <p:nvSpPr>
          <p:cNvPr id="12" name="Text 9"/>
          <p:cNvSpPr/>
          <p:nvPr/>
        </p:nvSpPr>
        <p:spPr>
          <a:xfrm>
            <a:off x="10808970" y="6620232"/>
            <a:ext cx="2666524" cy="575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💬</a:t>
            </a: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Платформы коммуникации</a:t>
            </a:r>
            <a:endParaRPr lang="en-US" sz="1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433852" y="7504043"/>
            <a:ext cx="2067339" cy="725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13322"/>
            <a:ext cx="91868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Обучение и развитие коллектива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996089"/>
            <a:ext cx="2388870" cy="14763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771668"/>
            <a:ext cx="379095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Семинары и мастер-классы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267206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Обучение навыкам личной эффективности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2996089"/>
            <a:ext cx="2388870" cy="14763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47716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Наставничество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5267206"/>
            <a:ext cx="41188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Передача опыта внутри коллектива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2996089"/>
            <a:ext cx="2388870" cy="14763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4771668"/>
            <a:ext cx="32069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Семинар для студентов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5267206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«Тайм-менеджмент будущих педагогов» — навыки передаются студентам</a:t>
            </a:r>
            <a:endParaRPr lang="en-US" sz="18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33852" y="7504043"/>
            <a:ext cx="2067339" cy="725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5015" y="540187"/>
            <a:ext cx="9339739" cy="565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Практические методы тайм-менеджмента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15" y="1510189"/>
            <a:ext cx="6005751" cy="600575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15" y="1510189"/>
            <a:ext cx="6005751" cy="60057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57254" y="2653784"/>
            <a:ext cx="6005751" cy="5541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Проверенные техники, рекомендуемые педагогическому коллективу:</a:t>
            </a:r>
            <a:endParaRPr lang="en-US" sz="1500" dirty="0"/>
          </a:p>
        </p:txBody>
      </p:sp>
      <p:sp>
        <p:nvSpPr>
          <p:cNvPr id="6" name="Shape 2"/>
          <p:cNvSpPr/>
          <p:nvPr/>
        </p:nvSpPr>
        <p:spPr>
          <a:xfrm>
            <a:off x="7557254" y="3381375"/>
            <a:ext cx="432316" cy="432316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7" name="Text 3"/>
          <p:cNvSpPr/>
          <p:nvPr/>
        </p:nvSpPr>
        <p:spPr>
          <a:xfrm>
            <a:off x="7637740" y="3427928"/>
            <a:ext cx="271224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8143756" y="3447336"/>
            <a:ext cx="2373035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Техника «Помидора»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8143756" y="3884057"/>
            <a:ext cx="5419249" cy="2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Концентрация и борьба с перегрузками</a:t>
            </a:r>
            <a:endParaRPr lang="en-US" sz="1500" dirty="0"/>
          </a:p>
        </p:txBody>
      </p:sp>
      <p:sp>
        <p:nvSpPr>
          <p:cNvPr id="10" name="Shape 6"/>
          <p:cNvSpPr/>
          <p:nvPr/>
        </p:nvSpPr>
        <p:spPr>
          <a:xfrm>
            <a:off x="7557254" y="4469606"/>
            <a:ext cx="432316" cy="432316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1" name="Text 7"/>
          <p:cNvSpPr/>
          <p:nvPr/>
        </p:nvSpPr>
        <p:spPr>
          <a:xfrm>
            <a:off x="7637740" y="4516160"/>
            <a:ext cx="271224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8143756" y="4535567"/>
            <a:ext cx="2434590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Матрица Эйзенхауэра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8143756" y="4972288"/>
            <a:ext cx="5419249" cy="2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Расстановка приоритетов по срочности и важности</a:t>
            </a:r>
            <a:endParaRPr lang="en-US" sz="1500" dirty="0"/>
          </a:p>
        </p:txBody>
      </p:sp>
      <p:sp>
        <p:nvSpPr>
          <p:cNvPr id="14" name="Shape 10"/>
          <p:cNvSpPr/>
          <p:nvPr/>
        </p:nvSpPr>
        <p:spPr>
          <a:xfrm>
            <a:off x="7557254" y="5557838"/>
            <a:ext cx="432316" cy="432316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5" name="Text 11"/>
          <p:cNvSpPr/>
          <p:nvPr/>
        </p:nvSpPr>
        <p:spPr>
          <a:xfrm>
            <a:off x="7637740" y="5604391"/>
            <a:ext cx="271224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100" dirty="0"/>
          </a:p>
        </p:txBody>
      </p:sp>
      <p:sp>
        <p:nvSpPr>
          <p:cNvPr id="16" name="Text 12"/>
          <p:cNvSpPr/>
          <p:nvPr/>
        </p:nvSpPr>
        <p:spPr>
          <a:xfrm>
            <a:off x="8143756" y="5623798"/>
            <a:ext cx="2260878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Метод «Календаря»</a:t>
            </a:r>
            <a:endParaRPr lang="en-US" sz="1750" dirty="0"/>
          </a:p>
        </p:txBody>
      </p:sp>
      <p:sp>
        <p:nvSpPr>
          <p:cNvPr id="17" name="Text 13"/>
          <p:cNvSpPr/>
          <p:nvPr/>
        </p:nvSpPr>
        <p:spPr>
          <a:xfrm>
            <a:off x="8143756" y="6060519"/>
            <a:ext cx="5419249" cy="2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Визуализация задач на день и неделю</a:t>
            </a:r>
            <a:endParaRPr lang="en-US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2433852" y="7504043"/>
            <a:ext cx="2067339" cy="725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495972" y="518994"/>
            <a:ext cx="715982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Профилактика выгорания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1858001" y="1551004"/>
            <a:ext cx="131670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Системный тайм-менеджмент — основной инструмент профилактики эмоционального выгорания.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3580924" y="2518374"/>
            <a:ext cx="7468553" cy="3832384"/>
          </a:xfrm>
          <a:prstGeom prst="roundRect">
            <a:avLst>
              <a:gd name="adj" fmla="val 937"/>
            </a:avLst>
          </a:prstGeom>
          <a:solidFill>
            <a:srgbClr val="F3E8E8"/>
          </a:solidFill>
          <a:ln/>
        </p:spPr>
      </p:sp>
      <p:sp>
        <p:nvSpPr>
          <p:cNvPr id="6" name="Shape 3"/>
          <p:cNvSpPr/>
          <p:nvPr/>
        </p:nvSpPr>
        <p:spPr>
          <a:xfrm>
            <a:off x="3580923" y="2518374"/>
            <a:ext cx="4001809" cy="2475190"/>
          </a:xfrm>
          <a:prstGeom prst="roundRect">
            <a:avLst>
              <a:gd name="adj" fmla="val 1451"/>
            </a:avLst>
          </a:prstGeom>
          <a:solidFill>
            <a:srgbClr val="F3E8E8"/>
          </a:solidFill>
          <a:ln/>
        </p:spPr>
      </p:sp>
      <p:sp>
        <p:nvSpPr>
          <p:cNvPr id="7" name="Text 4"/>
          <p:cNvSpPr/>
          <p:nvPr/>
        </p:nvSpPr>
        <p:spPr>
          <a:xfrm>
            <a:off x="3820239" y="2757689"/>
            <a:ext cx="325564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Учёт реальной нагрузки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3820239" y="3605176"/>
            <a:ext cx="325564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Администрация видит и учитывает фактическую занятость педагога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7315200" y="2518374"/>
            <a:ext cx="3734276" cy="2475190"/>
          </a:xfrm>
          <a:prstGeom prst="rect">
            <a:avLst/>
          </a:prstGeom>
          <a:solidFill>
            <a:srgbClr val="F3E8E8"/>
          </a:solidFill>
          <a:ln/>
        </p:spPr>
      </p:sp>
      <p:sp>
        <p:nvSpPr>
          <p:cNvPr id="10" name="Shape 7"/>
          <p:cNvSpPr/>
          <p:nvPr/>
        </p:nvSpPr>
        <p:spPr>
          <a:xfrm>
            <a:off x="7315200" y="2518374"/>
            <a:ext cx="30480" cy="2475190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11" name="Text 8"/>
          <p:cNvSpPr/>
          <p:nvPr/>
        </p:nvSpPr>
        <p:spPr>
          <a:xfrm>
            <a:off x="7554516" y="2757689"/>
            <a:ext cx="325564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Баланс ресурсов и требований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554516" y="3605176"/>
            <a:ext cx="325564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Высокие стандарты без ущерба для здоровья коллектива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3580924" y="4993564"/>
            <a:ext cx="7468553" cy="1357193"/>
          </a:xfrm>
          <a:prstGeom prst="rect">
            <a:avLst/>
          </a:prstGeom>
          <a:solidFill>
            <a:srgbClr val="F3E8E8"/>
          </a:solidFill>
          <a:ln/>
        </p:spPr>
      </p:sp>
      <p:sp>
        <p:nvSpPr>
          <p:cNvPr id="14" name="Shape 11"/>
          <p:cNvSpPr/>
          <p:nvPr/>
        </p:nvSpPr>
        <p:spPr>
          <a:xfrm>
            <a:off x="3580924" y="4993564"/>
            <a:ext cx="7468553" cy="30480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15" name="Text 12"/>
          <p:cNvSpPr/>
          <p:nvPr/>
        </p:nvSpPr>
        <p:spPr>
          <a:xfrm>
            <a:off x="3820239" y="5232880"/>
            <a:ext cx="376249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Психологическое здоровье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3820239" y="5728418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Сохранение профессионального потенциала кадров</a:t>
            </a:r>
            <a:endParaRPr lang="en-US" sz="185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2472353" y="7371515"/>
            <a:ext cx="2067339" cy="725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380</Words>
  <Application>Microsoft Office PowerPoint</Application>
  <PresentationFormat>Произвольный</PresentationFormat>
  <Paragraphs>81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Red Hat Text</vt:lpstr>
      <vt:lpstr>Calibri</vt:lpstr>
      <vt:lpstr>Roboto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Roza</dc:creator>
  <cp:lastModifiedBy>Roza</cp:lastModifiedBy>
  <cp:revision>12</cp:revision>
  <dcterms:created xsi:type="dcterms:W3CDTF">2026-04-05T17:37:34Z</dcterms:created>
  <dcterms:modified xsi:type="dcterms:W3CDTF">2026-04-05T19:46:23Z</dcterms:modified>
</cp:coreProperties>
</file>