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8" r:id="rId5"/>
    <p:sldId id="259" r:id="rId6"/>
    <p:sldId id="260" r:id="rId7"/>
    <p:sldId id="266" r:id="rId8"/>
    <p:sldId id="262" r:id="rId9"/>
    <p:sldId id="263" r:id="rId10"/>
    <p:sldId id="267" r:id="rId11"/>
    <p:sldId id="269" r:id="rId12"/>
    <p:sldId id="270" r:id="rId13"/>
  </p:sldIdLst>
  <p:sldSz cx="14630400" cy="8229600"/>
  <p:notesSz cx="8229600" cy="14630400"/>
  <p:embeddedFontLst>
    <p:embeddedFont>
      <p:font typeface="Inter" charset="0"/>
      <p:regular r:id="rId15"/>
    </p:embeddedFont>
    <p:embeddedFont>
      <p:font typeface="Calibri" pitchFamily="34" charset="0"/>
      <p:regular r:id="rId16"/>
      <p:bold r:id="rId17"/>
      <p:italic r:id="rId18"/>
      <p:boldItalic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53" d="100"/>
          <a:sy n="53" d="100"/>
        </p:scale>
        <p:origin x="-864" y="-228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DDCB7-BC55-4901-91C4-57815C3F3FD9}" type="datetimeFigureOut">
              <a:rPr lang="ru-RU" smtClean="0"/>
              <a:t>03.04.2026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8EA44-1C04-4521-9824-A861F1E1D7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205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2E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DFA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161365" y="1628771"/>
            <a:ext cx="10757647" cy="6364940"/>
          </a:xfrm>
          <a:prstGeom prst="rect">
            <a:avLst/>
          </a:prstGeom>
          <a:solidFill>
            <a:srgbClr val="FDFAF7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15464" y="2462789"/>
            <a:ext cx="9649448" cy="2545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«</a:t>
            </a:r>
            <a:r>
              <a:rPr lang="en-US" sz="4000" b="1" dirty="0" err="1" smtClean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Развитие</a:t>
            </a:r>
            <a:r>
              <a:rPr lang="en-US" sz="4000" b="1" dirty="0" smtClean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0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воспитательной среды колледжа </a:t>
            </a:r>
            <a:r>
              <a:rPr lang="en-US" sz="4000" b="1" dirty="0" err="1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через</a:t>
            </a:r>
            <a:r>
              <a:rPr lang="en-US" sz="40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000" b="1" dirty="0" err="1" smtClean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систему</a:t>
            </a:r>
            <a:endParaRPr lang="ru-RU" sz="4000" b="1" dirty="0" smtClean="0">
              <a:solidFill>
                <a:srgbClr val="F95F88"/>
              </a:solidFill>
              <a:latin typeface="Petrona Bold" pitchFamily="34" charset="0"/>
              <a:ea typeface="Petrona Bold" pitchFamily="34" charset="-122"/>
              <a:cs typeface="Petrona Bold" pitchFamily="34" charset="-120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0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работы </a:t>
            </a:r>
            <a:r>
              <a:rPr lang="en-US" sz="4000" b="1" dirty="0" err="1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Совета</a:t>
            </a:r>
            <a:r>
              <a:rPr lang="en-US" sz="40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4000" b="1" dirty="0" err="1" smtClean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кураторов</a:t>
            </a:r>
            <a:r>
              <a:rPr lang="ru-RU" sz="4000" b="1" dirty="0" smtClean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»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2510118" y="6454588"/>
            <a:ext cx="8025527" cy="8619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100"/>
              </a:lnSpc>
              <a:buNone/>
            </a:pPr>
            <a:r>
              <a:rPr lang="ru-RU" sz="2000" b="1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КГУ «</a:t>
            </a:r>
            <a:r>
              <a:rPr lang="ru-RU" sz="2000" b="1" dirty="0" err="1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Усть-Каменогорский</a:t>
            </a:r>
            <a:r>
              <a:rPr lang="ru-RU" sz="2000" b="1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коллдеж</a:t>
            </a:r>
            <a:r>
              <a:rPr lang="ru-RU" sz="2000" b="1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технологии и сервиса» </a:t>
            </a:r>
          </a:p>
          <a:p>
            <a:pPr marL="0" indent="0" algn="r">
              <a:lnSpc>
                <a:spcPts val="3100"/>
              </a:lnSpc>
              <a:buNone/>
            </a:pPr>
            <a:r>
              <a:rPr lang="ru-RU" sz="2000" b="1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З</a:t>
            </a:r>
            <a:r>
              <a:rPr lang="en-US" sz="2000" b="1" dirty="0" err="1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аместител</a:t>
            </a:r>
            <a:r>
              <a:rPr lang="ru-RU" sz="2000" b="1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ь</a:t>
            </a:r>
            <a:r>
              <a:rPr lang="en-US" sz="2000" b="1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директора по </a:t>
            </a:r>
            <a:r>
              <a:rPr lang="en-US" sz="2000" b="1" dirty="0" err="1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воспитательной</a:t>
            </a:r>
            <a:r>
              <a:rPr lang="en-US" sz="2000" b="1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работе</a:t>
            </a:r>
            <a:endParaRPr lang="ru-RU" sz="2000" b="1" dirty="0" smtClean="0">
              <a:solidFill>
                <a:srgbClr val="272525"/>
              </a:solidFill>
              <a:latin typeface="Times New Roman" pitchFamily="18" charset="0"/>
              <a:ea typeface="Inter" pitchFamily="34" charset="-122"/>
              <a:cs typeface="Times New Roman" pitchFamily="18" charset="0"/>
            </a:endParaRPr>
          </a:p>
          <a:p>
            <a:pPr marL="0" indent="0" algn="r">
              <a:lnSpc>
                <a:spcPts val="3100"/>
              </a:lnSpc>
              <a:buNone/>
            </a:pPr>
            <a:r>
              <a:rPr lang="en-US" sz="2000" b="1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Рахман С. Г.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РАБОТА ВР\Рабочий стол 2024-2025\Переименование колледжа\Новый наш логотип ориг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2" y="297980"/>
            <a:ext cx="1075764" cy="1075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483" y="1364810"/>
            <a:ext cx="10968318" cy="6008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0"/>
          <p:cNvSpPr/>
          <p:nvPr/>
        </p:nvSpPr>
        <p:spPr>
          <a:xfrm>
            <a:off x="1528483" y="125727"/>
            <a:ext cx="10525125" cy="12694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en-US" sz="36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Цифровые технологии в </a:t>
            </a:r>
            <a:r>
              <a:rPr lang="en-US" sz="3600" b="1" dirty="0" err="1" smtClean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работе</a:t>
            </a:r>
            <a:endParaRPr lang="ru-RU" sz="3600" b="1" dirty="0" smtClean="0">
              <a:solidFill>
                <a:srgbClr val="F95F88"/>
              </a:solidFill>
              <a:latin typeface="Petrona Bold" pitchFamily="34" charset="0"/>
              <a:ea typeface="Petrona Bold" pitchFamily="34" charset="-122"/>
              <a:cs typeface="Petrona Bold" pitchFamily="34" charset="-120"/>
            </a:endParaRPr>
          </a:p>
          <a:p>
            <a:pPr marL="0" indent="0" algn="ctr">
              <a:lnSpc>
                <a:spcPts val="4950"/>
              </a:lnSpc>
              <a:buNone/>
            </a:pPr>
            <a:r>
              <a:rPr lang="en-US" sz="3600" b="1" dirty="0" smtClean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36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Совета кураторов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7746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/>
          <p:nvPr/>
        </p:nvSpPr>
        <p:spPr>
          <a:xfrm>
            <a:off x="1636513" y="782486"/>
            <a:ext cx="11357134" cy="898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Совет кураторов — не просто организационная структура, а стратегический инструмент управления воспитательной системой колледжа, формирующий гармонично развитую, </a:t>
            </a:r>
            <a:endParaRPr lang="ru-RU" sz="2000" b="1" dirty="0" smtClean="0">
              <a:solidFill>
                <a:srgbClr val="272525"/>
              </a:solidFill>
              <a:latin typeface="Times New Roman" pitchFamily="18" charset="0"/>
              <a:ea typeface="Inter" pitchFamily="34" charset="-122"/>
              <a:cs typeface="Times New Roman" pitchFamily="18" charset="0"/>
            </a:endParaRPr>
          </a:p>
          <a:p>
            <a:pPr marL="0" indent="0" algn="ctr">
              <a:lnSpc>
                <a:spcPts val="2350"/>
              </a:lnSpc>
              <a:buNone/>
            </a:pPr>
            <a:r>
              <a:rPr lang="ru-RU" sz="2000" b="1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с</a:t>
            </a:r>
            <a:r>
              <a:rPr lang="en-US" sz="2000" b="1" dirty="0" err="1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оциально</a:t>
            </a:r>
            <a:r>
              <a:rPr lang="ru-RU" sz="2000" b="1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ответственную</a:t>
            </a:r>
            <a:r>
              <a:rPr lang="en-US" sz="2000" b="1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личность.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hape 2"/>
          <p:cNvSpPr/>
          <p:nvPr/>
        </p:nvSpPr>
        <p:spPr>
          <a:xfrm>
            <a:off x="1107594" y="565057"/>
            <a:ext cx="663389" cy="1906926"/>
          </a:xfrm>
          <a:prstGeom prst="rect">
            <a:avLst/>
          </a:prstGeom>
          <a:solidFill>
            <a:srgbClr val="6237C8"/>
          </a:solidFill>
          <a:ln/>
        </p:spPr>
      </p:sp>
      <p:sp>
        <p:nvSpPr>
          <p:cNvPr id="4" name="Прямоугольник 3"/>
          <p:cNvSpPr/>
          <p:nvPr/>
        </p:nvSpPr>
        <p:spPr>
          <a:xfrm>
            <a:off x="4056527" y="2099084"/>
            <a:ext cx="6517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Система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работы совета кураторов позволяет:</a:t>
            </a:r>
          </a:p>
        </p:txBody>
      </p:sp>
      <p:sp>
        <p:nvSpPr>
          <p:cNvPr id="7" name="Прямоугольник с одним вырезанным скругленным углом 6"/>
          <p:cNvSpPr/>
          <p:nvPr/>
        </p:nvSpPr>
        <p:spPr>
          <a:xfrm>
            <a:off x="1107594" y="3155576"/>
            <a:ext cx="3693459" cy="1219200"/>
          </a:xfrm>
          <a:prstGeom prst="snipRoundRect">
            <a:avLst/>
          </a:prstGeom>
          <a:solidFill>
            <a:schemeClr val="bg2">
              <a:lumMod val="90000"/>
            </a:schemeClr>
          </a:solidFill>
          <a:ln w="57150"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Повысить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качество воспитательной работы</a:t>
            </a:r>
          </a:p>
        </p:txBody>
      </p:sp>
      <p:sp>
        <p:nvSpPr>
          <p:cNvPr id="8" name="Прямоугольник с одним вырезанным скругленным углом 7"/>
          <p:cNvSpPr/>
          <p:nvPr/>
        </p:nvSpPr>
        <p:spPr>
          <a:xfrm>
            <a:off x="5298140" y="4303058"/>
            <a:ext cx="3693459" cy="1219200"/>
          </a:xfrm>
          <a:prstGeom prst="snipRoundRect">
            <a:avLst/>
          </a:prstGeom>
          <a:solidFill>
            <a:schemeClr val="bg2">
              <a:lumMod val="90000"/>
            </a:schemeClr>
          </a:solidFill>
          <a:ln w="57150"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Обеспечить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целостность воспитательной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среды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Прямоугольник с одним вырезанным скругленным углом 8"/>
          <p:cNvSpPr/>
          <p:nvPr/>
        </p:nvSpPr>
        <p:spPr>
          <a:xfrm>
            <a:off x="1107595" y="6131858"/>
            <a:ext cx="3993322" cy="1219200"/>
          </a:xfrm>
          <a:prstGeom prst="snipRoundRect">
            <a:avLst/>
          </a:prstGeom>
          <a:solidFill>
            <a:schemeClr val="bg2">
              <a:lumMod val="90000"/>
            </a:schemeClr>
          </a:solidFill>
          <a:ln w="57150"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Сформировать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 студентов ключевые компетенции</a:t>
            </a:r>
          </a:p>
        </p:txBody>
      </p:sp>
      <p:sp>
        <p:nvSpPr>
          <p:cNvPr id="10" name="Прямоугольник с одним вырезанным скругленным углом 9"/>
          <p:cNvSpPr/>
          <p:nvPr/>
        </p:nvSpPr>
        <p:spPr>
          <a:xfrm>
            <a:off x="9430870" y="3155576"/>
            <a:ext cx="4625789" cy="1219200"/>
          </a:xfrm>
          <a:prstGeom prst="snipRoundRect">
            <a:avLst/>
          </a:prstGeom>
          <a:solidFill>
            <a:schemeClr val="bg2">
              <a:lumMod val="90000"/>
            </a:schemeClr>
          </a:solidFill>
          <a:ln w="57150"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Создать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благоприятный психологический климат в колледже</a:t>
            </a:r>
          </a:p>
        </p:txBody>
      </p:sp>
      <p:sp>
        <p:nvSpPr>
          <p:cNvPr id="11" name="Прямоугольник с одним вырезанным скругленным углом 10"/>
          <p:cNvSpPr/>
          <p:nvPr/>
        </p:nvSpPr>
        <p:spPr>
          <a:xfrm>
            <a:off x="9622917" y="5916704"/>
            <a:ext cx="3693459" cy="1219200"/>
          </a:xfrm>
          <a:prstGeom prst="snipRoundRect">
            <a:avLst/>
          </a:prstGeom>
          <a:solidFill>
            <a:schemeClr val="bg2">
              <a:lumMod val="90000"/>
            </a:schemeClr>
          </a:solidFill>
          <a:ln w="57150"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Повысить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профессиональный уровень педагогов</a:t>
            </a:r>
          </a:p>
        </p:txBody>
      </p:sp>
    </p:spTree>
    <p:extLst>
      <p:ext uri="{BB962C8B-B14F-4D97-AF65-F5344CB8AC3E}">
        <p14:creationId xmlns:p14="http://schemas.microsoft.com/office/powerpoint/2010/main" val="265971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05128" y="3826150"/>
            <a:ext cx="63374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Desktop\РАБОТА ВР\Рабочий стол 2024-2025\Переименование колледжа\Новый наш логотип ори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2" y="674497"/>
            <a:ext cx="1763902" cy="1763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358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93428" y="563922"/>
            <a:ext cx="10918865" cy="7780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100"/>
              </a:lnSpc>
              <a:buNone/>
            </a:pPr>
            <a:r>
              <a:rPr lang="en-US" sz="49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Что такое воспитательная среда?</a:t>
            </a:r>
            <a:endParaRPr lang="en-US" sz="4900" dirty="0"/>
          </a:p>
        </p:txBody>
      </p:sp>
      <p:sp>
        <p:nvSpPr>
          <p:cNvPr id="3" name="Text 1"/>
          <p:cNvSpPr/>
          <p:nvPr/>
        </p:nvSpPr>
        <p:spPr>
          <a:xfrm>
            <a:off x="850007" y="1774056"/>
            <a:ext cx="12901851" cy="1453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Воспитательная среда — это </a:t>
            </a:r>
            <a:r>
              <a:rPr lang="en-US" sz="2400" b="1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не просто совокупность мероприятий</a:t>
            </a:r>
            <a:r>
              <a:rPr lang="en-US" sz="240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. </a:t>
            </a:r>
            <a:endParaRPr lang="ru-RU" sz="2400" dirty="0" smtClean="0">
              <a:solidFill>
                <a:srgbClr val="272525"/>
              </a:solidFill>
              <a:latin typeface="Times New Roman" pitchFamily="18" charset="0"/>
              <a:ea typeface="Inter" pitchFamily="34" charset="-122"/>
              <a:cs typeface="Times New Roman" pitchFamily="18" charset="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en-US" sz="2400" dirty="0" err="1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Это</a:t>
            </a:r>
            <a:r>
              <a:rPr lang="en-US" sz="2400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целостная система условий, влияющих на развитие личности студента: ценности, </a:t>
            </a:r>
            <a:endParaRPr lang="ru-RU" sz="2400" dirty="0" smtClean="0">
              <a:solidFill>
                <a:srgbClr val="272525"/>
              </a:solidFill>
              <a:latin typeface="Times New Roman" pitchFamily="18" charset="0"/>
              <a:ea typeface="Inter" pitchFamily="34" charset="-122"/>
              <a:cs typeface="Times New Roman" pitchFamily="18" charset="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en-US" sz="2400" dirty="0" err="1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традиции</a:t>
            </a:r>
            <a:r>
              <a:rPr lang="en-US" sz="240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, взаимодействие педагогов и обучающихся, </a:t>
            </a:r>
            <a:endParaRPr lang="ru-RU" sz="2400" dirty="0" smtClean="0">
              <a:solidFill>
                <a:srgbClr val="272525"/>
              </a:solidFill>
              <a:latin typeface="Times New Roman" pitchFamily="18" charset="0"/>
              <a:ea typeface="Inter" pitchFamily="34" charset="-122"/>
              <a:cs typeface="Times New Roman" pitchFamily="18" charset="0"/>
            </a:endParaRPr>
          </a:p>
          <a:p>
            <a:pPr marL="0" indent="0" algn="ctr">
              <a:lnSpc>
                <a:spcPts val="2700"/>
              </a:lnSpc>
              <a:buNone/>
            </a:pPr>
            <a:r>
              <a:rPr lang="en-US" sz="2400" dirty="0" err="1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психологический</a:t>
            </a:r>
            <a:r>
              <a:rPr lang="en-US" sz="2400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климат и внеучебная деятельность.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864275" y="3569375"/>
            <a:ext cx="6347222" cy="1675448"/>
          </a:xfrm>
          <a:prstGeom prst="roundRect">
            <a:avLst>
              <a:gd name="adj" fmla="val 5674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98233" y="3803333"/>
            <a:ext cx="3597593" cy="388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Ценности и традиции</a:t>
            </a:r>
            <a:endParaRPr lang="en-US" sz="2450" dirty="0"/>
          </a:p>
        </p:txBody>
      </p:sp>
      <p:sp>
        <p:nvSpPr>
          <p:cNvPr id="6" name="Text 4"/>
          <p:cNvSpPr/>
          <p:nvPr/>
        </p:nvSpPr>
        <p:spPr>
          <a:xfrm>
            <a:off x="1098233" y="4316730"/>
            <a:ext cx="5879306" cy="694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Формирование устойчивых ценностных ориентиров и корпоративной культуры колледжа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7418903" y="3569375"/>
            <a:ext cx="6347222" cy="1675448"/>
          </a:xfrm>
          <a:prstGeom prst="roundRect">
            <a:avLst>
              <a:gd name="adj" fmla="val 5674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652861" y="3803333"/>
            <a:ext cx="4251127" cy="388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Психологический климат</a:t>
            </a:r>
            <a:endParaRPr lang="en-US" sz="2450" dirty="0"/>
          </a:p>
        </p:txBody>
      </p:sp>
      <p:sp>
        <p:nvSpPr>
          <p:cNvPr id="9" name="Text 7"/>
          <p:cNvSpPr/>
          <p:nvPr/>
        </p:nvSpPr>
        <p:spPr>
          <a:xfrm>
            <a:off x="7652861" y="4316730"/>
            <a:ext cx="5879306" cy="694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Безопасная, поддерживающая атмосфера доверия между педагогами и студентами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864275" y="5452229"/>
            <a:ext cx="6347222" cy="1675448"/>
          </a:xfrm>
          <a:prstGeom prst="roundRect">
            <a:avLst>
              <a:gd name="adj" fmla="val 5674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098233" y="5686187"/>
            <a:ext cx="3112294" cy="388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Взаимодействие</a:t>
            </a:r>
            <a:endParaRPr lang="en-US" sz="2450" dirty="0"/>
          </a:p>
        </p:txBody>
      </p:sp>
      <p:sp>
        <p:nvSpPr>
          <p:cNvPr id="12" name="Text 10"/>
          <p:cNvSpPr/>
          <p:nvPr/>
        </p:nvSpPr>
        <p:spPr>
          <a:xfrm>
            <a:off x="1098233" y="6199584"/>
            <a:ext cx="5879306" cy="694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Партнёрство педагогов, студентов, родителей и социальных организаций</a:t>
            </a:r>
            <a:endParaRPr lang="en-US" sz="1750" dirty="0"/>
          </a:p>
        </p:txBody>
      </p:sp>
      <p:sp>
        <p:nvSpPr>
          <p:cNvPr id="13" name="Shape 11"/>
          <p:cNvSpPr/>
          <p:nvPr/>
        </p:nvSpPr>
        <p:spPr>
          <a:xfrm>
            <a:off x="7418903" y="5452229"/>
            <a:ext cx="6347222" cy="1675448"/>
          </a:xfrm>
          <a:prstGeom prst="roundRect">
            <a:avLst>
              <a:gd name="adj" fmla="val 5674"/>
            </a:avLst>
          </a:prstGeom>
          <a:solidFill>
            <a:srgbClr val="E0D7F4"/>
          </a:solidFill>
          <a:ln w="7620">
            <a:solidFill>
              <a:srgbClr val="C6BDDA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652861" y="5686187"/>
            <a:ext cx="4247674" cy="3889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Внеучебная деятельность</a:t>
            </a:r>
            <a:endParaRPr lang="en-US" sz="2450" dirty="0"/>
          </a:p>
        </p:txBody>
      </p:sp>
      <p:sp>
        <p:nvSpPr>
          <p:cNvPr id="15" name="Text 13"/>
          <p:cNvSpPr/>
          <p:nvPr/>
        </p:nvSpPr>
        <p:spPr>
          <a:xfrm>
            <a:off x="7652861" y="6199584"/>
            <a:ext cx="5879306" cy="694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Проекты, мероприятия и инициативы, развивающие личность за пределами аудитории</a:t>
            </a:r>
            <a:endParaRPr lang="en-US" sz="17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11624" y="365733"/>
            <a:ext cx="11262227" cy="1129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400"/>
              </a:lnSpc>
              <a:buNone/>
            </a:pPr>
            <a:r>
              <a:rPr lang="en-US" sz="35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Совет кураторов: </a:t>
            </a:r>
            <a:r>
              <a:rPr lang="en-US" sz="3550" b="1" dirty="0" err="1" smtClean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координационный</a:t>
            </a:r>
            <a:r>
              <a:rPr lang="en-US" sz="3550" b="1" dirty="0" smtClean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endParaRPr lang="ru-RU" sz="3550" b="1" dirty="0" smtClean="0">
              <a:solidFill>
                <a:srgbClr val="F95F88"/>
              </a:solidFill>
              <a:latin typeface="Petrona Bold" pitchFamily="34" charset="0"/>
              <a:ea typeface="Petrona Bold" pitchFamily="34" charset="-122"/>
              <a:cs typeface="Petrona Bold" pitchFamily="34" charset="-120"/>
            </a:endParaRPr>
          </a:p>
          <a:p>
            <a:pPr marL="0" indent="0" algn="ctr">
              <a:lnSpc>
                <a:spcPts val="4400"/>
              </a:lnSpc>
              <a:buNone/>
            </a:pPr>
            <a:r>
              <a:rPr lang="en-US" sz="3550" b="1" dirty="0" err="1" smtClean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центр</a:t>
            </a:r>
            <a:r>
              <a:rPr lang="en-US" sz="3550" b="1" dirty="0" smtClean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35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воспитания</a:t>
            </a:r>
            <a:endParaRPr lang="en-US" sz="3550" dirty="0"/>
          </a:p>
        </p:txBody>
      </p:sp>
      <p:sp>
        <p:nvSpPr>
          <p:cNvPr id="4" name="Shape 2"/>
          <p:cNvSpPr/>
          <p:nvPr/>
        </p:nvSpPr>
        <p:spPr>
          <a:xfrm>
            <a:off x="1364277" y="1998317"/>
            <a:ext cx="3048595" cy="1879521"/>
          </a:xfrm>
          <a:prstGeom prst="roundRect">
            <a:avLst>
              <a:gd name="adj" fmla="val 5838"/>
            </a:avLst>
          </a:prstGeom>
          <a:solidFill>
            <a:srgbClr val="FDFAF7"/>
          </a:solidFill>
          <a:ln w="22860">
            <a:solidFill>
              <a:srgbClr val="C6BDDA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</p:sp>
      <p:sp>
        <p:nvSpPr>
          <p:cNvPr id="5" name="Shape 3"/>
          <p:cNvSpPr/>
          <p:nvPr/>
        </p:nvSpPr>
        <p:spPr>
          <a:xfrm>
            <a:off x="1065904" y="1998317"/>
            <a:ext cx="91440" cy="1879521"/>
          </a:xfrm>
          <a:prstGeom prst="roundRect">
            <a:avLst>
              <a:gd name="adj" fmla="val 75460"/>
            </a:avLst>
          </a:prstGeom>
          <a:solidFill>
            <a:srgbClr val="6237C8"/>
          </a:solidFill>
          <a:ln/>
        </p:spPr>
      </p:sp>
      <p:sp>
        <p:nvSpPr>
          <p:cNvPr id="6" name="Text 4"/>
          <p:cNvSpPr/>
          <p:nvPr/>
        </p:nvSpPr>
        <p:spPr>
          <a:xfrm>
            <a:off x="1585613" y="2078741"/>
            <a:ext cx="2605921" cy="564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Методическая поддержка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585614" y="2884289"/>
            <a:ext cx="2605921" cy="656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Семинары, мастер-классы и конференции для повышения компетентности кураторов</a:t>
            </a:r>
            <a:endParaRPr lang="en-US" sz="12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494496" y="2006070"/>
            <a:ext cx="3048595" cy="1879521"/>
          </a:xfrm>
          <a:prstGeom prst="roundRect">
            <a:avLst>
              <a:gd name="adj" fmla="val 5838"/>
            </a:avLst>
          </a:prstGeom>
          <a:solidFill>
            <a:srgbClr val="FDFAF7"/>
          </a:solidFill>
          <a:ln w="22860">
            <a:solidFill>
              <a:srgbClr val="C6BDD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4692219" y="1998316"/>
            <a:ext cx="91440" cy="1879521"/>
          </a:xfrm>
          <a:prstGeom prst="roundRect">
            <a:avLst>
              <a:gd name="adj" fmla="val 75460"/>
            </a:avLst>
          </a:prstGeom>
          <a:solidFill>
            <a:srgbClr val="6237C8"/>
          </a:solidFill>
          <a:ln/>
        </p:spPr>
      </p:sp>
      <p:sp>
        <p:nvSpPr>
          <p:cNvPr id="10" name="Text 8"/>
          <p:cNvSpPr/>
          <p:nvPr/>
        </p:nvSpPr>
        <p:spPr>
          <a:xfrm>
            <a:off x="5715832" y="2123306"/>
            <a:ext cx="2605921" cy="564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Единая система мероприятий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5767983" y="2839913"/>
            <a:ext cx="2605921" cy="875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Участие всех групп в патриотических, культурных и </a:t>
            </a:r>
            <a:r>
              <a:rPr lang="en-US" sz="1250" dirty="0" err="1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спортивных</a:t>
            </a:r>
            <a:r>
              <a:rPr lang="en-US" sz="125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endParaRPr lang="ru-RU" sz="1250" dirty="0" smtClean="0">
              <a:solidFill>
                <a:srgbClr val="272525"/>
              </a:solidFill>
              <a:latin typeface="Times New Roman" pitchFamily="18" charset="0"/>
              <a:ea typeface="Inter" pitchFamily="34" charset="-122"/>
              <a:cs typeface="Times New Roman" pitchFamily="18" charset="0"/>
            </a:endParaRPr>
          </a:p>
          <a:p>
            <a:pPr marL="0" indent="0" algn="ctr">
              <a:lnSpc>
                <a:spcPts val="1700"/>
              </a:lnSpc>
              <a:buNone/>
            </a:pPr>
            <a:r>
              <a:rPr lang="en-US" sz="1250" dirty="0" err="1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событиях</a:t>
            </a:r>
            <a:r>
              <a:rPr lang="en-US" sz="1250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r>
              <a:rPr lang="en-US" sz="125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колледжа</a:t>
            </a:r>
            <a:endParaRPr lang="en-US" sz="12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791421" y="2006070"/>
            <a:ext cx="3048595" cy="1879521"/>
          </a:xfrm>
          <a:prstGeom prst="roundRect">
            <a:avLst>
              <a:gd name="adj" fmla="val 5838"/>
            </a:avLst>
          </a:prstGeom>
          <a:solidFill>
            <a:srgbClr val="FDFAF7"/>
          </a:solidFill>
          <a:ln w="22860">
            <a:solidFill>
              <a:srgbClr val="C6BDD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3" name="Shape 11"/>
          <p:cNvSpPr/>
          <p:nvPr/>
        </p:nvSpPr>
        <p:spPr>
          <a:xfrm>
            <a:off x="8978490" y="2006070"/>
            <a:ext cx="91440" cy="1879521"/>
          </a:xfrm>
          <a:prstGeom prst="roundRect">
            <a:avLst>
              <a:gd name="adj" fmla="val 75460"/>
            </a:avLst>
          </a:prstGeom>
          <a:solidFill>
            <a:srgbClr val="6237C8"/>
          </a:solidFill>
          <a:ln/>
        </p:spPr>
      </p:sp>
      <p:sp>
        <p:nvSpPr>
          <p:cNvPr id="14" name="Text 12"/>
          <p:cNvSpPr/>
          <p:nvPr/>
        </p:nvSpPr>
        <p:spPr>
          <a:xfrm>
            <a:off x="10012757" y="2078741"/>
            <a:ext cx="2605921" cy="564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Профилактика и контроль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10012757" y="2839913"/>
            <a:ext cx="2605921" cy="656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Мониторинг посещаемости, успеваемости и </a:t>
            </a:r>
            <a:r>
              <a:rPr lang="en-US" sz="1250" dirty="0" err="1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работа</a:t>
            </a:r>
            <a:r>
              <a:rPr lang="en-US" sz="125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endParaRPr lang="ru-RU" sz="1250" dirty="0" smtClean="0">
              <a:solidFill>
                <a:srgbClr val="272525"/>
              </a:solidFill>
              <a:latin typeface="Times New Roman" pitchFamily="18" charset="0"/>
              <a:ea typeface="Inter" pitchFamily="34" charset="-122"/>
              <a:cs typeface="Times New Roman" pitchFamily="18" charset="0"/>
            </a:endParaRPr>
          </a:p>
          <a:p>
            <a:pPr marL="0" indent="0" algn="ctr">
              <a:lnSpc>
                <a:spcPts val="1700"/>
              </a:lnSpc>
              <a:buNone/>
            </a:pPr>
            <a:r>
              <a:rPr lang="en-US" sz="1250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с </a:t>
            </a:r>
            <a:r>
              <a:rPr lang="en-US" sz="125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«группами риска»</a:t>
            </a:r>
            <a:endParaRPr lang="en-US" sz="12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3011702" y="4699278"/>
            <a:ext cx="3048595" cy="1660684"/>
          </a:xfrm>
          <a:prstGeom prst="roundRect">
            <a:avLst>
              <a:gd name="adj" fmla="val 6607"/>
            </a:avLst>
          </a:prstGeom>
          <a:solidFill>
            <a:srgbClr val="FDFAF7"/>
          </a:solidFill>
          <a:ln w="22860">
            <a:solidFill>
              <a:srgbClr val="C6BDD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sp>
      <p:sp>
        <p:nvSpPr>
          <p:cNvPr id="17" name="Shape 15"/>
          <p:cNvSpPr/>
          <p:nvPr/>
        </p:nvSpPr>
        <p:spPr>
          <a:xfrm>
            <a:off x="2548694" y="4699278"/>
            <a:ext cx="91440" cy="1660684"/>
          </a:xfrm>
          <a:prstGeom prst="roundRect">
            <a:avLst>
              <a:gd name="adj" fmla="val 75460"/>
            </a:avLst>
          </a:prstGeom>
          <a:solidFill>
            <a:srgbClr val="6237C8"/>
          </a:solidFill>
          <a:ln/>
        </p:spPr>
      </p:sp>
      <p:sp>
        <p:nvSpPr>
          <p:cNvPr id="18" name="Text 16"/>
          <p:cNvSpPr/>
          <p:nvPr/>
        </p:nvSpPr>
        <p:spPr>
          <a:xfrm>
            <a:off x="3233038" y="4854521"/>
            <a:ext cx="2605921" cy="564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Развитие самоуправления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3162062" y="5475452"/>
            <a:ext cx="2605921" cy="656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Стимулирование студенческих советов и вовлечение в активную жизнь колледжа</a:t>
            </a:r>
            <a:endParaRPr lang="en-US" sz="1250" dirty="0"/>
          </a:p>
        </p:txBody>
      </p:sp>
      <p:sp>
        <p:nvSpPr>
          <p:cNvPr id="20" name="Shape 18"/>
          <p:cNvSpPr/>
          <p:nvPr/>
        </p:nvSpPr>
        <p:spPr>
          <a:xfrm>
            <a:off x="7545632" y="4645098"/>
            <a:ext cx="3048595" cy="1660684"/>
          </a:xfrm>
          <a:prstGeom prst="roundRect">
            <a:avLst>
              <a:gd name="adj" fmla="val 6607"/>
            </a:avLst>
          </a:prstGeom>
          <a:solidFill>
            <a:srgbClr val="FDFAF7"/>
          </a:solidFill>
          <a:ln w="22860">
            <a:solidFill>
              <a:srgbClr val="C6BDDA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sp>
      <p:sp>
        <p:nvSpPr>
          <p:cNvPr id="21" name="Shape 19"/>
          <p:cNvSpPr/>
          <p:nvPr/>
        </p:nvSpPr>
        <p:spPr>
          <a:xfrm>
            <a:off x="6984077" y="4645098"/>
            <a:ext cx="91440" cy="1660684"/>
          </a:xfrm>
          <a:prstGeom prst="roundRect">
            <a:avLst>
              <a:gd name="adj" fmla="val 75460"/>
            </a:avLst>
          </a:prstGeom>
          <a:solidFill>
            <a:srgbClr val="6237C8"/>
          </a:solidFill>
          <a:ln/>
        </p:spPr>
      </p:sp>
      <p:sp>
        <p:nvSpPr>
          <p:cNvPr id="22" name="Text 20"/>
          <p:cNvSpPr/>
          <p:nvPr/>
        </p:nvSpPr>
        <p:spPr>
          <a:xfrm>
            <a:off x="7766969" y="4706639"/>
            <a:ext cx="2605921" cy="5645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Взаимодействие с родителями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7766969" y="5429683"/>
            <a:ext cx="2605921" cy="6565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700"/>
              </a:lnSpc>
              <a:buNone/>
            </a:pPr>
            <a:r>
              <a:rPr lang="en-US" sz="12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Организация родительских комитетов для создания партнёрских отношений</a:t>
            </a:r>
            <a:endParaRPr lang="en-US" sz="1250" dirty="0"/>
          </a:p>
        </p:txBody>
      </p:sp>
      <p:sp>
        <p:nvSpPr>
          <p:cNvPr id="24" name="AutoShape 2" descr="Фон Изображения – скачать бесплатно на Freepi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Рабочий стол 2025-2026\Все фото\Февраль 2026\19.02.26 Совет кураторов\WhatsApp Image 2026-02-22 at 19.05.44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58" y="2706407"/>
            <a:ext cx="2330823" cy="3107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Рабочий стол 2025-2026\Все фото\Февраль 2026\19.02.26 Совет кураторов\WhatsApp Image 2026-02-22 at 19.05.43 (1)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" t="-8496" r="2451" b="20732"/>
          <a:stretch/>
        </p:blipFill>
        <p:spPr bwMode="auto">
          <a:xfrm>
            <a:off x="340658" y="5814171"/>
            <a:ext cx="2976284" cy="20851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Рабочий стол 2025-2026\Все фото\Январь 2026\21.01.26 Совет кураторов\WhatsApp Image 2026-01-21 at 15.36.08 (1)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16"/>
          <a:stretch/>
        </p:blipFill>
        <p:spPr bwMode="auto">
          <a:xfrm>
            <a:off x="4521681" y="321795"/>
            <a:ext cx="4013610" cy="1829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Рабочий стол 2025-2026\Все фото\Декабрь 2025\23.12.25 Совет кураторов\WhatsApp Image 2025-12-25 at 00.51.5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149" y="5442966"/>
            <a:ext cx="1965063" cy="2456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РАБОТА ВР\Рабочий стол 2024-2025\Все фото\Январь 2025\21.01.25 Встреча с ИДН\WhatsApp Image 2025-01-22 at 12.51.26.jpe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5" r="14543" b="24183"/>
          <a:stretch/>
        </p:blipFill>
        <p:spPr bwMode="auto">
          <a:xfrm>
            <a:off x="340658" y="59581"/>
            <a:ext cx="3747247" cy="2307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user\Desktop\РАБОТА ВР\Рабочий стол 2024-2025\Все фото\Октябрь 2024\16.10.24 Встреча с Криминалистом ИДН\WhatsApp Image 2024-10-16 at 12.34.36 (1)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18519" r="20099" b="25926"/>
          <a:stretch/>
        </p:blipFill>
        <p:spPr bwMode="auto">
          <a:xfrm>
            <a:off x="2976282" y="2843200"/>
            <a:ext cx="2796989" cy="2131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531" y="4132770"/>
            <a:ext cx="4657165" cy="314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869" y="546355"/>
            <a:ext cx="5274573" cy="3210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71" y="5814171"/>
            <a:ext cx="3507767" cy="220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047" y="2492187"/>
            <a:ext cx="3088055" cy="174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336" y="4311276"/>
            <a:ext cx="3049478" cy="1395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78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17965" y="542449"/>
            <a:ext cx="10022324" cy="662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Основные задачи Совета кураторов</a:t>
            </a:r>
            <a:endParaRPr lang="en-US" sz="4150" dirty="0"/>
          </a:p>
        </p:txBody>
      </p:sp>
      <p:sp>
        <p:nvSpPr>
          <p:cNvPr id="12" name="Text 5"/>
          <p:cNvSpPr/>
          <p:nvPr/>
        </p:nvSpPr>
        <p:spPr>
          <a:xfrm>
            <a:off x="1817965" y="6862763"/>
            <a:ext cx="10994469" cy="824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Каждая из задач органично связана с остальными, образуя единую управляемую систему воспитательной работы. Переход от эпизодических </a:t>
            </a:r>
            <a:r>
              <a:rPr lang="en-US" b="1" dirty="0" err="1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мероприятий</a:t>
            </a:r>
            <a:r>
              <a:rPr lang="en-US" b="1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к</a:t>
            </a:r>
            <a:endParaRPr lang="ru-RU" b="1" dirty="0" smtClean="0">
              <a:solidFill>
                <a:srgbClr val="272525"/>
              </a:solidFill>
              <a:latin typeface="Times New Roman" pitchFamily="18" charset="0"/>
              <a:ea typeface="Inter" pitchFamily="34" charset="-122"/>
              <a:cs typeface="Times New Roman" pitchFamily="18" charset="0"/>
            </a:endParaRPr>
          </a:p>
          <a:p>
            <a:pPr marL="0" indent="0" algn="ctr">
              <a:lnSpc>
                <a:spcPts val="2150"/>
              </a:lnSpc>
              <a:buNone/>
            </a:pPr>
            <a:r>
              <a:rPr lang="en-US" b="1" dirty="0" smtClean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целостной стратегии — ключевой результат деятельности совета.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036" y="1550072"/>
            <a:ext cx="8648140" cy="474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2603" y="374825"/>
            <a:ext cx="13000434" cy="8004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300"/>
              </a:lnSpc>
              <a:buNone/>
            </a:pPr>
            <a:r>
              <a:rPr lang="en-US" sz="32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Современный куратор: новая роль в образовании</a:t>
            </a:r>
            <a:endParaRPr lang="en-US" sz="3200" dirty="0"/>
          </a:p>
        </p:txBody>
      </p:sp>
      <p:sp>
        <p:nvSpPr>
          <p:cNvPr id="3" name="Shape 1"/>
          <p:cNvSpPr/>
          <p:nvPr/>
        </p:nvSpPr>
        <p:spPr>
          <a:xfrm>
            <a:off x="288636" y="1528994"/>
            <a:ext cx="6551652" cy="4842748"/>
          </a:xfrm>
          <a:prstGeom prst="roundRect">
            <a:avLst>
              <a:gd name="adj" fmla="val 3462"/>
            </a:avLst>
          </a:prstGeom>
          <a:solidFill>
            <a:srgbClr val="6237C8"/>
          </a:solidFill>
          <a:ln/>
        </p:spPr>
      </p:sp>
      <p:sp>
        <p:nvSpPr>
          <p:cNvPr id="4" name="Text 2"/>
          <p:cNvSpPr/>
          <p:nvPr/>
        </p:nvSpPr>
        <p:spPr>
          <a:xfrm>
            <a:off x="539332" y="1802334"/>
            <a:ext cx="5636300" cy="400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FFFFFF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Кто такой современный куратор?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521403" y="2861751"/>
            <a:ext cx="6086118" cy="1809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Современный куратор — это не только организатор мероприятий. Это наставник, модератор, коммуникатор и тьютор, сопровождающий личностное и профессиональное развитие студента на протяжении всего обучения.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324079" y="2661666"/>
            <a:ext cx="4290060" cy="4001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200" b="1" dirty="0">
                <a:solidFill>
                  <a:srgbClr val="F95F88"/>
                </a:solidFill>
                <a:latin typeface="Times New Roman" pitchFamily="18" charset="0"/>
                <a:ea typeface="Petrona Bold" pitchFamily="34" charset="-122"/>
                <a:cs typeface="Times New Roman" pitchFamily="18" charset="0"/>
              </a:rPr>
              <a:t>Ключевые роли куратора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606903" y="3497818"/>
            <a:ext cx="6216134" cy="39266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Наставник</a:t>
            </a:r>
            <a:r>
              <a:rPr lang="en-US" sz="240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— личный пример и ориентир для студента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Модератор</a:t>
            </a:r>
            <a:r>
              <a:rPr lang="en-US" sz="240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— управление групповыми процессами и конфликтами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Коммуникатор</a:t>
            </a:r>
            <a:r>
              <a:rPr lang="en-US" sz="240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— связь между студентом, семьёй и администрацией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Тьютор</a:t>
            </a:r>
            <a:r>
              <a:rPr lang="en-US" sz="240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— сопровождение индивидуального образовательного маршрута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2400" b="1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Аналитик</a:t>
            </a:r>
            <a:r>
              <a:rPr lang="en-US" sz="2400" dirty="0">
                <a:solidFill>
                  <a:srgbClr val="272525"/>
                </a:solidFill>
                <a:latin typeface="Times New Roman" pitchFamily="18" charset="0"/>
                <a:ea typeface="Inter" pitchFamily="34" charset="-122"/>
                <a:cs typeface="Times New Roman" pitchFamily="18" charset="0"/>
              </a:rPr>
              <a:t> — мониторинг состояния группы и выявление проблем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3962400" y="6653535"/>
            <a:ext cx="3155576" cy="77096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823" y="1095240"/>
            <a:ext cx="12998823" cy="668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0"/>
          <p:cNvSpPr/>
          <p:nvPr/>
        </p:nvSpPr>
        <p:spPr>
          <a:xfrm>
            <a:off x="2080554" y="163942"/>
            <a:ext cx="10863739" cy="13101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150"/>
              </a:lnSpc>
              <a:buNone/>
            </a:pPr>
            <a:r>
              <a:rPr lang="en-US" sz="3200" b="1" dirty="0">
                <a:solidFill>
                  <a:srgbClr val="F95F88"/>
                </a:solidFill>
                <a:latin typeface="Times New Roman" pitchFamily="18" charset="0"/>
                <a:ea typeface="Petrona Bold" pitchFamily="34" charset="-122"/>
                <a:cs typeface="Times New Roman" pitchFamily="18" charset="0"/>
              </a:rPr>
              <a:t>Развитие Soft Skills через воспитательную работу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82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5101" y="168565"/>
            <a:ext cx="13020199" cy="15816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320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Эффективные формы воспитательной работы</a:t>
            </a:r>
            <a:endParaRPr lang="en-US" sz="3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65" y="959378"/>
            <a:ext cx="1963116" cy="233963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47365" y="3634126"/>
            <a:ext cx="2978110" cy="1186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Интерактивные кураторские часы и тренинги</a:t>
            </a:r>
            <a:endParaRPr lang="en-US" sz="2450" dirty="0"/>
          </a:p>
        </p:txBody>
      </p:sp>
      <p:sp>
        <p:nvSpPr>
          <p:cNvPr id="6" name="Text 3"/>
          <p:cNvSpPr/>
          <p:nvPr/>
        </p:nvSpPr>
        <p:spPr>
          <a:xfrm>
            <a:off x="347365" y="5058490"/>
            <a:ext cx="2978110" cy="2132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Живой диалог, кейс-методы и дебаты вместо лекционного формата — вовлечение каждого студента в активное участие</a:t>
            </a:r>
            <a:endParaRPr lang="en-US" sz="18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419" y="1750191"/>
            <a:ext cx="2047025" cy="204702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42051" y="4035750"/>
            <a:ext cx="2978110" cy="1186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Волонтёрские и социальные проекты</a:t>
            </a:r>
            <a:endParaRPr lang="en-US" sz="2450" dirty="0"/>
          </a:p>
        </p:txBody>
      </p:sp>
      <p:sp>
        <p:nvSpPr>
          <p:cNvPr id="9" name="Text 5"/>
          <p:cNvSpPr/>
          <p:nvPr/>
        </p:nvSpPr>
        <p:spPr>
          <a:xfrm>
            <a:off x="5628932" y="5228413"/>
            <a:ext cx="2978110" cy="2132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Практическое применение ценностей, развитие эмпатии и социальной ответственности через реальные добрые дела</a:t>
            </a:r>
            <a:endParaRPr lang="en-US" sz="18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379" y="2457159"/>
            <a:ext cx="2008221" cy="200822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1474719" y="3797216"/>
            <a:ext cx="2978110" cy="1186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Наставничество «студент–студент»</a:t>
            </a:r>
            <a:endParaRPr lang="en-US" sz="2450" dirty="0"/>
          </a:p>
        </p:txBody>
      </p:sp>
      <p:sp>
        <p:nvSpPr>
          <p:cNvPr id="12" name="Text 7"/>
          <p:cNvSpPr/>
          <p:nvPr/>
        </p:nvSpPr>
        <p:spPr>
          <a:xfrm>
            <a:off x="10452742" y="5187077"/>
            <a:ext cx="2978110" cy="2132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18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Передача опыта и взаимная поддержка внутри студенческого сообщества — горизонтальные связи как ресурс развития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14729" y="188708"/>
            <a:ext cx="11314400" cy="9734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F95F88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Профилактическая работа: современные вызовы</a:t>
            </a:r>
            <a:endParaRPr lang="en-US" sz="305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949" y="1470291"/>
            <a:ext cx="5287518" cy="5287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1" y="1162163"/>
            <a:ext cx="5955927" cy="619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442</Words>
  <Application>Microsoft Office PowerPoint</Application>
  <PresentationFormat>Произвольный</PresentationFormat>
  <Paragraphs>71</Paragraphs>
  <Slides>12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Petrona Bold</vt:lpstr>
      <vt:lpstr>Times New Roman</vt:lpstr>
      <vt:lpstr>Inter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user</cp:lastModifiedBy>
  <cp:revision>22</cp:revision>
  <dcterms:created xsi:type="dcterms:W3CDTF">2026-04-03T16:59:30Z</dcterms:created>
  <dcterms:modified xsi:type="dcterms:W3CDTF">2026-04-03T17:24:51Z</dcterms:modified>
</cp:coreProperties>
</file>